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7" r:id="rId3"/>
    <p:sldId id="276" r:id="rId4"/>
    <p:sldId id="259" r:id="rId5"/>
    <p:sldId id="260" r:id="rId6"/>
    <p:sldId id="258" r:id="rId7"/>
    <p:sldId id="284" r:id="rId8"/>
    <p:sldId id="282" r:id="rId9"/>
    <p:sldId id="264" r:id="rId10"/>
    <p:sldId id="283" r:id="rId11"/>
    <p:sldId id="279" r:id="rId12"/>
    <p:sldId id="26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F6B4-C7AB-B24A-AD48-96EE2380729F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1246-775F-F246-A98F-4ECBED2C3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42" y="785723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John H. Van </a:t>
            </a:r>
            <a:r>
              <a:rPr lang="en-US" sz="5400" b="1" dirty="0" err="1" smtClean="0">
                <a:solidFill>
                  <a:srgbClr val="0070C0"/>
                </a:solidFill>
              </a:rPr>
              <a:t>Vleck’s</a:t>
            </a:r>
            <a:r>
              <a:rPr lang="en-US" sz="5400" b="1" dirty="0" smtClean="0">
                <a:solidFill>
                  <a:srgbClr val="0070C0"/>
                </a:solidFill>
              </a:rPr>
              <a:t> Legacy 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to Radio Astronomy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842" y="2538802"/>
            <a:ext cx="6400800" cy="15598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Jim Moran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CfA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60842" y="4744123"/>
            <a:ext cx="6400800" cy="1669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Innovation and Discovery in Radio Astronomy: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A Celebration of the Career of Ron </a:t>
            </a:r>
            <a:r>
              <a:rPr lang="en-US" sz="2400" b="1" dirty="0" err="1" smtClean="0">
                <a:solidFill>
                  <a:schemeClr val="tx1"/>
                </a:solidFill>
              </a:rPr>
              <a:t>Ekers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Queenstown, New Zealand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13–17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11288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290503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ts val="48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Digital Spectrometers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for Radio Astronomy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324" y="1801032"/>
            <a:ext cx="723452" cy="4857076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1943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1950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1966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1963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1963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1965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1974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1984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1997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2005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2890" y="1801032"/>
            <a:ext cx="2939079" cy="4857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Van </a:t>
            </a:r>
            <a:r>
              <a:rPr lang="en-US" sz="2400" dirty="0" err="1" smtClean="0">
                <a:solidFill>
                  <a:schemeClr val="tx1"/>
                </a:solidFill>
              </a:rPr>
              <a:t>Vleck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Lawson &amp; </a:t>
            </a:r>
            <a:r>
              <a:rPr lang="en-US" sz="2400" dirty="0" err="1" smtClean="0">
                <a:solidFill>
                  <a:schemeClr val="tx1"/>
                </a:solidFill>
              </a:rPr>
              <a:t>Uhlenbeck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Van </a:t>
            </a:r>
            <a:r>
              <a:rPr lang="en-US" sz="2400" dirty="0" err="1" smtClean="0">
                <a:solidFill>
                  <a:schemeClr val="tx1"/>
                </a:solidFill>
              </a:rPr>
              <a:t>Vleck</a:t>
            </a:r>
            <a:r>
              <a:rPr lang="en-US" sz="2400" dirty="0" smtClean="0">
                <a:solidFill>
                  <a:schemeClr val="tx1"/>
                </a:solidFill>
              </a:rPr>
              <a:t> &amp; Middleton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err="1" smtClean="0">
                <a:solidFill>
                  <a:schemeClr val="tx1"/>
                </a:solidFill>
              </a:rPr>
              <a:t>Weinreb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Goldstein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Cooley-Tukey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Yen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err="1" smtClean="0">
                <a:solidFill>
                  <a:schemeClr val="tx1"/>
                </a:solidFill>
              </a:rPr>
              <a:t>Chikada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Escoffier (ALMA)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Bunton et al.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49558" y="1801032"/>
            <a:ext cx="3173965" cy="4857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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</a:t>
            </a:r>
            <a:r>
              <a:rPr lang="en-US" sz="2400" dirty="0" smtClean="0">
                <a:solidFill>
                  <a:schemeClr val="tx1"/>
                </a:solidFill>
              </a:rPr>
              <a:t>) = sin    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</a:t>
            </a:r>
            <a:r>
              <a:rPr lang="en-US" sz="2400" baseline="-25000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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Summary of VV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Publication of VV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MIT/DI line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JPL/Venus radar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FFT algorithm, 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log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Urged use of FFT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First FX correlator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Last XF correlator (?)</a:t>
            </a:r>
          </a:p>
          <a:p>
            <a:pPr algn="l">
              <a:lnSpc>
                <a:spcPts val="36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FX (&amp; PFBs)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6437060" y="1801032"/>
            <a:ext cx="301214" cy="536012"/>
            <a:chOff x="5659453" y="1747962"/>
            <a:chExt cx="301214" cy="536012"/>
          </a:xfrm>
        </p:grpSpPr>
        <p:sp>
          <p:nvSpPr>
            <p:cNvPr id="6" name="TextBox 5"/>
            <p:cNvSpPr txBox="1"/>
            <p:nvPr/>
          </p:nvSpPr>
          <p:spPr>
            <a:xfrm>
              <a:off x="5659453" y="1747962"/>
              <a:ext cx="301214" cy="5360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600" i="1" dirty="0" smtClean="0">
                  <a:sym typeface="Symbol"/>
                </a:rPr>
                <a:t></a:t>
              </a:r>
            </a:p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18250" y="1985687"/>
              <a:ext cx="18288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"/>
          <p:cNvGrpSpPr/>
          <p:nvPr/>
        </p:nvGrpSpPr>
        <p:grpSpPr>
          <a:xfrm>
            <a:off x="6369329" y="1737234"/>
            <a:ext cx="1194391" cy="691117"/>
            <a:chOff x="6369329" y="1737234"/>
            <a:chExt cx="1194391" cy="691117"/>
          </a:xfrm>
        </p:grpSpPr>
        <p:sp>
          <p:nvSpPr>
            <p:cNvPr id="7" name="TextBox 6"/>
            <p:cNvSpPr txBox="1"/>
            <p:nvPr/>
          </p:nvSpPr>
          <p:spPr>
            <a:xfrm>
              <a:off x="6369329" y="1737234"/>
              <a:ext cx="287079" cy="691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000" dirty="0"/>
                <a:t>[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6641" y="1737234"/>
              <a:ext cx="287079" cy="691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000" dirty="0" smtClean="0"/>
                <a:t>]</a:t>
              </a:r>
              <a:endParaRPr lang="en-US" sz="40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6759540" y="6169009"/>
            <a:ext cx="47846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dow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67507" r="-67507"/>
              <a:stretch>
                <a:fillRect/>
              </a:stretch>
            </p:blipFill>
          </mc:Choice>
          <mc:Fallback>
            <p:blipFill>
              <a:blip r:embed="rId3"/>
              <a:srcRect l="-67507" r="-67507"/>
              <a:stretch>
                <a:fillRect/>
              </a:stretch>
            </p:blipFill>
          </mc:Fallback>
        </mc:AlternateContent>
        <p:spPr>
          <a:xfrm rot="5400000">
            <a:off x="1729582" y="101361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" y="457200"/>
            <a:ext cx="914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Windows for the FX and XF Schemes</a:t>
            </a:r>
            <a:endParaRPr lang="en-US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905000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Gaussian noise segment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900066"/>
            <a:ext cx="256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FX: segment blocks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585866"/>
            <a:ext cx="236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XF: delay window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343037"/>
            <a:ext cx="66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time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338156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time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023956"/>
            <a:ext cx="125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delay (lag)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Comparison of Window and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Spectral </a:t>
            </a:r>
            <a:r>
              <a:rPr lang="en-US" sz="4000" b="1" dirty="0">
                <a:solidFill>
                  <a:srgbClr val="0070C0"/>
                </a:solidFill>
              </a:rPr>
              <a:t>Responses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FX_XF_figure_8.23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t="-29726" b="-29726"/>
              <a:stretch>
                <a:fillRect/>
              </a:stretch>
            </p:blipFill>
          </mc:Choice>
          <mc:Fallback>
            <p:blipFill>
              <a:blip r:embed="rId3"/>
              <a:srcRect t="-29726" b="-29726"/>
              <a:stretch>
                <a:fillRect/>
              </a:stretch>
            </p:blipFill>
          </mc:Fallback>
        </mc:AlternateContent>
        <p:spPr>
          <a:xfrm>
            <a:off x="457200" y="12954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289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Solid line: FX, </a:t>
            </a:r>
            <a:r>
              <a:rPr lang="en-US" dirty="0" smtClean="0">
                <a:solidFill>
                  <a:srgbClr val="FF0000"/>
                </a:solidFill>
              </a:rPr>
              <a:t>dotted line</a:t>
            </a:r>
            <a:r>
              <a:rPr lang="en-US" dirty="0" smtClean="0">
                <a:solidFill>
                  <a:srgbClr val="FF0000"/>
                </a:solidFill>
              </a:rPr>
              <a:t>: XF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8255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Lag Density (number of multiplications)                 Spectral response functions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32556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SNR Ratio (FX/XF) </a:t>
            </a:r>
            <a:r>
              <a:rPr lang="en-US" sz="4000" b="1" dirty="0" smtClean="0">
                <a:solidFill>
                  <a:srgbClr val="0070C0"/>
                </a:solidFill>
              </a:rPr>
              <a:t>vs.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Linewidth </a:t>
            </a:r>
            <a:r>
              <a:rPr lang="en-US" sz="4000" b="1" dirty="0">
                <a:solidFill>
                  <a:srgbClr val="0070C0"/>
                </a:solidFill>
              </a:rPr>
              <a:t>Simulation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fx_xf_ratio_plot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20712" r="-20712"/>
              <a:stretch>
                <a:fillRect/>
              </a:stretch>
            </p:blipFill>
          </mc:Choice>
          <mc:Fallback>
            <p:blipFill>
              <a:blip r:embed="rId3"/>
              <a:srcRect l="-20712" r="-20712"/>
              <a:stretch>
                <a:fillRect/>
              </a:stretch>
            </p:blipFill>
          </mc:Fallback>
        </mc:AlternateContent>
        <p:spPr>
          <a:xfrm>
            <a:off x="457200" y="1874837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1143000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John H. Van </a:t>
            </a:r>
            <a:r>
              <a:rPr lang="en-US" sz="4000" b="1" dirty="0" err="1" smtClean="0">
                <a:solidFill>
                  <a:srgbClr val="0070C0"/>
                </a:solidFill>
              </a:rPr>
              <a:t>Vleck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(1899–1980)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466" y="1726601"/>
            <a:ext cx="8189259" cy="4902799"/>
          </a:xfrm>
        </p:spPr>
        <p:txBody>
          <a:bodyPr lIns="0" tIns="0" rIns="0" bIns="0">
            <a:noAutofit/>
          </a:bodyPr>
          <a:lstStyle/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Professor of physics, Harvard, 1936–1980</a:t>
            </a:r>
          </a:p>
          <a:p>
            <a:pPr algn="l">
              <a:spcBef>
                <a:spcPts val="100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PhD in physics, Harvard (under E.C. Kemble), 1922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First American thesis on quantum theory</a:t>
            </a:r>
          </a:p>
          <a:p>
            <a:pPr algn="l">
              <a:spcBef>
                <a:spcPts val="1000"/>
              </a:spcBef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Grandson of John Monroe Van </a:t>
            </a:r>
            <a:r>
              <a:rPr lang="en-US" sz="2800" dirty="0" err="1" smtClean="0">
                <a:solidFill>
                  <a:schemeClr val="tx1"/>
                </a:solidFill>
              </a:rPr>
              <a:t>Vleck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	Professor of astronomy and mathematics,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	Wesleyan University, 1853–1912</a:t>
            </a:r>
          </a:p>
          <a:p>
            <a:pPr algn="l">
              <a:spcBef>
                <a:spcPts val="100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Main </a:t>
            </a:r>
            <a:r>
              <a:rPr lang="en-US" sz="2800" dirty="0">
                <a:solidFill>
                  <a:schemeClr val="tx1"/>
                </a:solidFill>
              </a:rPr>
              <a:t>interests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	Quantum theory of magnetism (Nobel Prize* 1977)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	Quantum theory of molecules (Van </a:t>
            </a:r>
            <a:r>
              <a:rPr lang="en-US" sz="2800" dirty="0" err="1" smtClean="0">
                <a:solidFill>
                  <a:schemeClr val="tx1"/>
                </a:solidFill>
              </a:rPr>
              <a:t>Vleck</a:t>
            </a:r>
            <a:r>
              <a:rPr lang="en-US" sz="2800" dirty="0" smtClean="0">
                <a:solidFill>
                  <a:schemeClr val="tx1"/>
                </a:solidFill>
              </a:rPr>
              <a:t> line shape)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*with </a:t>
            </a:r>
            <a:r>
              <a:rPr lang="en-US" sz="2400" dirty="0" err="1" smtClean="0">
                <a:solidFill>
                  <a:schemeClr val="tx1"/>
                </a:solidFill>
              </a:rPr>
              <a:t>Nevill</a:t>
            </a:r>
            <a:r>
              <a:rPr lang="en-US" sz="2400" dirty="0" smtClean="0">
                <a:solidFill>
                  <a:schemeClr val="tx1"/>
                </a:solidFill>
              </a:rPr>
              <a:t> Mott and Philip </a:t>
            </a:r>
            <a:r>
              <a:rPr lang="en-US" sz="2400" dirty="0" smtClean="0">
                <a:solidFill>
                  <a:schemeClr val="tx1"/>
                </a:solidFill>
              </a:rPr>
              <a:t>Anderson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290503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Nobel Prize Lecture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“The Key to Understanding Magnetism”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466" y="1823423"/>
            <a:ext cx="8264562" cy="4426773"/>
          </a:xfrm>
        </p:spPr>
        <p:txBody>
          <a:bodyPr lIns="0" tIns="0" rIns="0" bIns="0">
            <a:noAutofit/>
          </a:bodyPr>
          <a:lstStyle/>
          <a:p>
            <a:pPr algn="l">
              <a:spcBef>
                <a:spcPts val="0"/>
              </a:spcBef>
              <a:tabLst>
                <a:tab pos="457200" algn="l"/>
              </a:tabLst>
            </a:pPr>
            <a:r>
              <a:rPr lang="en-US" sz="2800" i="1" dirty="0" smtClean="0">
                <a:solidFill>
                  <a:srgbClr val="FF0000"/>
                </a:solidFill>
              </a:rPr>
              <a:t>“This brings me up to the years of World War II, during which very little was done in the way of pure research.”</a:t>
            </a:r>
          </a:p>
          <a:p>
            <a:pPr algn="l">
              <a:spcBef>
                <a:spcPts val="100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But Van </a:t>
            </a:r>
            <a:r>
              <a:rPr lang="en-US" sz="2800" dirty="0" err="1" smtClean="0">
                <a:solidFill>
                  <a:schemeClr val="tx1"/>
                </a:solidFill>
              </a:rPr>
              <a:t>Vleck</a:t>
            </a:r>
            <a:r>
              <a:rPr lang="en-US" sz="2800" dirty="0" smtClean="0">
                <a:solidFill>
                  <a:schemeClr val="tx1"/>
                </a:solidFill>
              </a:rPr>
              <a:t> wrote </a:t>
            </a:r>
            <a:r>
              <a:rPr lang="en-US" sz="2800" dirty="0">
                <a:solidFill>
                  <a:schemeClr val="tx1"/>
                </a:solidFill>
              </a:rPr>
              <a:t>two classified </a:t>
            </a:r>
            <a:r>
              <a:rPr lang="en-US" sz="2800" dirty="0" smtClean="0">
                <a:solidFill>
                  <a:schemeClr val="tx1"/>
                </a:solidFill>
              </a:rPr>
              <a:t>reports that had great impact on the later development of radio astronomy.</a:t>
            </a:r>
          </a:p>
          <a:p>
            <a:pPr marL="457200" algn="l">
              <a:spcBef>
                <a:spcPts val="100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“The Atmospheric Absorption of Microwaves”</a:t>
            </a:r>
          </a:p>
          <a:p>
            <a:pPr marL="457200" algn="l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Report 43-2, Radiation Laboratory, MIT</a:t>
            </a:r>
          </a:p>
          <a:p>
            <a:pPr marL="457200" algn="l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April 27, 1942 (declassified August 1960)</a:t>
            </a:r>
          </a:p>
          <a:p>
            <a:pPr marL="457200" algn="l">
              <a:spcBef>
                <a:spcPts val="100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“The Spectrum of Clipped Noise”</a:t>
            </a:r>
          </a:p>
          <a:p>
            <a:pPr marL="457200" algn="l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Report 51, Radio Research Laboratory, Harvard University</a:t>
            </a:r>
          </a:p>
          <a:p>
            <a:pPr marL="457200" algn="l">
              <a:spcBef>
                <a:spcPts val="0"/>
              </a:spcBef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July 21, 1943 (declassified March 1946)</a:t>
            </a: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45720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Rotational Spectrum of </a:t>
            </a:r>
            <a:r>
              <a:rPr lang="en-US" sz="4000" b="1" dirty="0" smtClean="0">
                <a:solidFill>
                  <a:srgbClr val="0070C0"/>
                </a:solidFill>
              </a:rPr>
              <a:t>Water </a:t>
            </a:r>
            <a:r>
              <a:rPr lang="en-US" sz="4000" b="1" dirty="0">
                <a:solidFill>
                  <a:srgbClr val="0070C0"/>
                </a:solidFill>
              </a:rPr>
              <a:t>Vapor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water_energy_levels_13A2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0610" r="-10610"/>
              <a:stretch>
                <a:fillRect/>
              </a:stretch>
            </p:blipFill>
          </mc:Choice>
          <mc:Fallback>
            <p:blipFill>
              <a:blip r:embed="rId3"/>
              <a:srcRect l="-10610" r="-10610"/>
              <a:stretch>
                <a:fillRect/>
              </a:stretch>
            </p:blipFill>
          </mc:Fallback>
        </mc:AlternateContent>
        <p:spPr>
          <a:xfrm>
            <a:off x="457200" y="14478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5800" y="6143039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First accurate measurements with infrared spectroscopy by </a:t>
            </a:r>
            <a:r>
              <a:rPr lang="en-US" sz="1600" dirty="0" smtClean="0">
                <a:solidFill>
                  <a:srgbClr val="0070C0"/>
                </a:solidFill>
              </a:rPr>
              <a:t>Randall </a:t>
            </a:r>
            <a:r>
              <a:rPr lang="en-US" sz="1600" dirty="0" smtClean="0">
                <a:solidFill>
                  <a:srgbClr val="0070C0"/>
                </a:solidFill>
              </a:rPr>
              <a:t>et al., 1937 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4936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Atmospheric Absorption </a:t>
            </a:r>
            <a:r>
              <a:rPr lang="en-US" sz="4000" b="1" dirty="0" smtClean="0">
                <a:solidFill>
                  <a:srgbClr val="0070C0"/>
                </a:solidFill>
              </a:rPr>
              <a:t>Due </a:t>
            </a:r>
            <a:r>
              <a:rPr lang="en-US" sz="4000" b="1" dirty="0">
                <a:solidFill>
                  <a:srgbClr val="0070C0"/>
                </a:solidFill>
              </a:rPr>
              <a:t>to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Water </a:t>
            </a:r>
            <a:r>
              <a:rPr lang="en-US" sz="4000" b="1" dirty="0">
                <a:solidFill>
                  <a:srgbClr val="0070C0"/>
                </a:solidFill>
              </a:rPr>
              <a:t>Vapor and Oxygen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water_absorption_13.7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23176" r="-23176"/>
              <a:stretch>
                <a:fillRect/>
              </a:stretch>
            </p:blipFill>
          </mc:Choice>
          <mc:Fallback>
            <p:blipFill>
              <a:blip r:embed="rId3"/>
              <a:srcRect l="-23176" r="-23176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nvleck_clipped_cover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68579" r="-68579"/>
              <a:stretch>
                <a:fillRect/>
              </a:stretch>
            </p:blipFill>
          </mc:Choice>
          <mc:Fallback>
            <p:blipFill>
              <a:blip r:embed="rId3"/>
              <a:srcRect l="-68579" r="-68579"/>
              <a:stretch>
                <a:fillRect/>
              </a:stretch>
            </p:blipFill>
          </mc:Fallback>
        </mc:AlternateContent>
        <p:spPr>
          <a:xfrm>
            <a:off x="457200" y="1798637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048"/>
            <a:ext cx="9144000" cy="1341437"/>
          </a:xfrm>
        </p:spPr>
        <p:txBody>
          <a:bodyPr lIns="0" tIns="0" rIns="0" bIns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Cover of Van </a:t>
            </a:r>
            <a:r>
              <a:rPr lang="en-US" sz="4000" b="1" dirty="0" err="1">
                <a:solidFill>
                  <a:srgbClr val="0070C0"/>
                </a:solidFill>
              </a:rPr>
              <a:t>Vleck’s</a:t>
            </a:r>
            <a:r>
              <a:rPr lang="en-US" sz="4000" b="1" dirty="0">
                <a:solidFill>
                  <a:srgbClr val="0070C0"/>
                </a:solidFill>
              </a:rPr>
              <a:t> Classified Memo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on </a:t>
            </a:r>
            <a:r>
              <a:rPr lang="en-US" sz="4000" b="1" dirty="0">
                <a:solidFill>
                  <a:srgbClr val="0070C0"/>
                </a:solidFill>
              </a:rPr>
              <a:t>Clipped Noise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275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Fourier Transform Paradigm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FTSquare_powercase(2)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8187" r="-18187"/>
              <a:stretch>
                <a:fillRect/>
              </a:stretch>
            </p:blipFill>
          </mc:Choice>
          <mc:Fallback>
            <p:blipFill>
              <a:blip r:embed="rId3"/>
              <a:srcRect l="-18187" r="-18187"/>
              <a:stretch>
                <a:fillRect/>
              </a:stretch>
            </p:blipFill>
          </mc:Fallback>
        </mc:AlternateContent>
        <p:spPr>
          <a:xfrm>
            <a:off x="457200" y="14478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609600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Van </a:t>
            </a:r>
            <a:r>
              <a:rPr lang="en-US" sz="4000" b="1" dirty="0" err="1" smtClean="0">
                <a:solidFill>
                  <a:srgbClr val="0070C0"/>
                </a:solidFill>
              </a:rPr>
              <a:t>Vleck</a:t>
            </a:r>
            <a:r>
              <a:rPr lang="en-US" sz="4000" b="1" dirty="0" smtClean="0">
                <a:solidFill>
                  <a:srgbClr val="0070C0"/>
                </a:solidFill>
              </a:rPr>
              <a:t> Clipping Correction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754" y="3305521"/>
            <a:ext cx="2632934" cy="841177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ts val="3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Digital representation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754" y="1831140"/>
            <a:ext cx="2562446" cy="13391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Random voltage </a:t>
            </a:r>
          </a:p>
          <a:p>
            <a:pPr algn="l">
              <a:lnSpc>
                <a:spcPts val="3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(Van </a:t>
            </a:r>
            <a:r>
              <a:rPr lang="en-US" sz="2000" dirty="0" err="1" smtClean="0">
                <a:solidFill>
                  <a:schemeClr val="tx1"/>
                </a:solidFill>
              </a:rPr>
              <a:t>Vleck</a:t>
            </a:r>
            <a:r>
              <a:rPr lang="en-US" sz="2000" dirty="0" smtClean="0">
                <a:solidFill>
                  <a:schemeClr val="tx1"/>
                </a:solidFill>
              </a:rPr>
              <a:t>, 1943, fig. 1)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1754" y="4691294"/>
            <a:ext cx="2632934" cy="841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Clipped representation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3253514" y="1574826"/>
            <a:ext cx="3884659" cy="3962376"/>
            <a:chOff x="3200349" y="1574826"/>
            <a:chExt cx="3884659" cy="39623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49" y="1574826"/>
              <a:ext cx="3884659" cy="2827055"/>
            </a:xfrm>
            <a:prstGeom prst="rect">
              <a:avLst/>
            </a:prstGeom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3615066" y="4839473"/>
              <a:ext cx="3306723" cy="6977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000"/>
                </a:lnSpc>
                <a:spcBef>
                  <a:spcPts val="0"/>
                </a:spcBef>
                <a:tabLst>
                  <a:tab pos="457200" algn="l"/>
                </a:tabLst>
              </a:pPr>
              <a:r>
                <a:rPr lang="en-US" sz="2000" spc="14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1101011100111001100</a:t>
              </a: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7095641" y="3615642"/>
            <a:ext cx="1750658" cy="478185"/>
            <a:chOff x="7042476" y="3615642"/>
            <a:chExt cx="1750658" cy="478185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7676832" y="3615642"/>
              <a:ext cx="1116302" cy="4781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000"/>
                </a:lnSpc>
                <a:spcBef>
                  <a:spcPts val="0"/>
                </a:spcBef>
                <a:tabLst>
                  <a:tab pos="457200" algn="l"/>
                </a:tabLst>
              </a:pPr>
              <a:r>
                <a:rPr lang="en-US" sz="2800" dirty="0" smtClean="0">
                  <a:solidFill>
                    <a:schemeClr val="tx1"/>
                  </a:solidFill>
                  <a:sym typeface="Symbol"/>
                </a:rPr>
                <a:t></a:t>
              </a:r>
              <a:r>
                <a:rPr lang="en-US" sz="2800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2800" dirty="0" smtClean="0">
                  <a:solidFill>
                    <a:schemeClr val="tx1"/>
                  </a:solidFill>
                  <a:sym typeface="Symbol"/>
                </a:rPr>
                <a:t>()</a:t>
              </a:r>
              <a:endParaRPr lang="en-US" sz="2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042476" y="3806736"/>
              <a:ext cx="47846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3"/>
          <p:cNvGrpSpPr/>
          <p:nvPr/>
        </p:nvGrpSpPr>
        <p:grpSpPr>
          <a:xfrm>
            <a:off x="7095641" y="4838610"/>
            <a:ext cx="1750658" cy="478185"/>
            <a:chOff x="7042476" y="4838610"/>
            <a:chExt cx="1750658" cy="478185"/>
          </a:xfrm>
        </p:grpSpPr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7676832" y="4838610"/>
              <a:ext cx="1116302" cy="4781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000"/>
                </a:lnSpc>
                <a:spcBef>
                  <a:spcPts val="0"/>
                </a:spcBef>
                <a:tabLst>
                  <a:tab pos="457200" algn="l"/>
                </a:tabLst>
              </a:pPr>
              <a:r>
                <a:rPr lang="en-US" sz="2800" dirty="0" smtClean="0">
                  <a:solidFill>
                    <a:schemeClr val="tx1"/>
                  </a:solidFill>
                  <a:sym typeface="Symbol"/>
                </a:rPr>
                <a:t></a:t>
              </a:r>
              <a:r>
                <a:rPr lang="en-US" sz="2800" baseline="-25000" dirty="0" smtClean="0">
                  <a:solidFill>
                    <a:schemeClr val="tx1"/>
                  </a:solidFill>
                  <a:sym typeface="Symbol"/>
                </a:rPr>
                <a:t>c</a:t>
              </a:r>
              <a:r>
                <a:rPr lang="en-US" sz="2800" dirty="0" smtClean="0">
                  <a:solidFill>
                    <a:schemeClr val="tx1"/>
                  </a:solidFill>
                  <a:sym typeface="Symbol"/>
                </a:rPr>
                <a:t>()</a:t>
              </a:r>
              <a:endParaRPr lang="en-US" sz="2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042476" y="5035170"/>
              <a:ext cx="47846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"/>
          <p:cNvGrpSpPr/>
          <p:nvPr/>
        </p:nvGrpSpPr>
        <p:grpSpPr>
          <a:xfrm>
            <a:off x="3678457" y="5710267"/>
            <a:ext cx="2307692" cy="691117"/>
            <a:chOff x="5560829" y="2042034"/>
            <a:chExt cx="2307692" cy="691117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5560829" y="2105832"/>
              <a:ext cx="2307692" cy="62731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3600"/>
                </a:lnSpc>
                <a:spcBef>
                  <a:spcPts val="0"/>
                </a:spcBef>
                <a:tabLst>
                  <a:tab pos="457200" algn="l"/>
                </a:tabLst>
              </a:pPr>
              <a:r>
                <a:rPr lang="en-US" sz="2400" dirty="0" smtClean="0">
                  <a:solidFill>
                    <a:schemeClr val="tx1"/>
                  </a:solidFill>
                  <a:sym typeface="Symbol"/>
                </a:rPr>
                <a:t></a:t>
              </a:r>
              <a:r>
                <a:rPr lang="en-US" sz="2400" dirty="0" smtClean="0">
                  <a:solidFill>
                    <a:schemeClr val="tx1"/>
                  </a:solidFill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sym typeface="Symbol"/>
                </a:rPr>
                <a:t></a:t>
              </a:r>
              <a:r>
                <a:rPr lang="en-US" sz="2400" dirty="0" smtClean="0">
                  <a:solidFill>
                    <a:schemeClr val="tx1"/>
                  </a:solidFill>
                </a:rPr>
                <a:t>) = sin     </a:t>
              </a:r>
              <a:r>
                <a:rPr lang="en-US" sz="2400" dirty="0" smtClean="0">
                  <a:solidFill>
                    <a:schemeClr val="tx1"/>
                  </a:solidFill>
                  <a:sym typeface="Symbol"/>
                </a:rPr>
                <a:t>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c</a:t>
              </a:r>
              <a:r>
                <a:rPr lang="en-US" sz="2400" dirty="0" smtClean="0">
                  <a:solidFill>
                    <a:schemeClr val="tx1"/>
                  </a:solidFill>
                </a:rPr>
                <a:t>(</a:t>
              </a:r>
              <a:r>
                <a:rPr lang="en-US" sz="2400" dirty="0">
                  <a:solidFill>
                    <a:schemeClr val="tx1"/>
                  </a:solidFill>
                  <a:sym typeface="Symbol"/>
                </a:rPr>
                <a:t>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21" name="Group 14"/>
            <p:cNvGrpSpPr/>
            <p:nvPr/>
          </p:nvGrpSpPr>
          <p:grpSpPr>
            <a:xfrm>
              <a:off x="6741860" y="2105832"/>
              <a:ext cx="301214" cy="536012"/>
              <a:chOff x="5659453" y="1747962"/>
              <a:chExt cx="301214" cy="53601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659453" y="1747962"/>
                <a:ext cx="301214" cy="536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1600" i="1" dirty="0" smtClean="0">
                    <a:sym typeface="Symbol"/>
                  </a:rPr>
                  <a:t></a:t>
                </a:r>
              </a:p>
              <a:p>
                <a:pPr algn="ctr"/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718250" y="1985687"/>
                <a:ext cx="18288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5"/>
            <p:cNvGrpSpPr/>
            <p:nvPr/>
          </p:nvGrpSpPr>
          <p:grpSpPr>
            <a:xfrm>
              <a:off x="6674129" y="2042034"/>
              <a:ext cx="1194391" cy="691117"/>
              <a:chOff x="6369329" y="1737234"/>
              <a:chExt cx="1194391" cy="69111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369329" y="1737234"/>
                <a:ext cx="287079" cy="691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4000" dirty="0"/>
                  <a:t>[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76641" y="1737234"/>
                <a:ext cx="287079" cy="691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4000" dirty="0" smtClean="0"/>
                  <a:t>]</a:t>
                </a:r>
                <a:endParaRPr lang="en-US" sz="4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5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4936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Van </a:t>
            </a:r>
            <a:r>
              <a:rPr lang="en-US" sz="4000" b="1" dirty="0" err="1">
                <a:solidFill>
                  <a:srgbClr val="0070C0"/>
                </a:solidFill>
              </a:rPr>
              <a:t>Vleck’s</a:t>
            </a:r>
            <a:r>
              <a:rPr lang="en-US" sz="4000" b="1" dirty="0">
                <a:solidFill>
                  <a:srgbClr val="0070C0"/>
                </a:solidFill>
              </a:rPr>
              <a:t> Derivation of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the “Arcsine</a:t>
            </a:r>
            <a:r>
              <a:rPr lang="en-US" sz="4000" b="1" dirty="0">
                <a:solidFill>
                  <a:srgbClr val="0070C0"/>
                </a:solidFill>
              </a:rPr>
              <a:t>” Relation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clipping_derivation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68488" r="-68488"/>
              <a:stretch>
                <a:fillRect/>
              </a:stretch>
            </p:blipFill>
          </mc:Choice>
          <mc:Fallback>
            <p:blipFill>
              <a:blip r:embed="rId3"/>
              <a:srcRect l="-68488" r="-68488"/>
              <a:stretch>
                <a:fillRect/>
              </a:stretch>
            </p:blipFill>
          </mc:Fallback>
        </mc:AlternateContent>
        <p:spPr>
          <a:xfrm rot="10800000">
            <a:off x="457200" y="1798636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365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John H. Van Vleck’s Legacy  to Radio Astronomy</vt:lpstr>
      <vt:lpstr>John H. Van Vleck (1899–1980)</vt:lpstr>
      <vt:lpstr>Nobel Prize Lecture “The Key to Understanding Magnetism”</vt:lpstr>
      <vt:lpstr>Rotational Spectrum of Water Vapor</vt:lpstr>
      <vt:lpstr>Atmospheric Absorption Due to  Water Vapor and Oxygen</vt:lpstr>
      <vt:lpstr>Cover of Van Vleck’s Classified Memo  on Clipped Noise</vt:lpstr>
      <vt:lpstr>Fourier Transform Paradigm </vt:lpstr>
      <vt:lpstr>Van Vleck Clipping Correction</vt:lpstr>
      <vt:lpstr>Van Vleck’s Derivation of  the “Arcsine” Relation</vt:lpstr>
      <vt:lpstr>Digital Spectrometers  for Radio Astronomy</vt:lpstr>
      <vt:lpstr>PowerPoint Presentation</vt:lpstr>
      <vt:lpstr>Comparison of Window and  Spectral Responses </vt:lpstr>
      <vt:lpstr>SNR Ratio (FX/XF) vs.  Linewidth Simulation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H. Van Vleck’s Legacy to Radio Astronomy</dc:title>
  <dc:creator>James Moran</dc:creator>
  <cp:lastModifiedBy>CBarrett</cp:lastModifiedBy>
  <cp:revision>23</cp:revision>
  <cp:lastPrinted>2016-09-06T18:21:21Z</cp:lastPrinted>
  <dcterms:created xsi:type="dcterms:W3CDTF">2017-04-05T14:26:59Z</dcterms:created>
  <dcterms:modified xsi:type="dcterms:W3CDTF">2017-04-12T21:29:12Z</dcterms:modified>
</cp:coreProperties>
</file>