
<file path=[Content_Types].xml><?xml version="1.0" encoding="utf-8"?>
<Types xmlns="http://schemas.openxmlformats.org/package/2006/content-types">
  <Default Extension="bin" ContentType="application/vnd.openxmlformats-officedocument.oleObject"/>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32" r:id="rId2"/>
    <p:sldId id="335" r:id="rId3"/>
    <p:sldId id="258" r:id="rId4"/>
    <p:sldId id="338" r:id="rId5"/>
    <p:sldId id="339" r:id="rId6"/>
    <p:sldId id="260" r:id="rId7"/>
    <p:sldId id="259" r:id="rId8"/>
    <p:sldId id="261" r:id="rId9"/>
    <p:sldId id="333" r:id="rId10"/>
    <p:sldId id="266" r:id="rId11"/>
    <p:sldId id="341" r:id="rId12"/>
    <p:sldId id="337" r:id="rId13"/>
    <p:sldId id="325" r:id="rId14"/>
    <p:sldId id="340" r:id="rId15"/>
    <p:sldId id="328" r:id="rId16"/>
    <p:sldId id="290" r:id="rId17"/>
    <p:sldId id="324" r:id="rId18"/>
    <p:sldId id="288" r:id="rId19"/>
    <p:sldId id="267" r:id="rId20"/>
    <p:sldId id="268" r:id="rId21"/>
    <p:sldId id="322" r:id="rId22"/>
    <p:sldId id="269" r:id="rId23"/>
    <p:sldId id="270" r:id="rId24"/>
    <p:sldId id="331" r:id="rId25"/>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96" d="100"/>
          <a:sy n="96" d="100"/>
        </p:scale>
        <p:origin x="-49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28FA39F3-7355-AB49-A51E-9B163D600F4D}" type="datetimeFigureOut">
              <a:rPr lang="en-US" smtClean="0"/>
              <a:pPr/>
              <a:t>4/12/2017</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3BBB812E-0477-ED4D-BD2B-CA7CF5A9841B}" type="slidenum">
              <a:rPr lang="en-US" smtClean="0"/>
              <a:pPr/>
              <a:t>‹#›</a:t>
            </a:fld>
            <a:endParaRPr lang="en-US"/>
          </a:p>
        </p:txBody>
      </p:sp>
    </p:spTree>
    <p:extLst>
      <p:ext uri="{BB962C8B-B14F-4D97-AF65-F5344CB8AC3E}">
        <p14:creationId xmlns:p14="http://schemas.microsoft.com/office/powerpoint/2010/main" val="489409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B812E-0477-ED4D-BD2B-CA7CF5A9841B}"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3D6AD-E804-5D48-A15C-F5ADB7F7DFB4}" type="datetimeFigureOut">
              <a:rPr lang="en-US" smtClean="0"/>
              <a:pPr/>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63D6AD-E804-5D48-A15C-F5ADB7F7DFB4}" type="datetimeFigureOut">
              <a:rPr lang="en-US" smtClean="0"/>
              <a:pPr/>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63D6AD-E804-5D48-A15C-F5ADB7F7DFB4}" type="datetimeFigureOut">
              <a:rPr lang="en-US" smtClean="0"/>
              <a:pPr/>
              <a:t>4/12/2017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63D6AD-E804-5D48-A15C-F5ADB7F7DFB4}" type="datetimeFigureOut">
              <a:rPr lang="en-US" smtClean="0"/>
              <a:pPr/>
              <a:t>4/12/2017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3D6AD-E804-5D48-A15C-F5ADB7F7DFB4}" type="datetimeFigureOut">
              <a:rPr lang="en-US" smtClean="0"/>
              <a:pPr/>
              <a:t>4/12/2017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3D6AD-E804-5D48-A15C-F5ADB7F7DFB4}" type="datetimeFigureOut">
              <a:rPr lang="en-US" smtClean="0"/>
              <a:pPr/>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3D6AD-E804-5D48-A15C-F5ADB7F7DFB4}" type="datetimeFigureOut">
              <a:rPr lang="en-US" smtClean="0"/>
              <a:pPr/>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3D6AD-E804-5D48-A15C-F5ADB7F7DFB4}" type="datetimeFigureOut">
              <a:rPr lang="en-US" smtClean="0"/>
              <a:pPr/>
              <a:t>4/12/2017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5AF8F-D4B1-7940-8A7D-4F8802076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pd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pd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pd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9.pd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5.pd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pd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pd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pd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pd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68375"/>
            <a:ext cx="9144000" cy="1089025"/>
          </a:xfrm>
        </p:spPr>
        <p:txBody>
          <a:bodyPr>
            <a:normAutofit/>
          </a:bodyPr>
          <a:lstStyle/>
          <a:p>
            <a:r>
              <a:rPr lang="en-US" sz="5400" b="1" dirty="0" smtClean="0">
                <a:solidFill>
                  <a:srgbClr val="0070C0"/>
                </a:solidFill>
              </a:rPr>
              <a:t>Cosmic Masers</a:t>
            </a:r>
            <a:endParaRPr lang="en-US" sz="5400" b="1" dirty="0">
              <a:solidFill>
                <a:srgbClr val="0070C0"/>
              </a:solidFill>
            </a:endParaRPr>
          </a:p>
        </p:txBody>
      </p:sp>
      <p:sp>
        <p:nvSpPr>
          <p:cNvPr id="3" name="Subtitle 2"/>
          <p:cNvSpPr>
            <a:spLocks noGrp="1"/>
          </p:cNvSpPr>
          <p:nvPr>
            <p:ph type="subTitle" idx="1"/>
          </p:nvPr>
        </p:nvSpPr>
        <p:spPr>
          <a:xfrm>
            <a:off x="0" y="2362200"/>
            <a:ext cx="9144000" cy="1752600"/>
          </a:xfrm>
        </p:spPr>
        <p:txBody>
          <a:bodyPr lIns="0" tIns="0" rIns="0" bIns="0">
            <a:noAutofit/>
          </a:bodyPr>
          <a:lstStyle/>
          <a:p>
            <a:r>
              <a:rPr lang="en-US" sz="2800" dirty="0" smtClean="0">
                <a:solidFill>
                  <a:schemeClr val="tx1"/>
                </a:solidFill>
              </a:rPr>
              <a:t>by</a:t>
            </a:r>
            <a:endParaRPr lang="en-US" sz="2800" dirty="0" smtClean="0">
              <a:solidFill>
                <a:schemeClr val="tx1"/>
              </a:solidFill>
            </a:endParaRPr>
          </a:p>
          <a:p>
            <a:r>
              <a:rPr lang="en-US" sz="2800" dirty="0" smtClean="0">
                <a:solidFill>
                  <a:schemeClr val="tx1"/>
                </a:solidFill>
              </a:rPr>
              <a:t>Jim Moran</a:t>
            </a:r>
          </a:p>
          <a:p>
            <a:r>
              <a:rPr lang="en-US" sz="2800" dirty="0" smtClean="0">
                <a:solidFill>
                  <a:schemeClr val="tx1"/>
                </a:solidFill>
              </a:rPr>
              <a:t>Harvard-Smithsonian Center for </a:t>
            </a:r>
            <a:r>
              <a:rPr lang="en-US" sz="2800" dirty="0" smtClean="0">
                <a:solidFill>
                  <a:schemeClr val="tx1"/>
                </a:solidFill>
              </a:rPr>
              <a:t>Astrophysics</a:t>
            </a:r>
            <a:endParaRPr lang="en-US" sz="2800" dirty="0"/>
          </a:p>
        </p:txBody>
      </p:sp>
      <p:sp>
        <p:nvSpPr>
          <p:cNvPr id="4" name="TextBox 3"/>
          <p:cNvSpPr txBox="1"/>
          <p:nvPr/>
        </p:nvSpPr>
        <p:spPr>
          <a:xfrm>
            <a:off x="0" y="4724400"/>
            <a:ext cx="9144000" cy="1200329"/>
          </a:xfrm>
          <a:prstGeom prst="rect">
            <a:avLst/>
          </a:prstGeom>
          <a:noFill/>
        </p:spPr>
        <p:txBody>
          <a:bodyPr wrap="square" rtlCol="0">
            <a:spAutoFit/>
          </a:bodyPr>
          <a:lstStyle/>
          <a:p>
            <a:pPr algn="ctr"/>
            <a:r>
              <a:rPr lang="en-US" sz="2400" b="1" dirty="0" smtClean="0"/>
              <a:t>The Golden Years of Radio Astronomy</a:t>
            </a:r>
          </a:p>
          <a:p>
            <a:pPr algn="ctr"/>
            <a:r>
              <a:rPr lang="en-US" sz="2400" dirty="0" smtClean="0"/>
              <a:t>IAU General Assembly, Honolulu</a:t>
            </a:r>
          </a:p>
          <a:p>
            <a:pPr algn="ctr"/>
            <a:r>
              <a:rPr lang="en-US" sz="2400" dirty="0" smtClean="0"/>
              <a:t>August 5, 2015</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299002"/>
            <a:ext cx="6629399" cy="4790276"/>
          </a:xfrm>
          <a:prstGeom prst="rect">
            <a:avLst/>
          </a:prstGeom>
        </p:spPr>
      </p:pic>
      <p:sp>
        <p:nvSpPr>
          <p:cNvPr id="3" name="TextBox 2"/>
          <p:cNvSpPr txBox="1"/>
          <p:nvPr/>
        </p:nvSpPr>
        <p:spPr>
          <a:xfrm>
            <a:off x="0" y="365760"/>
            <a:ext cx="9144000" cy="1107996"/>
          </a:xfrm>
          <a:prstGeom prst="rect">
            <a:avLst/>
          </a:prstGeom>
          <a:noFill/>
        </p:spPr>
        <p:txBody>
          <a:bodyPr wrap="square" lIns="0" tIns="0" rIns="0" bIns="0" rtlCol="0">
            <a:spAutoFit/>
          </a:bodyPr>
          <a:lstStyle/>
          <a:p>
            <a:pPr algn="ctr"/>
            <a:r>
              <a:rPr lang="en-US" sz="3600" b="1" dirty="0">
                <a:solidFill>
                  <a:srgbClr val="0070C0"/>
                </a:solidFill>
                <a:latin typeface="+mj-lt"/>
                <a:ea typeface="+mj-ea"/>
                <a:cs typeface="+mj-cs"/>
              </a:rPr>
              <a:t>Spectrum </a:t>
            </a:r>
            <a:r>
              <a:rPr lang="en-US" sz="3600" b="1" dirty="0" smtClean="0">
                <a:solidFill>
                  <a:srgbClr val="0070C0"/>
                </a:solidFill>
                <a:latin typeface="+mj-lt"/>
                <a:ea typeface="+mj-ea"/>
                <a:cs typeface="+mj-cs"/>
              </a:rPr>
              <a:t>Toward </a:t>
            </a:r>
            <a:r>
              <a:rPr lang="en-US" sz="3600" b="1" dirty="0" err="1">
                <a:solidFill>
                  <a:srgbClr val="0070C0"/>
                </a:solidFill>
                <a:latin typeface="+mj-lt"/>
                <a:ea typeface="+mj-ea"/>
                <a:cs typeface="+mj-cs"/>
              </a:rPr>
              <a:t>Westerhout</a:t>
            </a:r>
            <a:r>
              <a:rPr lang="en-US" sz="3600" b="1" dirty="0">
                <a:solidFill>
                  <a:srgbClr val="0070C0"/>
                </a:solidFill>
                <a:latin typeface="+mj-lt"/>
                <a:ea typeface="+mj-ea"/>
                <a:cs typeface="+mj-cs"/>
              </a:rPr>
              <a:t> 3 (aka W3</a:t>
            </a:r>
            <a:r>
              <a:rPr lang="en-US" sz="3600" b="1" dirty="0" smtClean="0">
                <a:solidFill>
                  <a:srgbClr val="0070C0"/>
                </a:solidFill>
                <a:latin typeface="+mj-lt"/>
                <a:ea typeface="+mj-ea"/>
                <a:cs typeface="+mj-cs"/>
              </a:rPr>
              <a:t>), </a:t>
            </a:r>
          </a:p>
          <a:p>
            <a:pPr algn="ctr"/>
            <a:r>
              <a:rPr lang="en-US" sz="3600" b="1" dirty="0" smtClean="0">
                <a:solidFill>
                  <a:srgbClr val="0070C0"/>
                </a:solidFill>
                <a:latin typeface="+mj-lt"/>
                <a:ea typeface="+mj-ea"/>
                <a:cs typeface="+mj-cs"/>
              </a:rPr>
              <a:t>a Galactic </a:t>
            </a:r>
            <a:r>
              <a:rPr lang="en-US" sz="3600" b="1" dirty="0">
                <a:solidFill>
                  <a:srgbClr val="0070C0"/>
                </a:solidFill>
                <a:latin typeface="+mj-lt"/>
                <a:ea typeface="+mj-ea"/>
                <a:cs typeface="+mj-cs"/>
              </a:rPr>
              <a:t>HII </a:t>
            </a:r>
            <a:r>
              <a:rPr lang="en-US" sz="3600" b="1" dirty="0" smtClean="0">
                <a:solidFill>
                  <a:srgbClr val="0070C0"/>
                </a:solidFill>
                <a:latin typeface="+mj-lt"/>
                <a:ea typeface="+mj-ea"/>
                <a:cs typeface="+mj-cs"/>
              </a:rPr>
              <a:t>Region (</a:t>
            </a:r>
            <a:r>
              <a:rPr lang="en-US" sz="3600" b="1" dirty="0">
                <a:solidFill>
                  <a:srgbClr val="0070C0"/>
                </a:solidFill>
                <a:latin typeface="+mj-lt"/>
                <a:ea typeface="+mj-ea"/>
                <a:cs typeface="+mj-cs"/>
              </a:rPr>
              <a:t>1966)</a:t>
            </a:r>
            <a:endParaRPr lang="en-US" sz="3600" b="1" dirty="0">
              <a:solidFill>
                <a:srgbClr val="0070C0"/>
              </a:solidFill>
              <a:latin typeface="+mj-lt"/>
              <a:ea typeface="+mj-ea"/>
              <a:cs typeface="+mj-cs"/>
            </a:endParaRPr>
          </a:p>
        </p:txBody>
      </p:sp>
      <p:sp>
        <p:nvSpPr>
          <p:cNvPr id="4" name="TextBox 3"/>
          <p:cNvSpPr txBox="1"/>
          <p:nvPr/>
        </p:nvSpPr>
        <p:spPr>
          <a:xfrm>
            <a:off x="5791200" y="2598003"/>
            <a:ext cx="2321819" cy="830997"/>
          </a:xfrm>
          <a:prstGeom prst="rect">
            <a:avLst/>
          </a:prstGeom>
          <a:noFill/>
        </p:spPr>
        <p:txBody>
          <a:bodyPr wrap="none" rtlCol="0">
            <a:spAutoFit/>
          </a:bodyPr>
          <a:lstStyle/>
          <a:p>
            <a:r>
              <a:rPr lang="en-US" sz="2400" dirty="0" smtClean="0">
                <a:solidFill>
                  <a:srgbClr val="0070C0"/>
                </a:solidFill>
              </a:rPr>
              <a:t>RCP (solid line)</a:t>
            </a:r>
          </a:p>
          <a:p>
            <a:r>
              <a:rPr lang="en-US" sz="2400" dirty="0" smtClean="0">
                <a:solidFill>
                  <a:srgbClr val="0070C0"/>
                </a:solidFill>
              </a:rPr>
              <a:t>LCP (dashed line)</a:t>
            </a:r>
            <a:endParaRPr lang="en-US" sz="2400" dirty="0">
              <a:solidFill>
                <a:srgbClr val="0070C0"/>
              </a:solidFill>
            </a:endParaRPr>
          </a:p>
        </p:txBody>
      </p:sp>
      <p:sp>
        <p:nvSpPr>
          <p:cNvPr id="5" name="TextBox 4"/>
          <p:cNvSpPr txBox="1"/>
          <p:nvPr/>
        </p:nvSpPr>
        <p:spPr>
          <a:xfrm>
            <a:off x="927104" y="6135469"/>
            <a:ext cx="4894865" cy="646331"/>
          </a:xfrm>
          <a:prstGeom prst="rect">
            <a:avLst/>
          </a:prstGeom>
          <a:noFill/>
        </p:spPr>
        <p:txBody>
          <a:bodyPr wrap="none" rtlCol="0">
            <a:spAutoFit/>
          </a:bodyPr>
          <a:lstStyle/>
          <a:p>
            <a:r>
              <a:rPr lang="en-US" dirty="0" smtClean="0"/>
              <a:t>Rogers and Barrett, </a:t>
            </a:r>
            <a:r>
              <a:rPr lang="en-US" i="1" dirty="0" smtClean="0"/>
              <a:t>Nature</a:t>
            </a:r>
            <a:r>
              <a:rPr lang="en-US" dirty="0" smtClean="0"/>
              <a:t>,  April 1966</a:t>
            </a:r>
          </a:p>
          <a:p>
            <a:r>
              <a:rPr lang="en-US" dirty="0" smtClean="0"/>
              <a:t>Davies, de </a:t>
            </a:r>
            <a:r>
              <a:rPr lang="en-US" dirty="0" err="1" smtClean="0"/>
              <a:t>Jager</a:t>
            </a:r>
            <a:r>
              <a:rPr lang="en-US" dirty="0" smtClean="0"/>
              <a:t>, &amp; </a:t>
            </a:r>
            <a:r>
              <a:rPr lang="en-US" dirty="0" err="1" smtClean="0"/>
              <a:t>Verschuur</a:t>
            </a:r>
            <a:r>
              <a:rPr lang="en-US" dirty="0" smtClean="0"/>
              <a:t>, </a:t>
            </a:r>
            <a:r>
              <a:rPr lang="en-US" i="1" dirty="0" smtClean="0"/>
              <a:t>Nature</a:t>
            </a:r>
            <a:r>
              <a:rPr lang="en-US" dirty="0" smtClean="0"/>
              <a:t>, March 1966</a:t>
            </a:r>
            <a:endParaRPr lang="en-US" dirty="0"/>
          </a:p>
        </p:txBody>
      </p:sp>
      <p:cxnSp>
        <p:nvCxnSpPr>
          <p:cNvPr id="7" name="Straight Connector 6"/>
          <p:cNvCxnSpPr/>
          <p:nvPr/>
        </p:nvCxnSpPr>
        <p:spPr>
          <a:xfrm>
            <a:off x="4648200" y="1655064"/>
            <a:ext cx="596900"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46700" y="1508760"/>
            <a:ext cx="1739900" cy="307777"/>
          </a:xfrm>
          <a:prstGeom prst="rect">
            <a:avLst/>
          </a:prstGeom>
          <a:noFill/>
        </p:spPr>
        <p:txBody>
          <a:bodyPr wrap="square" lIns="0" tIns="0" rIns="0" bIns="0" rtlCol="0">
            <a:spAutoFit/>
          </a:bodyPr>
          <a:lstStyle/>
          <a:p>
            <a:r>
              <a:rPr lang="en-US" sz="2000" dirty="0" smtClean="0">
                <a:solidFill>
                  <a:srgbClr val="0070C0"/>
                </a:solidFill>
              </a:rPr>
              <a:t>5 KHz window</a:t>
            </a:r>
            <a:endParaRPr lang="en-US" sz="2000" dirty="0">
              <a:solidFill>
                <a:srgbClr val="0070C0"/>
              </a:solidFill>
            </a:endParaRPr>
          </a:p>
        </p:txBody>
      </p:sp>
      <p:sp>
        <p:nvSpPr>
          <p:cNvPr id="8" name="TextBox 7"/>
          <p:cNvSpPr txBox="1"/>
          <p:nvPr/>
        </p:nvSpPr>
        <p:spPr>
          <a:xfrm>
            <a:off x="2146300" y="2598003"/>
            <a:ext cx="2450310" cy="830997"/>
          </a:xfrm>
          <a:prstGeom prst="rect">
            <a:avLst/>
          </a:prstGeom>
          <a:noFill/>
        </p:spPr>
        <p:txBody>
          <a:bodyPr wrap="none" rtlCol="0">
            <a:spAutoFit/>
          </a:bodyPr>
          <a:lstStyle/>
          <a:p>
            <a:r>
              <a:rPr lang="en-US" sz="2400" dirty="0" smtClean="0">
                <a:solidFill>
                  <a:srgbClr val="FF0000"/>
                </a:solidFill>
              </a:rPr>
              <a:t>18 cm wavelength</a:t>
            </a:r>
          </a:p>
          <a:p>
            <a:r>
              <a:rPr lang="en-US" sz="2400" dirty="0" smtClean="0">
                <a:solidFill>
                  <a:srgbClr val="FF0000"/>
                </a:solidFill>
              </a:rPr>
              <a:t>1665 MHz</a:t>
            </a:r>
            <a:endParaRPr lang="en-US" sz="2400" dirty="0">
              <a:solidFill>
                <a:srgbClr val="FF0000"/>
              </a:solidFill>
            </a:endParaRPr>
          </a:p>
        </p:txBody>
      </p:sp>
    </p:spTree>
    <p:extLst>
      <p:ext uri="{BB962C8B-B14F-4D97-AF65-F5344CB8AC3E}">
        <p14:creationId xmlns:p14="http://schemas.microsoft.com/office/powerpoint/2010/main" val="2260587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701040"/>
          </a:xfrm>
        </p:spPr>
        <p:txBody>
          <a:bodyPr lIns="0" tIns="0" rIns="0" bIns="0" anchor="t" anchorCtr="0">
            <a:normAutofit/>
          </a:bodyPr>
          <a:lstStyle/>
          <a:p>
            <a:r>
              <a:rPr lang="en-US" sz="3600" b="1" dirty="0">
                <a:solidFill>
                  <a:srgbClr val="0070C0"/>
                </a:solidFill>
              </a:rPr>
              <a:t>Groups Active in OH Maser Research</a:t>
            </a:r>
            <a:endParaRPr lang="en-US" sz="3600" b="1" dirty="0">
              <a:solidFill>
                <a:srgbClr val="0070C0"/>
              </a:solidFill>
            </a:endParaRPr>
          </a:p>
        </p:txBody>
      </p:sp>
      <p:sp>
        <p:nvSpPr>
          <p:cNvPr id="3" name="Content Placeholder 2"/>
          <p:cNvSpPr>
            <a:spLocks noGrp="1"/>
          </p:cNvSpPr>
          <p:nvPr>
            <p:ph idx="1"/>
          </p:nvPr>
        </p:nvSpPr>
        <p:spPr>
          <a:xfrm>
            <a:off x="1066800" y="1600201"/>
            <a:ext cx="4724400" cy="3352800"/>
          </a:xfrm>
        </p:spPr>
        <p:txBody>
          <a:bodyPr/>
          <a:lstStyle/>
          <a:p>
            <a:r>
              <a:rPr lang="en-US" dirty="0" smtClean="0"/>
              <a:t>CSIRO (</a:t>
            </a:r>
            <a:r>
              <a:rPr lang="en-US" dirty="0" err="1" smtClean="0"/>
              <a:t>Parkes</a:t>
            </a:r>
            <a:r>
              <a:rPr lang="en-US" dirty="0" smtClean="0"/>
              <a:t> 210 ft)</a:t>
            </a:r>
          </a:p>
          <a:p>
            <a:r>
              <a:rPr lang="en-US" dirty="0" smtClean="0"/>
              <a:t>Berkeley</a:t>
            </a:r>
          </a:p>
          <a:p>
            <a:r>
              <a:rPr lang="en-US" dirty="0" smtClean="0"/>
              <a:t>Harvard</a:t>
            </a:r>
          </a:p>
          <a:p>
            <a:r>
              <a:rPr lang="en-US" dirty="0" smtClean="0"/>
              <a:t>MIT</a:t>
            </a:r>
          </a:p>
          <a:p>
            <a:r>
              <a:rPr lang="en-US" dirty="0" err="1" smtClean="0"/>
              <a:t>Jodrell</a:t>
            </a:r>
            <a:r>
              <a:rPr lang="en-US" dirty="0" smtClean="0"/>
              <a:t> Bank</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65761"/>
            <a:ext cx="9144000" cy="548640"/>
          </a:xfrm>
          <a:prstGeom prst="rect">
            <a:avLst/>
          </a:prstGeom>
        </p:spPr>
        <p:txBody>
          <a:bodyPr vert="horz" lIns="0" tIns="0" rIns="0" bIns="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70C0"/>
                </a:solidFill>
              </a:rPr>
              <a:t>Interferometry of OH Maser W3(OH) at 18 cm</a:t>
            </a:r>
            <a:endParaRPr lang="en-US" sz="3600" b="1" dirty="0">
              <a:solidFill>
                <a:srgbClr val="0070C0"/>
              </a:solidFill>
            </a:endParaRPr>
          </a:p>
        </p:txBody>
      </p:sp>
      <p:grpSp>
        <p:nvGrpSpPr>
          <p:cNvPr id="2" name="Group 19"/>
          <p:cNvGrpSpPr/>
          <p:nvPr/>
        </p:nvGrpSpPr>
        <p:grpSpPr>
          <a:xfrm>
            <a:off x="328753" y="1220620"/>
            <a:ext cx="8623860" cy="5256380"/>
            <a:chOff x="328753" y="1060011"/>
            <a:chExt cx="8623860" cy="5256380"/>
          </a:xfrm>
        </p:grpSpPr>
        <p:sp>
          <p:nvSpPr>
            <p:cNvPr id="6" name="Subtitle 2"/>
            <p:cNvSpPr txBox="1">
              <a:spLocks/>
            </p:cNvSpPr>
            <p:nvPr/>
          </p:nvSpPr>
          <p:spPr>
            <a:xfrm>
              <a:off x="1688346" y="1060011"/>
              <a:ext cx="2383912" cy="4968649"/>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800"/>
                </a:lnSpc>
                <a:spcBef>
                  <a:spcPts val="0"/>
                </a:spcBef>
                <a:buNone/>
              </a:pPr>
              <a:r>
                <a:rPr lang="en-US" sz="1800" b="1" dirty="0" smtClean="0"/>
                <a:t>Interferometer</a:t>
              </a:r>
            </a:p>
            <a:p>
              <a:pPr marL="0" indent="0">
                <a:lnSpc>
                  <a:spcPts val="1800"/>
                </a:lnSpc>
                <a:spcBef>
                  <a:spcPts val="0"/>
                </a:spcBef>
                <a:buNone/>
              </a:pPr>
              <a:endParaRPr lang="en-US" sz="1800" dirty="0" smtClean="0"/>
            </a:p>
            <a:p>
              <a:pPr marL="0" indent="0">
                <a:lnSpc>
                  <a:spcPts val="1800"/>
                </a:lnSpc>
                <a:spcBef>
                  <a:spcPts val="0"/>
                </a:spcBef>
                <a:buNone/>
              </a:pPr>
              <a:endParaRPr lang="en-US" sz="1800" dirty="0" smtClean="0"/>
            </a:p>
            <a:p>
              <a:pPr marL="0" indent="0">
                <a:lnSpc>
                  <a:spcPts val="800"/>
                </a:lnSpc>
                <a:spcBef>
                  <a:spcPts val="0"/>
                </a:spcBef>
                <a:buNone/>
              </a:pPr>
              <a:endParaRPr lang="en-US" sz="800" dirty="0"/>
            </a:p>
            <a:p>
              <a:pPr marL="0" indent="0">
                <a:lnSpc>
                  <a:spcPts val="2600"/>
                </a:lnSpc>
                <a:spcBef>
                  <a:spcPts val="0"/>
                </a:spcBef>
                <a:buNone/>
              </a:pPr>
              <a:r>
                <a:rPr lang="en-US" sz="1800" dirty="0" smtClean="0"/>
                <a:t>OVRO</a:t>
              </a:r>
              <a:endParaRPr lang="en-US" sz="1800" dirty="0"/>
            </a:p>
            <a:p>
              <a:pPr marL="0" indent="0">
                <a:lnSpc>
                  <a:spcPts val="2600"/>
                </a:lnSpc>
                <a:spcBef>
                  <a:spcPts val="0"/>
                </a:spcBef>
                <a:buNone/>
              </a:pPr>
              <a:r>
                <a:rPr lang="en-US" sz="1800" dirty="0"/>
                <a:t>Haystack-Millstone</a:t>
              </a:r>
            </a:p>
            <a:p>
              <a:pPr marL="0" indent="0">
                <a:lnSpc>
                  <a:spcPts val="2600"/>
                </a:lnSpc>
                <a:spcBef>
                  <a:spcPts val="0"/>
                </a:spcBef>
                <a:buNone/>
              </a:pPr>
              <a:r>
                <a:rPr lang="en-US" sz="1800" dirty="0"/>
                <a:t>Jodrell Bank-Malvern</a:t>
              </a:r>
            </a:p>
            <a:p>
              <a:pPr marL="0" indent="0">
                <a:lnSpc>
                  <a:spcPts val="2600"/>
                </a:lnSpc>
                <a:spcBef>
                  <a:spcPts val="0"/>
                </a:spcBef>
                <a:buNone/>
              </a:pPr>
              <a:r>
                <a:rPr lang="en-US" sz="1800" dirty="0"/>
                <a:t>Millstone-Agassiz</a:t>
              </a:r>
            </a:p>
            <a:p>
              <a:pPr marL="0" indent="0">
                <a:lnSpc>
                  <a:spcPts val="2600"/>
                </a:lnSpc>
                <a:spcBef>
                  <a:spcPts val="0"/>
                </a:spcBef>
                <a:buNone/>
              </a:pPr>
              <a:r>
                <a:rPr lang="en-US" sz="1800" dirty="0"/>
                <a:t>Haystack-GB 140 ft.</a:t>
              </a:r>
            </a:p>
            <a:p>
              <a:pPr marL="0" indent="0">
                <a:lnSpc>
                  <a:spcPts val="2600"/>
                </a:lnSpc>
                <a:spcBef>
                  <a:spcPts val="0"/>
                </a:spcBef>
                <a:buNone/>
              </a:pPr>
              <a:r>
                <a:rPr lang="en-US" sz="1800" dirty="0"/>
                <a:t>Haystack-GB-Hat Creek</a:t>
              </a:r>
            </a:p>
            <a:p>
              <a:pPr marL="0" indent="0">
                <a:lnSpc>
                  <a:spcPts val="2600"/>
                </a:lnSpc>
                <a:spcBef>
                  <a:spcPts val="0"/>
                </a:spcBef>
                <a:buNone/>
              </a:pPr>
              <a:r>
                <a:rPr lang="en-US" sz="1800" dirty="0"/>
                <a:t>Haystack-GB-HC-</a:t>
              </a:r>
              <a:r>
                <a:rPr lang="en-US" sz="1800" dirty="0" err="1"/>
                <a:t>Onsala</a:t>
              </a:r>
              <a:endParaRPr lang="en-US" sz="1800" dirty="0"/>
            </a:p>
            <a:p>
              <a:pPr marL="0" indent="0">
                <a:lnSpc>
                  <a:spcPts val="2600"/>
                </a:lnSpc>
                <a:spcBef>
                  <a:spcPts val="0"/>
                </a:spcBef>
                <a:buNone/>
              </a:pPr>
              <a:r>
                <a:rPr lang="en-US" sz="1800" dirty="0"/>
                <a:t>Jodrell Bank-Malvern</a:t>
              </a:r>
            </a:p>
            <a:p>
              <a:pPr marL="0" indent="0">
                <a:lnSpc>
                  <a:spcPts val="2600"/>
                </a:lnSpc>
                <a:spcBef>
                  <a:spcPts val="0"/>
                </a:spcBef>
                <a:buNone/>
              </a:pPr>
              <a:r>
                <a:rPr lang="en-US" sz="1800" dirty="0"/>
                <a:t>GB-NRL-ARO*</a:t>
              </a:r>
            </a:p>
            <a:p>
              <a:pPr marL="0" indent="0">
                <a:lnSpc>
                  <a:spcPts val="2600"/>
                </a:lnSpc>
                <a:spcBef>
                  <a:spcPts val="0"/>
                </a:spcBef>
                <a:buNone/>
              </a:pPr>
              <a:r>
                <a:rPr lang="en-US" sz="1800" dirty="0"/>
                <a:t>US NUG</a:t>
              </a:r>
            </a:p>
            <a:p>
              <a:pPr marL="0" indent="0">
                <a:lnSpc>
                  <a:spcPts val="2600"/>
                </a:lnSpc>
                <a:spcBef>
                  <a:spcPts val="0"/>
                </a:spcBef>
                <a:buNone/>
              </a:pPr>
              <a:r>
                <a:rPr lang="en-US" sz="1800" dirty="0"/>
                <a:t>Merlin</a:t>
              </a:r>
            </a:p>
            <a:p>
              <a:pPr marL="0" indent="0">
                <a:lnSpc>
                  <a:spcPts val="2600"/>
                </a:lnSpc>
                <a:spcBef>
                  <a:spcPts val="0"/>
                </a:spcBef>
                <a:buNone/>
              </a:pPr>
              <a:r>
                <a:rPr lang="en-US" sz="1800" dirty="0"/>
                <a:t>US NUG</a:t>
              </a:r>
            </a:p>
          </p:txBody>
        </p:sp>
        <p:sp>
          <p:nvSpPr>
            <p:cNvPr id="7" name="Subtitle 2"/>
            <p:cNvSpPr txBox="1">
              <a:spLocks/>
            </p:cNvSpPr>
            <p:nvPr/>
          </p:nvSpPr>
          <p:spPr>
            <a:xfrm>
              <a:off x="328753" y="1060011"/>
              <a:ext cx="1159804"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Publication</a:t>
              </a:r>
            </a:p>
            <a:p>
              <a:pPr algn="l">
                <a:lnSpc>
                  <a:spcPts val="1800"/>
                </a:lnSpc>
                <a:spcBef>
                  <a:spcPts val="0"/>
                </a:spcBef>
              </a:pPr>
              <a:r>
                <a:rPr lang="en-US" sz="1800" b="1" dirty="0" smtClean="0">
                  <a:solidFill>
                    <a:schemeClr val="tx1"/>
                  </a:solidFill>
                </a:rPr>
                <a:t>date</a:t>
              </a: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1966 (Aug)</a:t>
              </a:r>
            </a:p>
            <a:p>
              <a:pPr algn="l">
                <a:lnSpc>
                  <a:spcPts val="2600"/>
                </a:lnSpc>
                <a:spcBef>
                  <a:spcPts val="0"/>
                </a:spcBef>
              </a:pPr>
              <a:r>
                <a:rPr lang="en-US" sz="1800" dirty="0" smtClean="0">
                  <a:solidFill>
                    <a:schemeClr val="tx1"/>
                  </a:solidFill>
                </a:rPr>
                <a:t>1966 (Aug)</a:t>
              </a:r>
            </a:p>
            <a:p>
              <a:pPr algn="l">
                <a:lnSpc>
                  <a:spcPts val="2600"/>
                </a:lnSpc>
                <a:spcBef>
                  <a:spcPts val="0"/>
                </a:spcBef>
              </a:pPr>
              <a:r>
                <a:rPr lang="en-US" sz="1800" dirty="0" smtClean="0">
                  <a:solidFill>
                    <a:schemeClr val="tx1"/>
                  </a:solidFill>
                </a:rPr>
                <a:t>1967 (Mar)</a:t>
              </a:r>
            </a:p>
            <a:p>
              <a:pPr algn="l">
                <a:lnSpc>
                  <a:spcPts val="2600"/>
                </a:lnSpc>
                <a:spcBef>
                  <a:spcPts val="0"/>
                </a:spcBef>
              </a:pPr>
              <a:r>
                <a:rPr lang="en-US" sz="1800" dirty="0" smtClean="0">
                  <a:solidFill>
                    <a:schemeClr val="tx1"/>
                  </a:solidFill>
                </a:rPr>
                <a:t>1967 (May)</a:t>
              </a:r>
            </a:p>
            <a:p>
              <a:pPr algn="l">
                <a:lnSpc>
                  <a:spcPts val="2600"/>
                </a:lnSpc>
                <a:spcBef>
                  <a:spcPts val="0"/>
                </a:spcBef>
              </a:pPr>
              <a:r>
                <a:rPr lang="en-US" sz="1800" dirty="0" smtClean="0">
                  <a:solidFill>
                    <a:schemeClr val="tx1"/>
                  </a:solidFill>
                </a:rPr>
                <a:t>1967 (Aug)</a:t>
              </a:r>
            </a:p>
            <a:p>
              <a:pPr algn="l">
                <a:lnSpc>
                  <a:spcPts val="2600"/>
                </a:lnSpc>
                <a:spcBef>
                  <a:spcPts val="0"/>
                </a:spcBef>
              </a:pPr>
              <a:r>
                <a:rPr lang="en-US" sz="1800" dirty="0" smtClean="0">
                  <a:solidFill>
                    <a:schemeClr val="tx1"/>
                  </a:solidFill>
                </a:rPr>
                <a:t>1968 (May)</a:t>
              </a:r>
            </a:p>
            <a:p>
              <a:pPr algn="l">
                <a:lnSpc>
                  <a:spcPts val="2600"/>
                </a:lnSpc>
                <a:spcBef>
                  <a:spcPts val="0"/>
                </a:spcBef>
              </a:pPr>
              <a:r>
                <a:rPr lang="en-US" sz="1800" dirty="0" smtClean="0">
                  <a:solidFill>
                    <a:schemeClr val="tx1"/>
                  </a:solidFill>
                </a:rPr>
                <a:t>1968</a:t>
              </a:r>
            </a:p>
            <a:p>
              <a:pPr algn="l">
                <a:lnSpc>
                  <a:spcPts val="2600"/>
                </a:lnSpc>
                <a:spcBef>
                  <a:spcPts val="0"/>
                </a:spcBef>
              </a:pPr>
              <a:r>
                <a:rPr lang="en-US" sz="1800" dirty="0" smtClean="0">
                  <a:solidFill>
                    <a:schemeClr val="tx1"/>
                  </a:solidFill>
                </a:rPr>
                <a:t>1971</a:t>
              </a:r>
            </a:p>
            <a:p>
              <a:pPr algn="l">
                <a:lnSpc>
                  <a:spcPts val="2600"/>
                </a:lnSpc>
                <a:spcBef>
                  <a:spcPts val="0"/>
                </a:spcBef>
              </a:pPr>
              <a:r>
                <a:rPr lang="en-US" sz="1800" dirty="0" smtClean="0">
                  <a:solidFill>
                    <a:schemeClr val="tx1"/>
                  </a:solidFill>
                </a:rPr>
                <a:t>1978</a:t>
              </a:r>
            </a:p>
            <a:p>
              <a:pPr algn="l">
                <a:lnSpc>
                  <a:spcPts val="2600"/>
                </a:lnSpc>
                <a:spcBef>
                  <a:spcPts val="0"/>
                </a:spcBef>
              </a:pPr>
              <a:r>
                <a:rPr lang="en-US" sz="1800" dirty="0" smtClean="0">
                  <a:solidFill>
                    <a:schemeClr val="tx1"/>
                  </a:solidFill>
                </a:rPr>
                <a:t>1980</a:t>
              </a:r>
            </a:p>
            <a:p>
              <a:pPr algn="l">
                <a:lnSpc>
                  <a:spcPts val="2600"/>
                </a:lnSpc>
                <a:spcBef>
                  <a:spcPts val="0"/>
                </a:spcBef>
              </a:pPr>
              <a:r>
                <a:rPr lang="en-US" sz="1800" dirty="0" smtClean="0">
                  <a:solidFill>
                    <a:schemeClr val="tx1"/>
                  </a:solidFill>
                </a:rPr>
                <a:t>1982</a:t>
              </a:r>
            </a:p>
            <a:p>
              <a:pPr algn="l">
                <a:lnSpc>
                  <a:spcPts val="2600"/>
                </a:lnSpc>
                <a:spcBef>
                  <a:spcPts val="0"/>
                </a:spcBef>
              </a:pPr>
              <a:r>
                <a:rPr lang="en-US" sz="1800" dirty="0" smtClean="0">
                  <a:solidFill>
                    <a:schemeClr val="tx1"/>
                  </a:solidFill>
                </a:rPr>
                <a:t>1992</a:t>
              </a:r>
            </a:p>
          </p:txBody>
        </p:sp>
        <p:cxnSp>
          <p:nvCxnSpPr>
            <p:cNvPr id="9" name="Straight Connector 8"/>
            <p:cNvCxnSpPr/>
            <p:nvPr/>
          </p:nvCxnSpPr>
          <p:spPr>
            <a:xfrm>
              <a:off x="328753" y="1655459"/>
              <a:ext cx="862386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7793659" y="1060011"/>
              <a:ext cx="1158954"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Reference</a:t>
              </a:r>
            </a:p>
            <a:p>
              <a:pPr algn="l">
                <a:lnSpc>
                  <a:spcPts val="1800"/>
                </a:lnSpc>
                <a:spcBef>
                  <a:spcPts val="0"/>
                </a:spcBef>
              </a:pPr>
              <a:r>
                <a:rPr lang="en-US" sz="1800" b="1" dirty="0" smtClean="0">
                  <a:solidFill>
                    <a:schemeClr val="tx1"/>
                  </a:solidFill>
                </a:rPr>
                <a:t>(1st author)</a:t>
              </a: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nSpc>
                  <a:spcPts val="800"/>
                </a:lnSpc>
                <a:spcBef>
                  <a:spcPts val="0"/>
                </a:spcBef>
              </a:pPr>
              <a:endParaRPr lang="en-US" sz="1800" dirty="0" smtClean="0"/>
            </a:p>
            <a:p>
              <a:pPr algn="l">
                <a:lnSpc>
                  <a:spcPts val="2600"/>
                </a:lnSpc>
                <a:spcBef>
                  <a:spcPts val="0"/>
                </a:spcBef>
              </a:pPr>
              <a:r>
                <a:rPr lang="en-US" sz="1800" dirty="0" err="1">
                  <a:solidFill>
                    <a:schemeClr val="tx1"/>
                  </a:solidFill>
                </a:rPr>
                <a:t>Cudaback</a:t>
              </a:r>
              <a:endParaRPr lang="en-US" sz="1800" dirty="0">
                <a:solidFill>
                  <a:schemeClr val="tx1"/>
                </a:solidFill>
              </a:endParaRPr>
            </a:p>
            <a:p>
              <a:pPr algn="l">
                <a:lnSpc>
                  <a:spcPts val="2600"/>
                </a:lnSpc>
                <a:spcBef>
                  <a:spcPts val="0"/>
                </a:spcBef>
              </a:pPr>
              <a:r>
                <a:rPr lang="en-US" sz="1800" dirty="0">
                  <a:solidFill>
                    <a:schemeClr val="tx1"/>
                  </a:solidFill>
                </a:rPr>
                <a:t>Rogers</a:t>
              </a:r>
            </a:p>
            <a:p>
              <a:pPr algn="l">
                <a:lnSpc>
                  <a:spcPts val="2600"/>
                </a:lnSpc>
                <a:spcBef>
                  <a:spcPts val="0"/>
                </a:spcBef>
              </a:pPr>
              <a:r>
                <a:rPr lang="en-US" sz="1800" dirty="0">
                  <a:solidFill>
                    <a:schemeClr val="tx1"/>
                  </a:solidFill>
                </a:rPr>
                <a:t>Davies</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Cooper</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Reid</a:t>
              </a:r>
            </a:p>
            <a:p>
              <a:pPr algn="l">
                <a:lnSpc>
                  <a:spcPts val="2600"/>
                </a:lnSpc>
                <a:spcBef>
                  <a:spcPts val="0"/>
                </a:spcBef>
              </a:pPr>
              <a:r>
                <a:rPr lang="en-US" sz="1800" dirty="0">
                  <a:solidFill>
                    <a:schemeClr val="tx1"/>
                  </a:solidFill>
                </a:rPr>
                <a:t>Norris</a:t>
              </a:r>
            </a:p>
            <a:p>
              <a:pPr algn="l">
                <a:lnSpc>
                  <a:spcPts val="2600"/>
                </a:lnSpc>
                <a:spcBef>
                  <a:spcPts val="0"/>
                </a:spcBef>
              </a:pPr>
              <a:r>
                <a:rPr lang="en-US" sz="1800" dirty="0" err="1">
                  <a:solidFill>
                    <a:schemeClr val="tx1"/>
                  </a:solidFill>
                </a:rPr>
                <a:t>Bloemhof</a:t>
              </a:r>
              <a:endParaRPr lang="en-US" sz="1800" dirty="0">
                <a:solidFill>
                  <a:schemeClr val="tx1"/>
                </a:solidFill>
              </a:endParaRPr>
            </a:p>
          </p:txBody>
        </p:sp>
        <p:sp>
          <p:nvSpPr>
            <p:cNvPr id="11" name="Subtitle 2"/>
            <p:cNvSpPr txBox="1">
              <a:spLocks/>
            </p:cNvSpPr>
            <p:nvPr/>
          </p:nvSpPr>
          <p:spPr>
            <a:xfrm>
              <a:off x="5061098" y="1060012"/>
              <a:ext cx="914401" cy="3788436"/>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Angular</a:t>
              </a:r>
            </a:p>
            <a:p>
              <a:pPr algn="l">
                <a:lnSpc>
                  <a:spcPts val="1800"/>
                </a:lnSpc>
                <a:spcBef>
                  <a:spcPts val="0"/>
                </a:spcBef>
              </a:pPr>
              <a:r>
                <a:rPr lang="en-US" sz="1800" b="1" dirty="0" smtClean="0">
                  <a:solidFill>
                    <a:schemeClr val="tx1"/>
                  </a:solidFill>
                </a:rPr>
                <a:t>size</a:t>
              </a: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&lt;</a:t>
              </a:r>
              <a:r>
                <a:rPr lang="en-US" sz="1800" dirty="0" smtClean="0">
                  <a:solidFill>
                    <a:schemeClr val="tx1"/>
                  </a:solidFill>
                </a:rPr>
                <a:t>20</a:t>
              </a:r>
              <a:r>
                <a:rPr lang="en-US" sz="1800" dirty="0" smtClean="0">
                  <a:solidFill>
                    <a:schemeClr val="tx1"/>
                  </a:solidFill>
                  <a:sym typeface="Symbol"/>
                </a:rPr>
                <a:t></a:t>
              </a:r>
              <a:endParaRPr lang="en-US" sz="1800" dirty="0">
                <a:solidFill>
                  <a:schemeClr val="tx1"/>
                </a:solidFill>
              </a:endParaRPr>
            </a:p>
            <a:p>
              <a:pPr algn="l">
                <a:lnSpc>
                  <a:spcPts val="2600"/>
                </a:lnSpc>
                <a:spcBef>
                  <a:spcPts val="0"/>
                </a:spcBef>
              </a:pPr>
              <a:r>
                <a:rPr lang="en-US" sz="1800" dirty="0">
                  <a:solidFill>
                    <a:schemeClr val="tx1"/>
                  </a:solidFill>
                </a:rPr>
                <a:t>&lt;</a:t>
              </a:r>
              <a:r>
                <a:rPr lang="en-US" sz="1800" dirty="0" smtClean="0">
                  <a:solidFill>
                    <a:schemeClr val="tx1"/>
                  </a:solidFill>
                </a:rPr>
                <a:t>15</a:t>
              </a:r>
              <a:r>
                <a:rPr lang="en-US" sz="1800" dirty="0" smtClean="0">
                  <a:solidFill>
                    <a:schemeClr val="tx1"/>
                  </a:solidFill>
                  <a:sym typeface="Symbol"/>
                </a:rPr>
                <a:t></a:t>
              </a:r>
              <a:endParaRPr lang="en-US" sz="1800" dirty="0">
                <a:solidFill>
                  <a:schemeClr val="tx1"/>
                </a:solidFill>
              </a:endParaRPr>
            </a:p>
            <a:p>
              <a:pPr algn="l">
                <a:lnSpc>
                  <a:spcPts val="2600"/>
                </a:lnSpc>
                <a:spcBef>
                  <a:spcPts val="0"/>
                </a:spcBef>
              </a:pPr>
              <a:r>
                <a:rPr lang="en-US" sz="1800" dirty="0">
                  <a:solidFill>
                    <a:schemeClr val="tx1"/>
                  </a:solidFill>
                </a:rPr>
                <a:t>&lt;</a:t>
              </a:r>
              <a:r>
                <a:rPr lang="en-US" sz="1800" dirty="0" smtClean="0">
                  <a:solidFill>
                    <a:schemeClr val="tx1"/>
                  </a:solidFill>
                </a:rPr>
                <a:t>0.05</a:t>
              </a:r>
              <a:r>
                <a:rPr lang="en-US" sz="1800" dirty="0" smtClean="0">
                  <a:solidFill>
                    <a:schemeClr val="tx1"/>
                  </a:solidFill>
                  <a:sym typeface="Symbol"/>
                </a:rPr>
                <a:t></a:t>
              </a:r>
              <a:endParaRPr lang="en-US" sz="1800" dirty="0">
                <a:solidFill>
                  <a:schemeClr val="tx1"/>
                </a:solidFill>
              </a:endParaRPr>
            </a:p>
            <a:p>
              <a:pPr algn="l">
                <a:lnSpc>
                  <a:spcPts val="2600"/>
                </a:lnSpc>
                <a:spcBef>
                  <a:spcPts val="0"/>
                </a:spcBef>
              </a:pPr>
              <a:r>
                <a:rPr lang="en-US" sz="1800" dirty="0">
                  <a:solidFill>
                    <a:schemeClr val="tx1"/>
                  </a:solidFill>
                </a:rPr>
                <a:t>&lt;</a:t>
              </a:r>
              <a:r>
                <a:rPr lang="en-US" sz="1800" dirty="0" smtClean="0">
                  <a:solidFill>
                    <a:schemeClr val="tx1"/>
                  </a:solidFill>
                </a:rPr>
                <a:t>0.3</a:t>
              </a:r>
              <a:r>
                <a:rPr lang="en-US" sz="1800" dirty="0" smtClean="0">
                  <a:solidFill>
                    <a:schemeClr val="tx1"/>
                  </a:solidFill>
                  <a:sym typeface="Symbol"/>
                </a:rPr>
                <a:t></a:t>
              </a:r>
              <a:endParaRPr lang="en-US" sz="1800" dirty="0">
                <a:solidFill>
                  <a:schemeClr val="tx1"/>
                </a:solidFill>
              </a:endParaRPr>
            </a:p>
            <a:p>
              <a:pPr algn="l">
                <a:lnSpc>
                  <a:spcPts val="2600"/>
                </a:lnSpc>
                <a:spcBef>
                  <a:spcPts val="0"/>
                </a:spcBef>
              </a:pPr>
              <a:r>
                <a:rPr lang="en-US" sz="1800" dirty="0">
                  <a:solidFill>
                    <a:schemeClr val="tx1"/>
                  </a:solidFill>
                </a:rPr>
                <a:t>&lt;</a:t>
              </a:r>
              <a:r>
                <a:rPr lang="en-US" sz="1800" dirty="0" smtClean="0">
                  <a:solidFill>
                    <a:schemeClr val="tx1"/>
                  </a:solidFill>
                </a:rPr>
                <a:t>0.02</a:t>
              </a:r>
              <a:r>
                <a:rPr lang="en-US" sz="1800" dirty="0" smtClean="0">
                  <a:solidFill>
                    <a:schemeClr val="tx1"/>
                  </a:solidFill>
                  <a:sym typeface="Symbol"/>
                </a:rPr>
                <a:t></a:t>
              </a:r>
              <a:endParaRPr lang="en-US" sz="1800" dirty="0">
                <a:solidFill>
                  <a:schemeClr val="tx1"/>
                </a:solidFill>
              </a:endParaRPr>
            </a:p>
            <a:p>
              <a:pPr algn="l">
                <a:lnSpc>
                  <a:spcPts val="2600"/>
                </a:lnSpc>
                <a:spcBef>
                  <a:spcPts val="0"/>
                </a:spcBef>
              </a:pPr>
              <a:r>
                <a:rPr lang="en-US" sz="1800" dirty="0">
                  <a:solidFill>
                    <a:schemeClr val="tx1"/>
                  </a:solidFill>
                </a:rPr>
                <a:t>&lt;</a:t>
              </a:r>
              <a:r>
                <a:rPr lang="en-US" sz="1800" dirty="0" smtClean="0">
                  <a:solidFill>
                    <a:schemeClr val="tx1"/>
                  </a:solidFill>
                </a:rPr>
                <a:t>0.005</a:t>
              </a:r>
              <a:r>
                <a:rPr lang="en-US" sz="1800" dirty="0" smtClean="0">
                  <a:solidFill>
                    <a:schemeClr val="tx1"/>
                  </a:solidFill>
                  <a:sym typeface="Symbol"/>
                </a:rPr>
                <a:t></a:t>
              </a:r>
              <a:endParaRPr lang="en-US" sz="1800" dirty="0" smtClean="0">
                <a:solidFill>
                  <a:schemeClr val="tx1"/>
                </a:solidFill>
              </a:endParaRPr>
            </a:p>
            <a:p>
              <a:pPr algn="l">
                <a:lnSpc>
                  <a:spcPts val="2600"/>
                </a:lnSpc>
                <a:spcBef>
                  <a:spcPts val="0"/>
                </a:spcBef>
              </a:pPr>
              <a:r>
                <a:rPr lang="en-US" sz="1800" dirty="0" smtClean="0">
                  <a:solidFill>
                    <a:schemeClr val="tx1"/>
                  </a:solidFill>
                </a:rPr>
                <a:t>  </a:t>
              </a:r>
              <a:r>
                <a:rPr lang="en-US" sz="1800" dirty="0" smtClean="0">
                  <a:solidFill>
                    <a:schemeClr val="tx1"/>
                  </a:solidFill>
                </a:rPr>
                <a:t>0.0045</a:t>
              </a:r>
              <a:r>
                <a:rPr lang="en-US" sz="1800" dirty="0" smtClean="0">
                  <a:solidFill>
                    <a:schemeClr val="tx1"/>
                  </a:solidFill>
                  <a:sym typeface="Symbol"/>
                </a:rPr>
                <a:t></a:t>
              </a:r>
              <a:endParaRPr lang="en-US" sz="1800" dirty="0">
                <a:solidFill>
                  <a:schemeClr val="tx1"/>
                </a:solidFill>
              </a:endParaRPr>
            </a:p>
          </p:txBody>
        </p:sp>
        <p:sp>
          <p:nvSpPr>
            <p:cNvPr id="12" name="Subtitle 2"/>
            <p:cNvSpPr txBox="1">
              <a:spLocks/>
            </p:cNvSpPr>
            <p:nvPr/>
          </p:nvSpPr>
          <p:spPr>
            <a:xfrm>
              <a:off x="5975499" y="1060011"/>
              <a:ext cx="1818160" cy="5256380"/>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Significance</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Abs Position</a:t>
              </a:r>
            </a:p>
            <a:p>
              <a:pPr algn="l">
                <a:lnSpc>
                  <a:spcPts val="2600"/>
                </a:lnSpc>
                <a:spcBef>
                  <a:spcPts val="0"/>
                </a:spcBef>
              </a:pPr>
              <a:r>
                <a:rPr lang="en-US" sz="1800" dirty="0" smtClean="0">
                  <a:solidFill>
                    <a:schemeClr val="tx1"/>
                  </a:solidFill>
                </a:rPr>
                <a:t>Abs Position</a:t>
              </a:r>
              <a:endParaRPr lang="en-US" sz="1800" dirty="0">
                <a:solidFill>
                  <a:schemeClr val="tx1"/>
                </a:solidFill>
              </a:endParaRPr>
            </a:p>
            <a:p>
              <a:pPr algn="l">
                <a:lnSpc>
                  <a:spcPts val="2600"/>
                </a:lnSpc>
                <a:spcBef>
                  <a:spcPts val="0"/>
                </a:spcBef>
              </a:pPr>
              <a:r>
                <a:rPr lang="en-US" sz="1800" dirty="0">
                  <a:solidFill>
                    <a:schemeClr val="tx1"/>
                  </a:solidFill>
                </a:rPr>
                <a:t>Sep </a:t>
              </a:r>
              <a:r>
                <a:rPr lang="en-US" sz="1800" dirty="0" smtClean="0">
                  <a:solidFill>
                    <a:schemeClr val="tx1"/>
                  </a:solidFill>
                  <a:sym typeface="Symbol"/>
                </a:rPr>
                <a:t>  ~</a:t>
              </a:r>
              <a:r>
                <a:rPr lang="en-US" sz="1800" dirty="0" smtClean="0">
                  <a:solidFill>
                    <a:schemeClr val="tx1"/>
                  </a:solidFill>
                </a:rPr>
                <a:t>0.1</a:t>
              </a:r>
              <a:r>
                <a:rPr lang="en-US" sz="1800" dirty="0">
                  <a:solidFill>
                    <a:schemeClr val="tx1"/>
                  </a:solidFill>
                </a:rPr>
                <a:t>”</a:t>
              </a:r>
            </a:p>
            <a:p>
              <a:pPr algn="l">
                <a:lnSpc>
                  <a:spcPts val="2600"/>
                </a:lnSpc>
                <a:spcBef>
                  <a:spcPts val="0"/>
                </a:spcBef>
              </a:pPr>
              <a:r>
                <a:rPr lang="en-US" sz="1800" dirty="0">
                  <a:solidFill>
                    <a:schemeClr val="tx1"/>
                  </a:solidFill>
                </a:rPr>
                <a:t>First map (3)</a:t>
              </a:r>
            </a:p>
            <a:p>
              <a:pPr algn="l">
                <a:lnSpc>
                  <a:spcPts val="2600"/>
                </a:lnSpc>
                <a:spcBef>
                  <a:spcPts val="0"/>
                </a:spcBef>
              </a:pPr>
              <a:r>
                <a:rPr lang="en-US" sz="1800" dirty="0">
                  <a:solidFill>
                    <a:schemeClr val="tx1"/>
                  </a:solidFill>
                </a:rPr>
                <a:t>First VLBI</a:t>
              </a:r>
            </a:p>
            <a:p>
              <a:pPr algn="l">
                <a:lnSpc>
                  <a:spcPts val="2600"/>
                </a:lnSpc>
                <a:spcBef>
                  <a:spcPts val="0"/>
                </a:spcBef>
              </a:pPr>
              <a:r>
                <a:rPr lang="en-US" sz="1800" dirty="0">
                  <a:solidFill>
                    <a:schemeClr val="tx1"/>
                  </a:solidFill>
                </a:rPr>
                <a:t>Good map (7)</a:t>
              </a:r>
            </a:p>
            <a:p>
              <a:pPr algn="l">
                <a:lnSpc>
                  <a:spcPts val="2600"/>
                </a:lnSpc>
                <a:spcBef>
                  <a:spcPts val="0"/>
                </a:spcBef>
              </a:pPr>
              <a:r>
                <a:rPr lang="en-US" sz="1800" dirty="0">
                  <a:solidFill>
                    <a:schemeClr val="tx1"/>
                  </a:solidFill>
                </a:rPr>
                <a:t>Size</a:t>
              </a:r>
            </a:p>
            <a:p>
              <a:pPr algn="l">
                <a:lnSpc>
                  <a:spcPts val="2600"/>
                </a:lnSpc>
                <a:spcBef>
                  <a:spcPts val="0"/>
                </a:spcBef>
              </a:pPr>
              <a:r>
                <a:rPr lang="en-US" sz="1800" dirty="0">
                  <a:solidFill>
                    <a:schemeClr val="tx1"/>
                  </a:solidFill>
                </a:rPr>
                <a:t>Better map (16)</a:t>
              </a:r>
            </a:p>
            <a:p>
              <a:pPr algn="l">
                <a:lnSpc>
                  <a:spcPts val="2600"/>
                </a:lnSpc>
                <a:spcBef>
                  <a:spcPts val="0"/>
                </a:spcBef>
              </a:pPr>
              <a:r>
                <a:rPr lang="en-US" sz="1800" dirty="0">
                  <a:solidFill>
                    <a:schemeClr val="tx1"/>
                  </a:solidFill>
                </a:rPr>
                <a:t>B fields</a:t>
              </a:r>
            </a:p>
            <a:p>
              <a:pPr algn="l">
                <a:lnSpc>
                  <a:spcPts val="2600"/>
                </a:lnSpc>
                <a:spcBef>
                  <a:spcPts val="0"/>
                </a:spcBef>
              </a:pPr>
              <a:r>
                <a:rPr lang="en-US" sz="1800" dirty="0" smtClean="0">
                  <a:solidFill>
                    <a:schemeClr val="tx1"/>
                  </a:solidFill>
                </a:rPr>
                <a:t>Excellent </a:t>
              </a:r>
              <a:r>
                <a:rPr lang="en-US" sz="1800" dirty="0">
                  <a:solidFill>
                    <a:schemeClr val="tx1"/>
                  </a:solidFill>
                </a:rPr>
                <a:t>map (</a:t>
              </a:r>
              <a:r>
                <a:rPr lang="en-US" sz="1800" dirty="0" smtClean="0">
                  <a:solidFill>
                    <a:schemeClr val="tx1"/>
                  </a:solidFill>
                </a:rPr>
                <a:t>70)</a:t>
              </a:r>
              <a:r>
                <a:rPr lang="en-US" sz="1800" dirty="0">
                  <a:solidFill>
                    <a:schemeClr val="tx1"/>
                  </a:solidFill>
                </a:rPr>
                <a:t/>
              </a:r>
              <a:br>
                <a:rPr lang="en-US" sz="1800" dirty="0">
                  <a:solidFill>
                    <a:schemeClr val="tx1"/>
                  </a:solidFill>
                </a:rPr>
              </a:br>
              <a:r>
                <a:rPr lang="en-US" sz="1800" dirty="0" smtClean="0">
                  <a:solidFill>
                    <a:schemeClr val="tx1"/>
                  </a:solidFill>
                </a:rPr>
                <a:t>Multi-transitions</a:t>
              </a:r>
            </a:p>
            <a:p>
              <a:pPr algn="l">
                <a:lnSpc>
                  <a:spcPts val="2600"/>
                </a:lnSpc>
                <a:spcBef>
                  <a:spcPts val="0"/>
                </a:spcBef>
              </a:pPr>
              <a:r>
                <a:rPr lang="en-US" sz="1800" dirty="0">
                  <a:solidFill>
                    <a:schemeClr val="tx1"/>
                  </a:solidFill>
                </a:rPr>
                <a:t>Proper </a:t>
              </a:r>
              <a:r>
                <a:rPr lang="en-US" sz="1800" dirty="0" smtClean="0">
                  <a:solidFill>
                    <a:schemeClr val="tx1"/>
                  </a:solidFill>
                </a:rPr>
                <a:t>motions &amp;</a:t>
              </a:r>
            </a:p>
            <a:p>
              <a:pPr algn="l">
                <a:lnSpc>
                  <a:spcPts val="2600"/>
                </a:lnSpc>
                <a:spcBef>
                  <a:spcPts val="0"/>
                </a:spcBef>
              </a:pPr>
              <a:r>
                <a:rPr lang="en-US" sz="1800" dirty="0" smtClean="0">
                  <a:solidFill>
                    <a:schemeClr val="tx1"/>
                  </a:solidFill>
                </a:rPr>
                <a:t>B field distribution</a:t>
              </a:r>
            </a:p>
            <a:p>
              <a:pPr algn="l">
                <a:lnSpc>
                  <a:spcPts val="2600"/>
                </a:lnSpc>
                <a:spcBef>
                  <a:spcPts val="0"/>
                </a:spcBef>
              </a:pPr>
              <a:endParaRPr lang="en-US" sz="1800" dirty="0">
                <a:solidFill>
                  <a:schemeClr val="tx1"/>
                </a:solidFill>
              </a:endParaRPr>
            </a:p>
          </p:txBody>
        </p:sp>
        <p:sp>
          <p:nvSpPr>
            <p:cNvPr id="13" name="Subtitle 2"/>
            <p:cNvSpPr txBox="1">
              <a:spLocks/>
            </p:cNvSpPr>
            <p:nvPr/>
          </p:nvSpPr>
          <p:spPr>
            <a:xfrm>
              <a:off x="4149398" y="1060011"/>
              <a:ext cx="858535"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Baseline</a:t>
              </a:r>
            </a:p>
            <a:p>
              <a:pPr algn="l">
                <a:lnSpc>
                  <a:spcPts val="1800"/>
                </a:lnSpc>
                <a:spcBef>
                  <a:spcPts val="0"/>
                </a:spcBef>
              </a:pPr>
              <a:r>
                <a:rPr lang="en-US" sz="1800" b="1" dirty="0" smtClean="0">
                  <a:solidFill>
                    <a:schemeClr val="tx1"/>
                  </a:solidFill>
                </a:rPr>
                <a:t>(km)</a:t>
              </a: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a:solidFill>
                    <a:schemeClr val="tx1"/>
                  </a:solidFill>
                </a:rPr>
                <a:t>1.6</a:t>
              </a:r>
            </a:p>
            <a:p>
              <a:pPr algn="l">
                <a:lnSpc>
                  <a:spcPts val="2600"/>
                </a:lnSpc>
                <a:spcBef>
                  <a:spcPts val="0"/>
                </a:spcBef>
              </a:pPr>
              <a:r>
                <a:rPr lang="en-US" sz="1800" dirty="0">
                  <a:solidFill>
                    <a:schemeClr val="tx1"/>
                  </a:solidFill>
                </a:rPr>
                <a:t>0.7</a:t>
              </a:r>
            </a:p>
            <a:p>
              <a:pPr algn="l">
                <a:lnSpc>
                  <a:spcPts val="2600"/>
                </a:lnSpc>
                <a:spcBef>
                  <a:spcPts val="0"/>
                </a:spcBef>
              </a:pPr>
              <a:r>
                <a:rPr lang="en-US" sz="1800" dirty="0">
                  <a:solidFill>
                    <a:schemeClr val="tx1"/>
                  </a:solidFill>
                </a:rPr>
                <a:t>127</a:t>
              </a:r>
            </a:p>
            <a:p>
              <a:pPr algn="l">
                <a:lnSpc>
                  <a:spcPts val="2600"/>
                </a:lnSpc>
                <a:spcBef>
                  <a:spcPts val="0"/>
                </a:spcBef>
              </a:pPr>
              <a:r>
                <a:rPr lang="en-US" sz="1800" dirty="0">
                  <a:solidFill>
                    <a:schemeClr val="tx1"/>
                  </a:solidFill>
                </a:rPr>
                <a:t>14</a:t>
              </a:r>
            </a:p>
            <a:p>
              <a:pPr algn="l">
                <a:lnSpc>
                  <a:spcPts val="2600"/>
                </a:lnSpc>
                <a:spcBef>
                  <a:spcPts val="0"/>
                </a:spcBef>
              </a:pPr>
              <a:r>
                <a:rPr lang="en-US" sz="1800" dirty="0">
                  <a:solidFill>
                    <a:schemeClr val="tx1"/>
                  </a:solidFill>
                </a:rPr>
                <a:t>845</a:t>
              </a:r>
            </a:p>
            <a:p>
              <a:pPr algn="l">
                <a:lnSpc>
                  <a:spcPts val="2600"/>
                </a:lnSpc>
                <a:spcBef>
                  <a:spcPts val="0"/>
                </a:spcBef>
              </a:pPr>
              <a:r>
                <a:rPr lang="en-US" sz="1800" dirty="0">
                  <a:solidFill>
                    <a:schemeClr val="tx1"/>
                  </a:solidFill>
                </a:rPr>
                <a:t>4030</a:t>
              </a:r>
            </a:p>
            <a:p>
              <a:pPr algn="l">
                <a:lnSpc>
                  <a:spcPts val="2600"/>
                </a:lnSpc>
                <a:spcBef>
                  <a:spcPts val="0"/>
                </a:spcBef>
              </a:pPr>
              <a:r>
                <a:rPr lang="en-US" sz="1800" dirty="0">
                  <a:solidFill>
                    <a:schemeClr val="tx1"/>
                  </a:solidFill>
                </a:rPr>
                <a:t>7900</a:t>
              </a:r>
            </a:p>
            <a:p>
              <a:pPr algn="l">
                <a:lnSpc>
                  <a:spcPts val="2600"/>
                </a:lnSpc>
                <a:spcBef>
                  <a:spcPts val="0"/>
                </a:spcBef>
              </a:pPr>
              <a:r>
                <a:rPr lang="en-US" sz="1800" dirty="0">
                  <a:solidFill>
                    <a:schemeClr val="tx1"/>
                  </a:solidFill>
                </a:rPr>
                <a:t>127</a:t>
              </a:r>
            </a:p>
            <a:p>
              <a:pPr algn="l">
                <a:lnSpc>
                  <a:spcPts val="2600"/>
                </a:lnSpc>
                <a:spcBef>
                  <a:spcPts val="0"/>
                </a:spcBef>
              </a:pPr>
              <a:r>
                <a:rPr lang="en-US" sz="1800" dirty="0">
                  <a:solidFill>
                    <a:schemeClr val="tx1"/>
                  </a:solidFill>
                </a:rPr>
                <a:t>3100</a:t>
              </a:r>
            </a:p>
            <a:p>
              <a:pPr algn="l">
                <a:lnSpc>
                  <a:spcPts val="2600"/>
                </a:lnSpc>
                <a:spcBef>
                  <a:spcPts val="0"/>
                </a:spcBef>
              </a:pPr>
              <a:r>
                <a:rPr lang="en-US" sz="1800" dirty="0">
                  <a:solidFill>
                    <a:schemeClr val="tx1"/>
                  </a:solidFill>
                </a:rPr>
                <a:t>4030</a:t>
              </a:r>
            </a:p>
            <a:p>
              <a:pPr algn="l">
                <a:lnSpc>
                  <a:spcPts val="2600"/>
                </a:lnSpc>
                <a:spcBef>
                  <a:spcPts val="0"/>
                </a:spcBef>
              </a:pPr>
              <a:r>
                <a:rPr lang="en-US" sz="1800" dirty="0">
                  <a:solidFill>
                    <a:schemeClr val="tx1"/>
                  </a:solidFill>
                </a:rPr>
                <a:t>134</a:t>
              </a:r>
            </a:p>
            <a:p>
              <a:pPr algn="l">
                <a:lnSpc>
                  <a:spcPts val="2600"/>
                </a:lnSpc>
                <a:spcBef>
                  <a:spcPts val="0"/>
                </a:spcBef>
              </a:pPr>
              <a:r>
                <a:rPr lang="en-US" sz="1800" dirty="0">
                  <a:solidFill>
                    <a:schemeClr val="tx1"/>
                  </a:solidFill>
                </a:rPr>
                <a:t>4030</a:t>
              </a:r>
            </a:p>
          </p:txBody>
        </p:sp>
        <p:sp>
          <p:nvSpPr>
            <p:cNvPr id="18" name="TextBox 17"/>
            <p:cNvSpPr txBox="1"/>
            <p:nvPr/>
          </p:nvSpPr>
          <p:spPr>
            <a:xfrm>
              <a:off x="6444690" y="2581754"/>
              <a:ext cx="210451" cy="276999"/>
            </a:xfrm>
            <a:prstGeom prst="rect">
              <a:avLst/>
            </a:prstGeom>
            <a:noFill/>
          </p:spPr>
          <p:txBody>
            <a:bodyPr wrap="square" lIns="0" tIns="0" rIns="0" bIns="0" rtlCol="0">
              <a:spAutoFit/>
            </a:bodyPr>
            <a:lstStyle/>
            <a:p>
              <a:endParaRPr lang="en-US" dirty="0"/>
            </a:p>
          </p:txBody>
        </p:sp>
      </p:grpSp>
      <p:sp>
        <p:nvSpPr>
          <p:cNvPr id="21" name="TextBox 20"/>
          <p:cNvSpPr txBox="1"/>
          <p:nvPr/>
        </p:nvSpPr>
        <p:spPr>
          <a:xfrm>
            <a:off x="339385" y="6316391"/>
            <a:ext cx="1065133" cy="246221"/>
          </a:xfrm>
          <a:prstGeom prst="rect">
            <a:avLst/>
          </a:prstGeom>
          <a:noFill/>
        </p:spPr>
        <p:txBody>
          <a:bodyPr wrap="square" lIns="0" tIns="0" rIns="0" bIns="0" rtlCol="0">
            <a:spAutoFit/>
          </a:bodyPr>
          <a:lstStyle/>
          <a:p>
            <a:r>
              <a:rPr lang="en-US" sz="1600" dirty="0" smtClean="0"/>
              <a:t>*5 cm</a:t>
            </a:r>
            <a:endParaRPr lang="en-US" sz="1600" dirty="0"/>
          </a:p>
        </p:txBody>
      </p:sp>
    </p:spTree>
    <p:extLst>
      <p:ext uri="{BB962C8B-B14F-4D97-AF65-F5344CB8AC3E}">
        <p14:creationId xmlns:p14="http://schemas.microsoft.com/office/powerpoint/2010/main" val="1898270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llstone_agassiz_phas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65125" y="57150"/>
            <a:ext cx="8918575" cy="6858000"/>
          </a:xfrm>
          <a:prstGeom prst="rect">
            <a:avLst/>
          </a:prstGeom>
        </p:spPr>
      </p:pic>
      <p:sp>
        <p:nvSpPr>
          <p:cNvPr id="4" name="TextBox 3"/>
          <p:cNvSpPr txBox="1"/>
          <p:nvPr/>
        </p:nvSpPr>
        <p:spPr>
          <a:xfrm>
            <a:off x="7217220" y="147935"/>
            <a:ext cx="1486705" cy="461665"/>
          </a:xfrm>
          <a:prstGeom prst="rect">
            <a:avLst/>
          </a:prstGeom>
          <a:noFill/>
        </p:spPr>
        <p:txBody>
          <a:bodyPr wrap="none" rtlCol="0">
            <a:spAutoFit/>
          </a:bodyPr>
          <a:lstStyle/>
          <a:p>
            <a:r>
              <a:rPr lang="en-US" sz="2400" dirty="0" smtClean="0">
                <a:solidFill>
                  <a:srgbClr val="FF0000"/>
                </a:solidFill>
              </a:rPr>
              <a:t>(Fall 1966)</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1143000"/>
          </a:xfrm>
        </p:spPr>
        <p:txBody>
          <a:bodyPr lIns="0" tIns="0" rIns="0" bIns="0" anchor="t" anchorCtr="0">
            <a:noAutofit/>
          </a:bodyPr>
          <a:lstStyle/>
          <a:p>
            <a:r>
              <a:rPr lang="en-US" sz="3600" b="1" dirty="0">
                <a:solidFill>
                  <a:srgbClr val="0070C0"/>
                </a:solidFill>
              </a:rPr>
              <a:t>First Maser “Spot Map” </a:t>
            </a:r>
            <a:r>
              <a:rPr lang="en-US" sz="3600" b="1" dirty="0" err="1" smtClean="0">
                <a:solidFill>
                  <a:srgbClr val="0070C0"/>
                </a:solidFill>
              </a:rPr>
              <a:t>Millstone</a:t>
            </a:r>
            <a:r>
              <a:rPr lang="en-US" sz="3600" b="1" dirty="0" err="1" smtClean="0">
                <a:solidFill>
                  <a:srgbClr val="0070C0"/>
                </a:solidFill>
                <a:sym typeface="Symbol"/>
              </a:rPr>
              <a:t></a:t>
            </a:r>
            <a:r>
              <a:rPr lang="en-US" sz="3600" b="1" dirty="0" err="1" smtClean="0">
                <a:solidFill>
                  <a:srgbClr val="0070C0"/>
                </a:solidFill>
              </a:rPr>
              <a:t>Agassiz</a:t>
            </a:r>
            <a:r>
              <a:rPr lang="en-US" sz="3600" b="1" dirty="0" smtClean="0">
                <a:solidFill>
                  <a:srgbClr val="0070C0"/>
                </a:solidFill>
              </a:rPr>
              <a:t> </a:t>
            </a:r>
            <a:r>
              <a:rPr lang="en-US" sz="3600" b="1" dirty="0">
                <a:solidFill>
                  <a:srgbClr val="0070C0"/>
                </a:solidFill>
              </a:rPr>
              <a:t>Interferometer (1967): W3(OH)</a:t>
            </a:r>
            <a:endParaRPr lang="en-US" sz="3600" b="1" dirty="0">
              <a:solidFill>
                <a:srgbClr val="0070C0"/>
              </a:solidFill>
            </a:endParaRPr>
          </a:p>
        </p:txBody>
      </p:sp>
      <p:pic>
        <p:nvPicPr>
          <p:cNvPr id="3" name="Picture 2" descr="millstone_agassiz_phase.png"/>
          <p:cNvPicPr>
            <a:picLocks noChangeAspect="1"/>
          </p:cNvPicPr>
          <p:nvPr/>
        </p:nvPicPr>
        <p:blipFill>
          <a:blip r:embed="rId2"/>
          <a:stretch>
            <a:fillRect/>
          </a:stretch>
        </p:blipFill>
        <p:spPr>
          <a:xfrm>
            <a:off x="0" y="1981200"/>
            <a:ext cx="5249863" cy="4748106"/>
          </a:xfrm>
          <a:prstGeom prst="rect">
            <a:avLst/>
          </a:prstGeom>
        </p:spPr>
      </p:pic>
      <p:pic>
        <p:nvPicPr>
          <p:cNvPr id="4" name="Picture 3" descr="millstone_agassiz_map.png"/>
          <p:cNvPicPr>
            <a:picLocks noChangeAspect="1"/>
          </p:cNvPicPr>
          <p:nvPr/>
        </p:nvPicPr>
        <p:blipFill>
          <a:blip r:embed="rId3"/>
          <a:stretch>
            <a:fillRect/>
          </a:stretch>
        </p:blipFill>
        <p:spPr>
          <a:xfrm>
            <a:off x="4648200" y="3200400"/>
            <a:ext cx="5041900" cy="2788103"/>
          </a:xfrm>
          <a:prstGeom prst="rect">
            <a:avLst/>
          </a:prstGeom>
        </p:spPr>
      </p:pic>
      <p:sp>
        <p:nvSpPr>
          <p:cNvPr id="5" name="TextBox 4"/>
          <p:cNvSpPr txBox="1"/>
          <p:nvPr/>
        </p:nvSpPr>
        <p:spPr>
          <a:xfrm>
            <a:off x="914400" y="1524000"/>
            <a:ext cx="3921523" cy="461665"/>
          </a:xfrm>
          <a:prstGeom prst="rect">
            <a:avLst/>
          </a:prstGeom>
          <a:noFill/>
        </p:spPr>
        <p:txBody>
          <a:bodyPr wrap="none" rtlCol="0">
            <a:spAutoFit/>
          </a:bodyPr>
          <a:lstStyle/>
          <a:p>
            <a:r>
              <a:rPr lang="en-US" sz="2400" dirty="0" smtClean="0">
                <a:solidFill>
                  <a:srgbClr val="0070C0"/>
                </a:solidFill>
              </a:rPr>
              <a:t>Visibility Phase </a:t>
            </a:r>
            <a:r>
              <a:rPr lang="en-US" sz="2400" dirty="0" smtClean="0">
                <a:solidFill>
                  <a:srgbClr val="0070C0"/>
                </a:solidFill>
              </a:rPr>
              <a:t>vs. </a:t>
            </a:r>
            <a:r>
              <a:rPr lang="en-US" sz="2400" dirty="0" smtClean="0">
                <a:solidFill>
                  <a:srgbClr val="0070C0"/>
                </a:solidFill>
              </a:rPr>
              <a:t>Hour Angle</a:t>
            </a:r>
            <a:endParaRPr lang="en-US" sz="2400"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ao_vlbi_propos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746250" y="228599"/>
            <a:ext cx="5264150" cy="68580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021" y="788968"/>
            <a:ext cx="6278251" cy="5899920"/>
          </a:xfrm>
          <a:prstGeom prst="rect">
            <a:avLst/>
          </a:prstGeom>
          <a:effectLst/>
        </p:spPr>
      </p:pic>
      <p:sp>
        <p:nvSpPr>
          <p:cNvPr id="3" name="Rectangle 2"/>
          <p:cNvSpPr/>
          <p:nvPr/>
        </p:nvSpPr>
        <p:spPr>
          <a:xfrm>
            <a:off x="1363221" y="762000"/>
            <a:ext cx="6586979" cy="545698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132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P_catalog.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600200" y="685800"/>
            <a:ext cx="4787547" cy="6248400"/>
          </a:xfrm>
          <a:prstGeom prst="rect">
            <a:avLst/>
          </a:prstGeom>
        </p:spPr>
      </p:pic>
      <p:sp>
        <p:nvSpPr>
          <p:cNvPr id="4" name="TextBox 3"/>
          <p:cNvSpPr txBox="1"/>
          <p:nvPr/>
        </p:nvSpPr>
        <p:spPr>
          <a:xfrm>
            <a:off x="0" y="365760"/>
            <a:ext cx="9144000" cy="553998"/>
          </a:xfrm>
          <a:prstGeom prst="rect">
            <a:avLst/>
          </a:prstGeom>
          <a:noFill/>
        </p:spPr>
        <p:txBody>
          <a:bodyPr wrap="square" lIns="0" tIns="0" rIns="0" bIns="0" rtlCol="0">
            <a:spAutoFit/>
          </a:bodyPr>
          <a:lstStyle/>
          <a:p>
            <a:pPr algn="ctr"/>
            <a:r>
              <a:rPr lang="en-US" sz="3600" b="1" dirty="0" smtClean="0">
                <a:solidFill>
                  <a:srgbClr val="0070C0"/>
                </a:solidFill>
                <a:latin typeface="+mj-lt"/>
                <a:ea typeface="+mj-ea"/>
                <a:cs typeface="+mj-cs"/>
              </a:rPr>
              <a:t>Hewlett-Packard </a:t>
            </a:r>
            <a:r>
              <a:rPr lang="en-US" sz="3600" b="1" dirty="0">
                <a:solidFill>
                  <a:srgbClr val="0070C0"/>
                </a:solidFill>
                <a:latin typeface="+mj-lt"/>
                <a:ea typeface="+mj-ea"/>
                <a:cs typeface="+mj-cs"/>
              </a:rPr>
              <a:t>Catalog </a:t>
            </a:r>
            <a:r>
              <a:rPr lang="en-US" sz="3600" b="1" dirty="0" smtClean="0">
                <a:solidFill>
                  <a:srgbClr val="0070C0"/>
                </a:solidFill>
                <a:latin typeface="+mj-lt"/>
                <a:ea typeface="+mj-ea"/>
                <a:cs typeface="+mj-cs"/>
              </a:rPr>
              <a:t>circa </a:t>
            </a:r>
            <a:r>
              <a:rPr lang="en-US" sz="3600" b="1" dirty="0">
                <a:solidFill>
                  <a:srgbClr val="0070C0"/>
                </a:solidFill>
                <a:latin typeface="+mj-lt"/>
                <a:ea typeface="+mj-ea"/>
                <a:cs typeface="+mj-cs"/>
              </a:rPr>
              <a:t>1967</a:t>
            </a:r>
            <a:endParaRPr lang="en-US" sz="3600" b="1" dirty="0">
              <a:solidFill>
                <a:srgbClr val="0070C0"/>
              </a:solidFill>
              <a:latin typeface="+mj-lt"/>
              <a:ea typeface="+mj-ea"/>
              <a:cs typeface="+mj-cs"/>
            </a:endParaRPr>
          </a:p>
        </p:txBody>
      </p:sp>
      <p:sp>
        <p:nvSpPr>
          <p:cNvPr id="5" name="TextBox 4"/>
          <p:cNvSpPr txBox="1"/>
          <p:nvPr/>
        </p:nvSpPr>
        <p:spPr>
          <a:xfrm>
            <a:off x="5257800" y="4724400"/>
            <a:ext cx="3962058" cy="1200329"/>
          </a:xfrm>
          <a:prstGeom prst="rect">
            <a:avLst/>
          </a:prstGeom>
          <a:noFill/>
        </p:spPr>
        <p:txBody>
          <a:bodyPr wrap="square" rtlCol="0">
            <a:spAutoFit/>
          </a:bodyPr>
          <a:lstStyle/>
          <a:p>
            <a:r>
              <a:rPr lang="en-US" sz="2400" dirty="0" smtClean="0">
                <a:solidFill>
                  <a:srgbClr val="FF0000"/>
                </a:solidFill>
              </a:rPr>
              <a:t>HP 5100</a:t>
            </a:r>
          </a:p>
          <a:p>
            <a:r>
              <a:rPr lang="en-US" sz="2400" dirty="0" smtClean="0">
                <a:solidFill>
                  <a:srgbClr val="FF0000"/>
                </a:solidFill>
              </a:rPr>
              <a:t>Phase-locked </a:t>
            </a:r>
            <a:r>
              <a:rPr lang="en-US" sz="2400" dirty="0" smtClean="0">
                <a:solidFill>
                  <a:srgbClr val="FF0000"/>
                </a:solidFill>
              </a:rPr>
              <a:t>oscillator</a:t>
            </a:r>
          </a:p>
          <a:p>
            <a:r>
              <a:rPr lang="en-US" sz="2400" dirty="0" smtClean="0">
                <a:solidFill>
                  <a:srgbClr val="FF0000"/>
                </a:solidFill>
              </a:rPr>
              <a:t>0-50 </a:t>
            </a:r>
            <a:r>
              <a:rPr lang="en-US" sz="2400" dirty="0" smtClean="0">
                <a:solidFill>
                  <a:srgbClr val="FF0000"/>
                </a:solidFill>
              </a:rPr>
              <a:t>MHz in steps of 0.01 Hz</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96" y="1591284"/>
            <a:ext cx="7732219" cy="4476998"/>
          </a:xfrm>
          <a:prstGeom prst="rect">
            <a:avLst/>
          </a:prstGeom>
        </p:spPr>
      </p:pic>
      <p:sp>
        <p:nvSpPr>
          <p:cNvPr id="3" name="TextBox 2"/>
          <p:cNvSpPr txBox="1"/>
          <p:nvPr/>
        </p:nvSpPr>
        <p:spPr>
          <a:xfrm>
            <a:off x="2819400" y="6068282"/>
            <a:ext cx="3478515" cy="369332"/>
          </a:xfrm>
          <a:prstGeom prst="rect">
            <a:avLst/>
          </a:prstGeom>
          <a:noFill/>
        </p:spPr>
        <p:txBody>
          <a:bodyPr wrap="square" lIns="0" tIns="0" rIns="0" bIns="0" rtlCol="0">
            <a:spAutoFit/>
          </a:bodyPr>
          <a:lstStyle/>
          <a:p>
            <a:pPr algn="ctr"/>
            <a:r>
              <a:rPr lang="en-US" sz="2400" dirty="0" smtClean="0">
                <a:solidFill>
                  <a:srgbClr val="0070C0"/>
                </a:solidFill>
              </a:rPr>
              <a:t>Frequency (5 KHz window)</a:t>
            </a:r>
            <a:endParaRPr lang="en-US" sz="2400" dirty="0">
              <a:solidFill>
                <a:srgbClr val="0070C0"/>
              </a:solidFill>
            </a:endParaRPr>
          </a:p>
        </p:txBody>
      </p:sp>
      <p:sp>
        <p:nvSpPr>
          <p:cNvPr id="4" name="TextBox 3"/>
          <p:cNvSpPr txBox="1"/>
          <p:nvPr/>
        </p:nvSpPr>
        <p:spPr>
          <a:xfrm>
            <a:off x="0" y="365760"/>
            <a:ext cx="9144000" cy="984885"/>
          </a:xfrm>
          <a:prstGeom prst="rect">
            <a:avLst/>
          </a:prstGeom>
          <a:noFill/>
        </p:spPr>
        <p:txBody>
          <a:bodyPr wrap="square" lIns="0" tIns="0" rIns="0" bIns="0" rtlCol="0">
            <a:spAutoFit/>
          </a:bodyPr>
          <a:lstStyle/>
          <a:p>
            <a:pPr algn="ctr"/>
            <a:r>
              <a:rPr lang="en-US" sz="3200" b="1" dirty="0">
                <a:solidFill>
                  <a:srgbClr val="0070C0"/>
                </a:solidFill>
                <a:latin typeface="+mj-lt"/>
                <a:ea typeface="+mj-ea"/>
                <a:cs typeface="+mj-cs"/>
              </a:rPr>
              <a:t>First VLBI Fringes on a Maser Source</a:t>
            </a:r>
            <a:r>
              <a:rPr lang="en-US" sz="3200" b="1" dirty="0" smtClean="0">
                <a:solidFill>
                  <a:srgbClr val="0070C0"/>
                </a:solidFill>
                <a:latin typeface="+mj-lt"/>
                <a:ea typeface="+mj-ea"/>
                <a:cs typeface="+mj-cs"/>
              </a:rPr>
              <a:t>, </a:t>
            </a:r>
            <a:r>
              <a:rPr lang="en-US" sz="3200" b="1" dirty="0">
                <a:solidFill>
                  <a:srgbClr val="0070C0"/>
                </a:solidFill>
                <a:latin typeface="+mj-lt"/>
                <a:ea typeface="+mj-ea"/>
                <a:cs typeface="+mj-cs"/>
              </a:rPr>
              <a:t>June 1967</a:t>
            </a:r>
          </a:p>
          <a:p>
            <a:pPr algn="ctr"/>
            <a:r>
              <a:rPr lang="en-US" sz="3200" b="1" dirty="0">
                <a:solidFill>
                  <a:srgbClr val="0070C0"/>
                </a:solidFill>
                <a:latin typeface="+mj-lt"/>
                <a:ea typeface="+mj-ea"/>
                <a:cs typeface="+mj-cs"/>
              </a:rPr>
              <a:t>Haystack 37-m to NRAO 43-m (845 km baseline)</a:t>
            </a:r>
            <a:endParaRPr lang="en-US" sz="3200" b="1" dirty="0">
              <a:solidFill>
                <a:srgbClr val="0070C0"/>
              </a:solidFill>
              <a:latin typeface="+mj-lt"/>
              <a:ea typeface="+mj-ea"/>
              <a:cs typeface="+mj-cs"/>
            </a:endParaRPr>
          </a:p>
        </p:txBody>
      </p:sp>
      <p:sp>
        <p:nvSpPr>
          <p:cNvPr id="5" name="TextBox 4"/>
          <p:cNvSpPr txBox="1"/>
          <p:nvPr/>
        </p:nvSpPr>
        <p:spPr>
          <a:xfrm rot="16200000">
            <a:off x="-520486" y="4545353"/>
            <a:ext cx="1890840" cy="369332"/>
          </a:xfrm>
          <a:prstGeom prst="rect">
            <a:avLst/>
          </a:prstGeom>
          <a:noFill/>
        </p:spPr>
        <p:txBody>
          <a:bodyPr wrap="square" lIns="0" tIns="0" rIns="0" bIns="0" rtlCol="0">
            <a:spAutoFit/>
          </a:bodyPr>
          <a:lstStyle/>
          <a:p>
            <a:r>
              <a:rPr lang="en-US" sz="2400" dirty="0" smtClean="0">
                <a:solidFill>
                  <a:srgbClr val="0070C0"/>
                </a:solidFill>
              </a:rPr>
              <a:t>Amplitude</a:t>
            </a:r>
            <a:endParaRPr lang="en-US" sz="2400" dirty="0">
              <a:solidFill>
                <a:srgbClr val="0070C0"/>
              </a:solidFill>
            </a:endParaRPr>
          </a:p>
        </p:txBody>
      </p:sp>
      <p:sp>
        <p:nvSpPr>
          <p:cNvPr id="6" name="TextBox 5"/>
          <p:cNvSpPr txBox="1"/>
          <p:nvPr/>
        </p:nvSpPr>
        <p:spPr>
          <a:xfrm rot="16200000">
            <a:off x="-182409" y="2302272"/>
            <a:ext cx="1214685" cy="369332"/>
          </a:xfrm>
          <a:prstGeom prst="rect">
            <a:avLst/>
          </a:prstGeom>
          <a:noFill/>
        </p:spPr>
        <p:txBody>
          <a:bodyPr wrap="square" lIns="0" tIns="0" rIns="0" bIns="0" rtlCol="0">
            <a:spAutoFit/>
          </a:bodyPr>
          <a:lstStyle/>
          <a:p>
            <a:r>
              <a:rPr lang="en-US" sz="2400" dirty="0" smtClean="0">
                <a:solidFill>
                  <a:srgbClr val="0070C0"/>
                </a:solidFill>
              </a:rPr>
              <a:t>Phase</a:t>
            </a:r>
            <a:endParaRPr lang="en-US" sz="2400" dirty="0">
              <a:solidFill>
                <a:srgbClr val="0070C0"/>
              </a:solidFill>
            </a:endParaRPr>
          </a:p>
        </p:txBody>
      </p:sp>
    </p:spTree>
    <p:extLst>
      <p:ext uri="{BB962C8B-B14F-4D97-AF65-F5344CB8AC3E}">
        <p14:creationId xmlns:p14="http://schemas.microsoft.com/office/powerpoint/2010/main" val="518801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everything Carolann\JMM slide presentations\2013Reber Medal\MoranDissertation-pg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291" y="1435702"/>
            <a:ext cx="7101429" cy="51936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7000" y="4092714"/>
            <a:ext cx="2590800" cy="738664"/>
          </a:xfrm>
          <a:prstGeom prst="rect">
            <a:avLst/>
          </a:prstGeom>
          <a:noFill/>
        </p:spPr>
        <p:txBody>
          <a:bodyPr wrap="square" lIns="0" tIns="0" rIns="0" bIns="0" rtlCol="0">
            <a:spAutoFit/>
          </a:bodyPr>
          <a:lstStyle/>
          <a:p>
            <a:r>
              <a:rPr lang="en-US" sz="2400" dirty="0" smtClean="0">
                <a:solidFill>
                  <a:srgbClr val="0070C0"/>
                </a:solidFill>
              </a:rPr>
              <a:t>Cross </a:t>
            </a:r>
            <a:r>
              <a:rPr lang="en-US" sz="2400" dirty="0" smtClean="0">
                <a:solidFill>
                  <a:srgbClr val="0070C0"/>
                </a:solidFill>
              </a:rPr>
              <a:t>power </a:t>
            </a:r>
            <a:r>
              <a:rPr lang="en-US" sz="2400" dirty="0" smtClean="0">
                <a:solidFill>
                  <a:srgbClr val="0070C0"/>
                </a:solidFill>
              </a:rPr>
              <a:t>(solid)</a:t>
            </a:r>
          </a:p>
          <a:p>
            <a:r>
              <a:rPr lang="en-US" sz="2400" dirty="0" smtClean="0">
                <a:solidFill>
                  <a:srgbClr val="0070C0"/>
                </a:solidFill>
              </a:rPr>
              <a:t>Total </a:t>
            </a:r>
            <a:r>
              <a:rPr lang="en-US" sz="2400" dirty="0" smtClean="0">
                <a:solidFill>
                  <a:srgbClr val="0070C0"/>
                </a:solidFill>
              </a:rPr>
              <a:t>power </a:t>
            </a:r>
            <a:r>
              <a:rPr lang="en-US" sz="2400" dirty="0" smtClean="0">
                <a:solidFill>
                  <a:srgbClr val="0070C0"/>
                </a:solidFill>
              </a:rPr>
              <a:t>(dotted)</a:t>
            </a:r>
            <a:endParaRPr lang="en-US" sz="2400" dirty="0">
              <a:solidFill>
                <a:srgbClr val="0070C0"/>
              </a:solidFill>
            </a:endParaRPr>
          </a:p>
        </p:txBody>
      </p:sp>
      <p:sp>
        <p:nvSpPr>
          <p:cNvPr id="4" name="TextBox 3"/>
          <p:cNvSpPr txBox="1"/>
          <p:nvPr/>
        </p:nvSpPr>
        <p:spPr>
          <a:xfrm>
            <a:off x="1" y="365760"/>
            <a:ext cx="9144000" cy="984885"/>
          </a:xfrm>
          <a:prstGeom prst="rect">
            <a:avLst/>
          </a:prstGeom>
          <a:noFill/>
        </p:spPr>
        <p:txBody>
          <a:bodyPr wrap="square" lIns="0" tIns="0" rIns="0" bIns="0" rtlCol="0">
            <a:spAutoFit/>
          </a:bodyPr>
          <a:lstStyle/>
          <a:p>
            <a:pPr algn="ctr"/>
            <a:r>
              <a:rPr lang="en-US" sz="3200" b="1" dirty="0">
                <a:solidFill>
                  <a:srgbClr val="0070C0"/>
                </a:solidFill>
                <a:latin typeface="+mj-lt"/>
                <a:ea typeface="+mj-ea"/>
                <a:cs typeface="+mj-cs"/>
              </a:rPr>
              <a:t>Interferometer Spectrum of W3 </a:t>
            </a:r>
            <a:r>
              <a:rPr lang="en-US" sz="3200" b="1" dirty="0" smtClean="0">
                <a:solidFill>
                  <a:srgbClr val="0070C0"/>
                </a:solidFill>
                <a:latin typeface="+mj-lt"/>
                <a:ea typeface="+mj-ea"/>
                <a:cs typeface="+mj-cs"/>
              </a:rPr>
              <a:t/>
            </a:r>
            <a:br>
              <a:rPr lang="en-US" sz="3200" b="1" dirty="0" smtClean="0">
                <a:solidFill>
                  <a:srgbClr val="0070C0"/>
                </a:solidFill>
                <a:latin typeface="+mj-lt"/>
                <a:ea typeface="+mj-ea"/>
                <a:cs typeface="+mj-cs"/>
              </a:rPr>
            </a:br>
            <a:r>
              <a:rPr lang="en-US" sz="3200" b="1" dirty="0" smtClean="0">
                <a:solidFill>
                  <a:srgbClr val="0070C0"/>
                </a:solidFill>
                <a:latin typeface="+mj-lt"/>
                <a:ea typeface="+mj-ea"/>
                <a:cs typeface="+mj-cs"/>
              </a:rPr>
              <a:t>in </a:t>
            </a:r>
            <a:r>
              <a:rPr lang="en-US" sz="3200" b="1" dirty="0">
                <a:solidFill>
                  <a:srgbClr val="0070C0"/>
                </a:solidFill>
                <a:latin typeface="+mj-lt"/>
                <a:ea typeface="+mj-ea"/>
                <a:cs typeface="+mj-cs"/>
              </a:rPr>
              <a:t>120 KHz </a:t>
            </a:r>
            <a:r>
              <a:rPr lang="en-US" sz="3200" b="1" dirty="0" smtClean="0">
                <a:solidFill>
                  <a:srgbClr val="0070C0"/>
                </a:solidFill>
                <a:latin typeface="+mj-lt"/>
                <a:ea typeface="+mj-ea"/>
                <a:cs typeface="+mj-cs"/>
              </a:rPr>
              <a:t>Band </a:t>
            </a:r>
            <a:r>
              <a:rPr lang="en-US" sz="3200" b="1" dirty="0">
                <a:solidFill>
                  <a:srgbClr val="0070C0"/>
                </a:solidFill>
                <a:latin typeface="+mj-lt"/>
                <a:ea typeface="+mj-ea"/>
                <a:cs typeface="+mj-cs"/>
              </a:rPr>
              <a:t>(June 1967)</a:t>
            </a:r>
            <a:endParaRPr lang="en-US" sz="3200" b="1" dirty="0">
              <a:solidFill>
                <a:srgbClr val="0070C0"/>
              </a:solidFill>
              <a:latin typeface="+mj-lt"/>
              <a:ea typeface="+mj-ea"/>
              <a:cs typeface="+mj-cs"/>
            </a:endParaRPr>
          </a:p>
        </p:txBody>
      </p:sp>
    </p:spTree>
    <p:extLst>
      <p:ext uri="{BB962C8B-B14F-4D97-AF65-F5344CB8AC3E}">
        <p14:creationId xmlns:p14="http://schemas.microsoft.com/office/powerpoint/2010/main" val="3899019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5760"/>
            <a:ext cx="9144000" cy="1069973"/>
          </a:xfrm>
        </p:spPr>
        <p:txBody>
          <a:bodyPr lIns="0" tIns="0" rIns="0" bIns="0" anchor="t" anchorCtr="0">
            <a:noAutofit/>
          </a:bodyPr>
          <a:lstStyle/>
          <a:p>
            <a:r>
              <a:rPr lang="en-US" sz="3600" b="1" dirty="0" smtClean="0">
                <a:solidFill>
                  <a:srgbClr val="0070C0"/>
                </a:solidFill>
              </a:rPr>
              <a:t>Charles H. Townes (</a:t>
            </a:r>
            <a:r>
              <a:rPr lang="en-US" sz="3600" b="1" dirty="0" smtClean="0">
                <a:solidFill>
                  <a:srgbClr val="0070C0"/>
                </a:solidFill>
              </a:rPr>
              <a:t>1915─2015</a:t>
            </a:r>
            <a:r>
              <a:rPr lang="en-US" sz="3600" b="1" dirty="0" smtClean="0">
                <a:solidFill>
                  <a:srgbClr val="0070C0"/>
                </a:solidFill>
              </a:rPr>
              <a:t>)*</a:t>
            </a:r>
            <a:br>
              <a:rPr lang="en-US" sz="3600" b="1" dirty="0" smtClean="0">
                <a:solidFill>
                  <a:srgbClr val="0070C0"/>
                </a:solidFill>
              </a:rPr>
            </a:br>
            <a:r>
              <a:rPr lang="en-US" sz="3600" b="1" dirty="0" smtClean="0">
                <a:solidFill>
                  <a:srgbClr val="0070C0"/>
                </a:solidFill>
              </a:rPr>
              <a:t>His Legacy in Cosmic Masers</a:t>
            </a:r>
            <a:endParaRPr lang="en-US" sz="3600" b="1" dirty="0">
              <a:solidFill>
                <a:srgbClr val="0070C0"/>
              </a:solidFill>
            </a:endParaRPr>
          </a:p>
        </p:txBody>
      </p:sp>
      <p:sp>
        <p:nvSpPr>
          <p:cNvPr id="3" name="Subtitle 2"/>
          <p:cNvSpPr>
            <a:spLocks noGrp="1"/>
          </p:cNvSpPr>
          <p:nvPr>
            <p:ph type="subTitle" idx="1"/>
          </p:nvPr>
        </p:nvSpPr>
        <p:spPr>
          <a:xfrm>
            <a:off x="1222514" y="1639954"/>
            <a:ext cx="5247860" cy="4426224"/>
          </a:xfrm>
        </p:spPr>
        <p:txBody>
          <a:bodyPr lIns="0" tIns="0" rIns="0" bIns="0">
            <a:normAutofit/>
          </a:bodyPr>
          <a:lstStyle/>
          <a:p>
            <a:pPr algn="l">
              <a:lnSpc>
                <a:spcPts val="1800"/>
              </a:lnSpc>
              <a:spcBef>
                <a:spcPts val="0"/>
              </a:spcBef>
            </a:pPr>
            <a:r>
              <a:rPr lang="en-US" sz="1800" dirty="0" smtClean="0">
                <a:solidFill>
                  <a:schemeClr val="tx1"/>
                </a:solidFill>
              </a:rPr>
              <a:t>Warned management at MIT Rad Lab that the 1.25 cm airborne radar developed for the South Pacific theater would not work (because of atmospheric H</a:t>
            </a:r>
            <a:r>
              <a:rPr lang="en-US" sz="1800" baseline="-25000" dirty="0" smtClean="0">
                <a:solidFill>
                  <a:schemeClr val="tx1"/>
                </a:solidFill>
              </a:rPr>
              <a:t>2</a:t>
            </a:r>
            <a:r>
              <a:rPr lang="en-US" sz="1800" dirty="0" smtClean="0">
                <a:solidFill>
                  <a:schemeClr val="tx1"/>
                </a:solidFill>
              </a:rPr>
              <a:t>O). It failed.</a:t>
            </a:r>
          </a:p>
          <a:p>
            <a:pPr algn="l">
              <a:lnSpc>
                <a:spcPts val="800"/>
              </a:lnSpc>
              <a:spcBef>
                <a:spcPts val="0"/>
              </a:spcBef>
            </a:pPr>
            <a:endParaRPr lang="en-US" sz="800" dirty="0" smtClean="0">
              <a:solidFill>
                <a:schemeClr val="tx1"/>
              </a:solidFill>
            </a:endParaRPr>
          </a:p>
          <a:p>
            <a:pPr algn="l">
              <a:lnSpc>
                <a:spcPts val="1800"/>
              </a:lnSpc>
              <a:spcBef>
                <a:spcPts val="0"/>
              </a:spcBef>
            </a:pPr>
            <a:r>
              <a:rPr lang="en-US" sz="1800" dirty="0" smtClean="0">
                <a:solidFill>
                  <a:schemeClr val="tx1"/>
                </a:solidFill>
              </a:rPr>
              <a:t>Measured precise frequency of 1.35 cm H</a:t>
            </a:r>
            <a:r>
              <a:rPr lang="en-US" sz="1800" baseline="-25000" dirty="0" smtClean="0">
                <a:solidFill>
                  <a:schemeClr val="tx1"/>
                </a:solidFill>
              </a:rPr>
              <a:t>2</a:t>
            </a:r>
            <a:r>
              <a:rPr lang="en-US" sz="1800" dirty="0" smtClean="0">
                <a:solidFill>
                  <a:schemeClr val="tx1"/>
                </a:solidFill>
              </a:rPr>
              <a:t>O line</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Presented case for observing spectral lines of molecules via radio astronomy (Washington Conference on Radio Astronomy)</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Measured </a:t>
            </a:r>
            <a:r>
              <a:rPr lang="en-US" sz="1800" dirty="0">
                <a:solidFill>
                  <a:schemeClr val="tx1"/>
                </a:solidFill>
              </a:rPr>
              <a:t>precise frequency of ground state of OH, enabling his former student, Alan Barrett, to detect it </a:t>
            </a:r>
            <a:endParaRPr lang="en-US" sz="1800" dirty="0" smtClean="0">
              <a:solidFill>
                <a:schemeClr val="tx1"/>
              </a:solidFill>
            </a:endParaRPr>
          </a:p>
          <a:p>
            <a:pPr algn="l">
              <a:lnSpc>
                <a:spcPts val="1800"/>
              </a:lnSpc>
              <a:spcBef>
                <a:spcPts val="0"/>
              </a:spcBef>
            </a:pPr>
            <a:r>
              <a:rPr lang="en-US" sz="1800" dirty="0" smtClean="0">
                <a:solidFill>
                  <a:schemeClr val="tx1"/>
                </a:solidFill>
              </a:rPr>
              <a:t>in </a:t>
            </a:r>
            <a:r>
              <a:rPr lang="en-US" sz="1800" dirty="0">
                <a:solidFill>
                  <a:schemeClr val="tx1"/>
                </a:solidFill>
              </a:rPr>
              <a:t>ISM in </a:t>
            </a:r>
            <a:r>
              <a:rPr lang="en-US" sz="1800" dirty="0" smtClean="0">
                <a:solidFill>
                  <a:schemeClr val="tx1"/>
                </a:solidFill>
              </a:rPr>
              <a:t>1963</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Invented </a:t>
            </a:r>
            <a:r>
              <a:rPr lang="en-US" sz="1800" dirty="0">
                <a:solidFill>
                  <a:schemeClr val="tx1"/>
                </a:solidFill>
              </a:rPr>
              <a:t>laboratory </a:t>
            </a:r>
            <a:r>
              <a:rPr lang="en-US" sz="1800" dirty="0" smtClean="0">
                <a:solidFill>
                  <a:schemeClr val="tx1"/>
                </a:solidFill>
              </a:rPr>
              <a:t>maser</a:t>
            </a:r>
          </a:p>
          <a:p>
            <a:pPr algn="l">
              <a:lnSpc>
                <a:spcPts val="1800"/>
              </a:lnSpc>
              <a:spcBef>
                <a:spcPts val="0"/>
              </a:spcBef>
            </a:pPr>
            <a:r>
              <a:rPr lang="en-US" sz="1800" dirty="0" smtClean="0">
                <a:solidFill>
                  <a:schemeClr val="tx1"/>
                </a:solidFill>
              </a:rPr>
              <a:t>         Spinoffs </a:t>
            </a:r>
            <a:r>
              <a:rPr lang="en-US" sz="1800" dirty="0">
                <a:solidFill>
                  <a:schemeClr val="tx1"/>
                </a:solidFill>
              </a:rPr>
              <a:t>essential for VLBI </a:t>
            </a:r>
            <a:r>
              <a:rPr lang="en-US" sz="1800" dirty="0" smtClean="0">
                <a:solidFill>
                  <a:schemeClr val="tx1"/>
                </a:solidFill>
              </a:rPr>
              <a:t>at </a:t>
            </a:r>
            <a:r>
              <a:rPr lang="en-US" sz="1800" dirty="0">
                <a:solidFill>
                  <a:schemeClr val="tx1"/>
                </a:solidFill>
              </a:rPr>
              <a:t>22 GHz:</a:t>
            </a:r>
          </a:p>
          <a:p>
            <a:pPr algn="l">
              <a:lnSpc>
                <a:spcPts val="1800"/>
              </a:lnSpc>
              <a:spcBef>
                <a:spcPts val="0"/>
              </a:spcBef>
            </a:pPr>
            <a:r>
              <a:rPr lang="en-US" sz="1800" dirty="0">
                <a:solidFill>
                  <a:schemeClr val="tx1"/>
                </a:solidFill>
              </a:rPr>
              <a:t>	Low-noise maser amplifier</a:t>
            </a:r>
          </a:p>
          <a:p>
            <a:pPr algn="l">
              <a:lnSpc>
                <a:spcPts val="1800"/>
              </a:lnSpc>
              <a:spcBef>
                <a:spcPts val="0"/>
              </a:spcBef>
            </a:pPr>
            <a:r>
              <a:rPr lang="en-US" sz="1800" dirty="0">
                <a:solidFill>
                  <a:schemeClr val="tx1"/>
                </a:solidFill>
              </a:rPr>
              <a:t>	Hydrogen maser frequency </a:t>
            </a:r>
            <a:r>
              <a:rPr lang="en-US" sz="1800" dirty="0" smtClean="0">
                <a:solidFill>
                  <a:schemeClr val="tx1"/>
                </a:solidFill>
              </a:rPr>
              <a:t>standard</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Discovered </a:t>
            </a:r>
            <a:r>
              <a:rPr lang="en-US" sz="1800" dirty="0">
                <a:solidFill>
                  <a:schemeClr val="tx1"/>
                </a:solidFill>
              </a:rPr>
              <a:t>cosmic H2O masers at </a:t>
            </a:r>
            <a:r>
              <a:rPr lang="en-US" sz="1800" dirty="0" smtClean="0">
                <a:solidFill>
                  <a:schemeClr val="tx1"/>
                </a:solidFill>
              </a:rPr>
              <a:t>Berkeley</a:t>
            </a:r>
          </a:p>
          <a:p>
            <a:pPr algn="l">
              <a:lnSpc>
                <a:spcPts val="1800"/>
              </a:lnSpc>
              <a:spcBef>
                <a:spcPts val="0"/>
              </a:spcBef>
            </a:pPr>
            <a:r>
              <a:rPr lang="en-US" sz="1800" dirty="0" smtClean="0">
                <a:solidFill>
                  <a:schemeClr val="tx1"/>
                </a:solidFill>
              </a:rPr>
              <a:t>(with </a:t>
            </a:r>
            <a:r>
              <a:rPr lang="en-US" sz="1800" dirty="0">
                <a:solidFill>
                  <a:schemeClr val="tx1"/>
                </a:solidFill>
              </a:rPr>
              <a:t>Cheung, Rank, Thornton, and Welch)</a:t>
            </a:r>
          </a:p>
        </p:txBody>
      </p:sp>
      <p:graphicFrame>
        <p:nvGraphicFramePr>
          <p:cNvPr id="4" name="Object 3"/>
          <p:cNvGraphicFramePr>
            <a:graphicFrameLocks noChangeAspect="1"/>
          </p:cNvGraphicFramePr>
          <p:nvPr>
            <p:extLst>
              <p:ext uri="{D42A27DB-BD31-4B8C-83A1-F6EECF244321}">
                <p14:modId xmlns:p14="http://schemas.microsoft.com/office/powerpoint/2010/main" val="1377635977"/>
              </p:ext>
            </p:extLst>
          </p:nvPr>
        </p:nvGraphicFramePr>
        <p:xfrm>
          <a:off x="6705616" y="1639953"/>
          <a:ext cx="2222066" cy="2684255"/>
        </p:xfrm>
        <a:graphic>
          <a:graphicData uri="http://schemas.openxmlformats.org/presentationml/2006/ole">
            <mc:AlternateContent xmlns:mc="http://schemas.openxmlformats.org/markup-compatibility/2006">
              <mc:Choice xmlns:v="urn:schemas-microsoft-com:vml" Requires="v">
                <p:oleObj spid="_x0000_s48147" name="Acrobat Document" r:id="rId3" imgW="3187700" imgH="3848100" progId="">
                  <p:embed/>
                </p:oleObj>
              </mc:Choice>
              <mc:Fallback>
                <p:oleObj name="Acrobat Document" r:id="rId3" imgW="3187700" imgH="38481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16" y="1639953"/>
                        <a:ext cx="2222066" cy="2684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ubtitle 2"/>
          <p:cNvSpPr txBox="1">
            <a:spLocks/>
          </p:cNvSpPr>
          <p:nvPr/>
        </p:nvSpPr>
        <p:spPr>
          <a:xfrm>
            <a:off x="520146" y="1639953"/>
            <a:ext cx="593035" cy="4426224"/>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dirty="0" smtClean="0">
                <a:solidFill>
                  <a:schemeClr val="tx1"/>
                </a:solidFill>
              </a:rPr>
              <a:t>1944</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1946</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1954</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1959</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1964</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1969 </a:t>
            </a:r>
          </a:p>
          <a:p>
            <a:pPr algn="l">
              <a:lnSpc>
                <a:spcPts val="1800"/>
              </a:lnSpc>
              <a:spcBef>
                <a:spcPts val="0"/>
              </a:spcBef>
            </a:pPr>
            <a:r>
              <a:rPr lang="en-US" sz="1800" dirty="0" smtClean="0">
                <a:solidFill>
                  <a:schemeClr val="tx1"/>
                </a:solidFill>
              </a:rPr>
              <a:t>       </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a:solidFill>
                <a:schemeClr val="tx1"/>
              </a:solidFill>
            </a:endParaRPr>
          </a:p>
        </p:txBody>
      </p:sp>
      <p:grpSp>
        <p:nvGrpSpPr>
          <p:cNvPr id="6" name="Group 15"/>
          <p:cNvGrpSpPr/>
          <p:nvPr/>
        </p:nvGrpSpPr>
        <p:grpSpPr>
          <a:xfrm>
            <a:off x="520146" y="6202017"/>
            <a:ext cx="7639880" cy="430887"/>
            <a:chOff x="520146" y="6202017"/>
            <a:chExt cx="7639880" cy="430887"/>
          </a:xfrm>
        </p:grpSpPr>
        <p:sp>
          <p:nvSpPr>
            <p:cNvPr id="7" name="TextBox 6"/>
            <p:cNvSpPr txBox="1"/>
            <p:nvPr/>
          </p:nvSpPr>
          <p:spPr>
            <a:xfrm>
              <a:off x="520146" y="6202017"/>
              <a:ext cx="7639880" cy="430887"/>
            </a:xfrm>
            <a:prstGeom prst="rect">
              <a:avLst/>
            </a:prstGeom>
            <a:noFill/>
          </p:spPr>
          <p:txBody>
            <a:bodyPr wrap="square" lIns="0" tIns="0" rIns="0" bIns="0" rtlCol="0">
              <a:spAutoFit/>
            </a:bodyPr>
            <a:lstStyle/>
            <a:p>
              <a:r>
                <a:rPr lang="en-US" sz="1400" dirty="0" smtClean="0"/>
                <a:t>*Academic tree: von Helmholtz (Berlin, 1843)          Michelson (Berlin)          Gale (Chicago)          </a:t>
              </a:r>
            </a:p>
            <a:p>
              <a:r>
                <a:rPr lang="en-US" sz="1400" dirty="0" smtClean="0"/>
                <a:t>                               </a:t>
              </a:r>
              <a:r>
                <a:rPr lang="en-US" sz="1400" dirty="0" err="1" smtClean="0"/>
                <a:t>Smythe</a:t>
              </a:r>
              <a:r>
                <a:rPr lang="en-US" sz="1400" dirty="0" smtClean="0"/>
                <a:t> (Chicago)          Townes (Caltech)          Barrett (Columbia)          Moran (MIT) </a:t>
              </a:r>
              <a:endParaRPr lang="en-US" sz="1400" dirty="0"/>
            </a:p>
          </p:txBody>
        </p:sp>
        <p:cxnSp>
          <p:nvCxnSpPr>
            <p:cNvPr id="9" name="Straight Arrow Connector 8"/>
            <p:cNvCxnSpPr/>
            <p:nvPr/>
          </p:nvCxnSpPr>
          <p:spPr>
            <a:xfrm>
              <a:off x="3059380"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85029"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94736"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86300"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74982"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16139"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2094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17" y="1472537"/>
            <a:ext cx="8401087" cy="4144488"/>
          </a:xfrm>
          <a:prstGeom prst="rect">
            <a:avLst/>
          </a:prstGeom>
        </p:spPr>
      </p:pic>
      <p:sp>
        <p:nvSpPr>
          <p:cNvPr id="3" name="TextBox 2"/>
          <p:cNvSpPr txBox="1"/>
          <p:nvPr/>
        </p:nvSpPr>
        <p:spPr>
          <a:xfrm>
            <a:off x="457200" y="342900"/>
            <a:ext cx="3962400" cy="1077218"/>
          </a:xfrm>
          <a:prstGeom prst="rect">
            <a:avLst/>
          </a:prstGeom>
          <a:noFill/>
        </p:spPr>
        <p:txBody>
          <a:bodyPr wrap="square" rtlCol="0">
            <a:spAutoFit/>
          </a:bodyPr>
          <a:lstStyle/>
          <a:p>
            <a:pPr algn="ctr"/>
            <a:r>
              <a:rPr lang="en-US" sz="3200" b="1" dirty="0" smtClean="0">
                <a:solidFill>
                  <a:srgbClr val="0070C0"/>
                </a:solidFill>
                <a:latin typeface="+mj-lt"/>
                <a:ea typeface="+mj-ea"/>
                <a:cs typeface="+mj-cs"/>
              </a:rPr>
              <a:t>VLBI </a:t>
            </a:r>
            <a:r>
              <a:rPr lang="en-US" sz="3200" b="1" dirty="0">
                <a:solidFill>
                  <a:srgbClr val="0070C0"/>
                </a:solidFill>
                <a:latin typeface="+mj-lt"/>
                <a:ea typeface="+mj-ea"/>
                <a:cs typeface="+mj-cs"/>
              </a:rPr>
              <a:t>Image of </a:t>
            </a:r>
            <a:endParaRPr lang="en-US" sz="3200" b="1" dirty="0" smtClean="0">
              <a:solidFill>
                <a:srgbClr val="0070C0"/>
              </a:solidFill>
              <a:latin typeface="+mj-lt"/>
              <a:ea typeface="+mj-ea"/>
              <a:cs typeface="+mj-cs"/>
            </a:endParaRPr>
          </a:p>
          <a:p>
            <a:pPr algn="ctr"/>
            <a:r>
              <a:rPr lang="en-US" sz="3200" b="1" dirty="0" smtClean="0">
                <a:solidFill>
                  <a:srgbClr val="0070C0"/>
                </a:solidFill>
                <a:latin typeface="+mj-lt"/>
                <a:ea typeface="+mj-ea"/>
                <a:cs typeface="+mj-cs"/>
              </a:rPr>
              <a:t>W3 </a:t>
            </a:r>
            <a:r>
              <a:rPr lang="en-US" sz="3200" b="1" dirty="0">
                <a:solidFill>
                  <a:srgbClr val="0070C0"/>
                </a:solidFill>
                <a:latin typeface="+mj-lt"/>
                <a:ea typeface="+mj-ea"/>
                <a:cs typeface="+mj-cs"/>
              </a:rPr>
              <a:t>Maser</a:t>
            </a:r>
            <a:endParaRPr lang="en-US" sz="3200" b="1" dirty="0">
              <a:solidFill>
                <a:srgbClr val="0070C0"/>
              </a:solidFill>
              <a:latin typeface="+mj-lt"/>
              <a:ea typeface="+mj-ea"/>
              <a:cs typeface="+mj-cs"/>
            </a:endParaRPr>
          </a:p>
        </p:txBody>
      </p:sp>
      <p:sp>
        <p:nvSpPr>
          <p:cNvPr id="4" name="TextBox 3"/>
          <p:cNvSpPr txBox="1"/>
          <p:nvPr/>
        </p:nvSpPr>
        <p:spPr>
          <a:xfrm>
            <a:off x="4562075" y="342900"/>
            <a:ext cx="4429525" cy="1077218"/>
          </a:xfrm>
          <a:prstGeom prst="rect">
            <a:avLst/>
          </a:prstGeom>
          <a:noFill/>
        </p:spPr>
        <p:txBody>
          <a:bodyPr wrap="square" rtlCol="0">
            <a:spAutoFit/>
          </a:bodyPr>
          <a:lstStyle/>
          <a:p>
            <a:pPr algn="ctr"/>
            <a:r>
              <a:rPr lang="en-US" sz="3200" b="1" dirty="0" smtClean="0">
                <a:solidFill>
                  <a:srgbClr val="0070C0"/>
                </a:solidFill>
                <a:latin typeface="+mj-lt"/>
                <a:ea typeface="+mj-ea"/>
                <a:cs typeface="+mj-cs"/>
              </a:rPr>
              <a:t>Palomar </a:t>
            </a:r>
            <a:r>
              <a:rPr lang="en-US" sz="3200" b="1" dirty="0">
                <a:solidFill>
                  <a:srgbClr val="0070C0"/>
                </a:solidFill>
                <a:latin typeface="+mj-lt"/>
                <a:ea typeface="+mj-ea"/>
                <a:cs typeface="+mj-cs"/>
              </a:rPr>
              <a:t>Sky Survey Image </a:t>
            </a:r>
            <a:r>
              <a:rPr lang="en-US" sz="3200" b="1" dirty="0" smtClean="0">
                <a:solidFill>
                  <a:srgbClr val="0070C0"/>
                </a:solidFill>
                <a:latin typeface="+mj-lt"/>
                <a:ea typeface="+mj-ea"/>
                <a:cs typeface="+mj-cs"/>
              </a:rPr>
              <a:t>of </a:t>
            </a:r>
            <a:r>
              <a:rPr lang="en-US" sz="3200" b="1" dirty="0">
                <a:solidFill>
                  <a:srgbClr val="0070C0"/>
                </a:solidFill>
                <a:latin typeface="+mj-lt"/>
                <a:ea typeface="+mj-ea"/>
                <a:cs typeface="+mj-cs"/>
              </a:rPr>
              <a:t>W3 HII Region </a:t>
            </a:r>
            <a:endParaRPr lang="en-US" sz="3200" b="1" dirty="0">
              <a:solidFill>
                <a:srgbClr val="0070C0"/>
              </a:solidFill>
              <a:latin typeface="+mj-lt"/>
              <a:ea typeface="+mj-ea"/>
              <a:cs typeface="+mj-cs"/>
            </a:endParaRPr>
          </a:p>
        </p:txBody>
      </p:sp>
    </p:spTree>
    <p:extLst>
      <p:ext uri="{BB962C8B-B14F-4D97-AF65-F5344CB8AC3E}">
        <p14:creationId xmlns:p14="http://schemas.microsoft.com/office/powerpoint/2010/main" val="777567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_antenna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276600" y="228600"/>
            <a:ext cx="5410200" cy="6498005"/>
          </a:xfrm>
          <a:prstGeom prst="rect">
            <a:avLst/>
          </a:prstGeom>
        </p:spPr>
      </p:pic>
      <p:sp>
        <p:nvSpPr>
          <p:cNvPr id="3" name="TextBox 2"/>
          <p:cNvSpPr txBox="1"/>
          <p:nvPr/>
        </p:nvSpPr>
        <p:spPr>
          <a:xfrm>
            <a:off x="304800" y="838200"/>
            <a:ext cx="3221266" cy="1477328"/>
          </a:xfrm>
          <a:prstGeom prst="rect">
            <a:avLst/>
          </a:prstGeom>
          <a:noFill/>
        </p:spPr>
        <p:txBody>
          <a:bodyPr wrap="none" lIns="0" tIns="0" rIns="0" bIns="0" rtlCol="0">
            <a:spAutoFit/>
          </a:bodyPr>
          <a:lstStyle/>
          <a:p>
            <a:r>
              <a:rPr lang="en-US" sz="3200" b="1" dirty="0">
                <a:solidFill>
                  <a:srgbClr val="0070C0"/>
                </a:solidFill>
                <a:latin typeface="+mj-lt"/>
                <a:ea typeface="+mj-ea"/>
                <a:cs typeface="+mj-cs"/>
              </a:rPr>
              <a:t>First </a:t>
            </a:r>
            <a:r>
              <a:rPr lang="en-US" sz="3200" b="1" dirty="0" smtClean="0">
                <a:solidFill>
                  <a:srgbClr val="0070C0"/>
                </a:solidFill>
                <a:latin typeface="+mj-lt"/>
                <a:ea typeface="+mj-ea"/>
                <a:cs typeface="+mj-cs"/>
              </a:rPr>
              <a:t>Four-Element </a:t>
            </a:r>
            <a:endParaRPr lang="en-US" sz="3200" b="1" dirty="0">
              <a:solidFill>
                <a:srgbClr val="0070C0"/>
              </a:solidFill>
              <a:latin typeface="+mj-lt"/>
              <a:ea typeface="+mj-ea"/>
              <a:cs typeface="+mj-cs"/>
            </a:endParaRPr>
          </a:p>
          <a:p>
            <a:r>
              <a:rPr lang="en-US" sz="3200" b="1" dirty="0">
                <a:solidFill>
                  <a:srgbClr val="0070C0"/>
                </a:solidFill>
                <a:latin typeface="+mj-lt"/>
                <a:ea typeface="+mj-ea"/>
                <a:cs typeface="+mj-cs"/>
              </a:rPr>
              <a:t>VLBI </a:t>
            </a:r>
            <a:r>
              <a:rPr lang="en-US" sz="3200" b="1" dirty="0" smtClean="0">
                <a:solidFill>
                  <a:srgbClr val="0070C0"/>
                </a:solidFill>
                <a:latin typeface="+mj-lt"/>
                <a:ea typeface="+mj-ea"/>
                <a:cs typeface="+mj-cs"/>
              </a:rPr>
              <a:t>Array</a:t>
            </a:r>
          </a:p>
          <a:p>
            <a:r>
              <a:rPr lang="en-US" sz="3200" b="1" dirty="0" smtClean="0">
                <a:solidFill>
                  <a:srgbClr val="0070C0"/>
                </a:solidFill>
                <a:latin typeface="+mj-lt"/>
                <a:ea typeface="+mj-ea"/>
                <a:cs typeface="+mj-cs"/>
              </a:rPr>
              <a:t>(Jan. 1968)</a:t>
            </a:r>
            <a:endParaRPr lang="en-US" sz="2400" dirty="0">
              <a:solidFill>
                <a:srgbClr val="0000FF"/>
              </a:solidFill>
            </a:endParaRPr>
          </a:p>
        </p:txBody>
      </p:sp>
      <p:sp>
        <p:nvSpPr>
          <p:cNvPr id="4" name="TextBox 3"/>
          <p:cNvSpPr txBox="1"/>
          <p:nvPr/>
        </p:nvSpPr>
        <p:spPr>
          <a:xfrm>
            <a:off x="304800" y="3124200"/>
            <a:ext cx="1826077" cy="1569660"/>
          </a:xfrm>
          <a:prstGeom prst="rect">
            <a:avLst/>
          </a:prstGeom>
          <a:noFill/>
        </p:spPr>
        <p:txBody>
          <a:bodyPr wrap="none" rtlCol="0">
            <a:spAutoFit/>
          </a:bodyPr>
          <a:lstStyle/>
          <a:p>
            <a:r>
              <a:rPr lang="en-US" sz="2400" dirty="0" err="1" smtClean="0">
                <a:solidFill>
                  <a:srgbClr val="FF0000"/>
                </a:solidFill>
              </a:rPr>
              <a:t>Onsala</a:t>
            </a:r>
            <a:endParaRPr lang="en-US" sz="2400" dirty="0" smtClean="0">
              <a:solidFill>
                <a:srgbClr val="FF0000"/>
              </a:solidFill>
            </a:endParaRPr>
          </a:p>
          <a:p>
            <a:r>
              <a:rPr lang="en-US" sz="2400" dirty="0" smtClean="0">
                <a:solidFill>
                  <a:srgbClr val="FF0000"/>
                </a:solidFill>
              </a:rPr>
              <a:t>Millstone Hill</a:t>
            </a:r>
          </a:p>
          <a:p>
            <a:r>
              <a:rPr lang="en-US" sz="2400" dirty="0" smtClean="0">
                <a:solidFill>
                  <a:srgbClr val="FF0000"/>
                </a:solidFill>
              </a:rPr>
              <a:t>Hat Creek</a:t>
            </a:r>
          </a:p>
          <a:p>
            <a:r>
              <a:rPr lang="en-US" sz="2400" dirty="0" smtClean="0">
                <a:solidFill>
                  <a:srgbClr val="FF0000"/>
                </a:solidFill>
              </a:rPr>
              <a:t>Green Bank</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093" y="936674"/>
            <a:ext cx="2539714" cy="26021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706882"/>
            <a:ext cx="4533900" cy="2942330"/>
          </a:xfrm>
          <a:prstGeom prst="rect">
            <a:avLst/>
          </a:prstGeom>
        </p:spPr>
      </p:pic>
      <p:sp>
        <p:nvSpPr>
          <p:cNvPr id="4" name="TextBox 3"/>
          <p:cNvSpPr txBox="1"/>
          <p:nvPr/>
        </p:nvSpPr>
        <p:spPr>
          <a:xfrm>
            <a:off x="0" y="365760"/>
            <a:ext cx="9144000" cy="492443"/>
          </a:xfrm>
          <a:prstGeom prst="rect">
            <a:avLst/>
          </a:prstGeom>
          <a:noFill/>
        </p:spPr>
        <p:txBody>
          <a:bodyPr wrap="square" lIns="0" tIns="0" rIns="0" bIns="0" rtlCol="0">
            <a:spAutoFit/>
          </a:bodyPr>
          <a:lstStyle/>
          <a:p>
            <a:pPr algn="ctr"/>
            <a:r>
              <a:rPr lang="en-US" sz="3200" b="1" dirty="0">
                <a:solidFill>
                  <a:srgbClr val="0070C0"/>
                </a:solidFill>
                <a:latin typeface="+mj-lt"/>
                <a:ea typeface="+mj-ea"/>
                <a:cs typeface="+mj-cs"/>
              </a:rPr>
              <a:t>First Resolution of a Maser “Spot”</a:t>
            </a:r>
            <a:endParaRPr lang="en-US" sz="3200" b="1" dirty="0">
              <a:solidFill>
                <a:srgbClr val="0070C0"/>
              </a:solidFill>
              <a:latin typeface="+mj-lt"/>
              <a:ea typeface="+mj-ea"/>
              <a:cs typeface="+mj-cs"/>
            </a:endParaRPr>
          </a:p>
        </p:txBody>
      </p:sp>
    </p:spTree>
    <p:extLst>
      <p:ext uri="{BB962C8B-B14F-4D97-AF65-F5344CB8AC3E}">
        <p14:creationId xmlns:p14="http://schemas.microsoft.com/office/powerpoint/2010/main" val="2158240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48042" y="1524001"/>
            <a:ext cx="5190958" cy="5023172"/>
            <a:chOff x="1743242" y="1027905"/>
            <a:chExt cx="5445102" cy="5519268"/>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242" y="1051655"/>
              <a:ext cx="2679046" cy="26810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176" y="1027905"/>
              <a:ext cx="2674168" cy="26863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805" y="3932283"/>
              <a:ext cx="3325079" cy="2614890"/>
            </a:xfrm>
            <a:prstGeom prst="rect">
              <a:avLst/>
            </a:prstGeom>
          </p:spPr>
        </p:pic>
      </p:grpSp>
      <p:sp>
        <p:nvSpPr>
          <p:cNvPr id="5" name="TextBox 4"/>
          <p:cNvSpPr txBox="1"/>
          <p:nvPr/>
        </p:nvSpPr>
        <p:spPr>
          <a:xfrm>
            <a:off x="1" y="365760"/>
            <a:ext cx="9144000" cy="861774"/>
          </a:xfrm>
          <a:prstGeom prst="rect">
            <a:avLst/>
          </a:prstGeom>
          <a:noFill/>
        </p:spPr>
        <p:txBody>
          <a:bodyPr wrap="square" lIns="0" tIns="0" rIns="0" bIns="0" rtlCol="0">
            <a:spAutoFit/>
          </a:bodyPr>
          <a:lstStyle/>
          <a:p>
            <a:pPr algn="ctr"/>
            <a:r>
              <a:rPr lang="en-US" sz="2800" b="1" dirty="0">
                <a:solidFill>
                  <a:srgbClr val="0070C0"/>
                </a:solidFill>
                <a:latin typeface="+mj-lt"/>
                <a:ea typeface="+mj-ea"/>
                <a:cs typeface="+mj-cs"/>
              </a:rPr>
              <a:t>Proper Motions </a:t>
            </a:r>
            <a:r>
              <a:rPr lang="en-US" sz="2800" dirty="0">
                <a:solidFill>
                  <a:srgbClr val="0070C0"/>
                </a:solidFill>
                <a:latin typeface="+mj-lt"/>
                <a:ea typeface="+mj-ea"/>
                <a:cs typeface="+mj-cs"/>
              </a:rPr>
              <a:t>(left) </a:t>
            </a:r>
            <a:r>
              <a:rPr lang="en-US" sz="2800" b="1" dirty="0">
                <a:solidFill>
                  <a:srgbClr val="0070C0"/>
                </a:solidFill>
                <a:latin typeface="+mj-lt"/>
                <a:ea typeface="+mj-ea"/>
                <a:cs typeface="+mj-cs"/>
              </a:rPr>
              <a:t>and </a:t>
            </a:r>
            <a:r>
              <a:rPr lang="en-US" sz="2800" b="1" dirty="0" smtClean="0">
                <a:solidFill>
                  <a:srgbClr val="0070C0"/>
                </a:solidFill>
                <a:latin typeface="+mj-lt"/>
                <a:ea typeface="+mj-ea"/>
                <a:cs typeface="+mj-cs"/>
              </a:rPr>
              <a:t>Magnetic </a:t>
            </a:r>
            <a:r>
              <a:rPr lang="en-US" sz="2800" b="1" dirty="0">
                <a:solidFill>
                  <a:srgbClr val="0070C0"/>
                </a:solidFill>
                <a:latin typeface="+mj-lt"/>
                <a:ea typeface="+mj-ea"/>
                <a:cs typeface="+mj-cs"/>
              </a:rPr>
              <a:t>Field Strength </a:t>
            </a:r>
            <a:r>
              <a:rPr lang="en-US" sz="2800" dirty="0">
                <a:solidFill>
                  <a:srgbClr val="0070C0"/>
                </a:solidFill>
                <a:latin typeface="+mj-lt"/>
                <a:ea typeface="+mj-ea"/>
                <a:cs typeface="+mj-cs"/>
              </a:rPr>
              <a:t>(right)</a:t>
            </a:r>
            <a:r>
              <a:rPr lang="en-US" sz="2800" b="1" dirty="0">
                <a:solidFill>
                  <a:srgbClr val="0070C0"/>
                </a:solidFill>
                <a:latin typeface="+mj-lt"/>
                <a:ea typeface="+mj-ea"/>
                <a:cs typeface="+mj-cs"/>
              </a:rPr>
              <a:t> </a:t>
            </a:r>
          </a:p>
          <a:p>
            <a:pPr algn="ctr"/>
            <a:r>
              <a:rPr lang="en-US" sz="2800" b="1" dirty="0">
                <a:solidFill>
                  <a:srgbClr val="0070C0"/>
                </a:solidFill>
                <a:latin typeface="+mj-lt"/>
                <a:ea typeface="+mj-ea"/>
                <a:cs typeface="+mj-cs"/>
              </a:rPr>
              <a:t>in W3 OH Maser (1986) with US VLBI Network (NUG)</a:t>
            </a:r>
            <a:endParaRPr lang="en-US" sz="2800" b="1" dirty="0">
              <a:solidFill>
                <a:srgbClr val="0070C0"/>
              </a:solidFill>
              <a:latin typeface="+mj-lt"/>
              <a:ea typeface="+mj-ea"/>
              <a:cs typeface="+mj-cs"/>
            </a:endParaRPr>
          </a:p>
        </p:txBody>
      </p:sp>
      <p:sp>
        <p:nvSpPr>
          <p:cNvPr id="6" name="TextBox 5"/>
          <p:cNvSpPr txBox="1"/>
          <p:nvPr/>
        </p:nvSpPr>
        <p:spPr>
          <a:xfrm>
            <a:off x="541106" y="1676400"/>
            <a:ext cx="1659336" cy="1938992"/>
          </a:xfrm>
          <a:prstGeom prst="rect">
            <a:avLst/>
          </a:prstGeom>
          <a:noFill/>
        </p:spPr>
        <p:txBody>
          <a:bodyPr wrap="square" rtlCol="0">
            <a:spAutoFit/>
          </a:bodyPr>
          <a:lstStyle/>
          <a:p>
            <a:r>
              <a:rPr lang="en-US" sz="2400" dirty="0" smtClean="0">
                <a:solidFill>
                  <a:srgbClr val="0070C0"/>
                </a:solidFill>
              </a:rPr>
              <a:t>Contours</a:t>
            </a:r>
          </a:p>
          <a:p>
            <a:r>
              <a:rPr lang="en-US" sz="2400" dirty="0" smtClean="0">
                <a:solidFill>
                  <a:srgbClr val="0070C0"/>
                </a:solidFill>
              </a:rPr>
              <a:t>Trace</a:t>
            </a:r>
          </a:p>
          <a:p>
            <a:r>
              <a:rPr lang="en-US" sz="2400" dirty="0" smtClean="0">
                <a:solidFill>
                  <a:srgbClr val="0070C0"/>
                </a:solidFill>
              </a:rPr>
              <a:t>UCUII</a:t>
            </a:r>
          </a:p>
          <a:p>
            <a:r>
              <a:rPr lang="en-US" sz="2400" dirty="0" smtClean="0">
                <a:solidFill>
                  <a:srgbClr val="0070C0"/>
                </a:solidFill>
              </a:rPr>
              <a:t>Region</a:t>
            </a:r>
          </a:p>
          <a:p>
            <a:r>
              <a:rPr lang="en-US" sz="2400" dirty="0" smtClean="0">
                <a:solidFill>
                  <a:srgbClr val="0070C0"/>
                </a:solidFill>
              </a:rPr>
              <a:t>W3(OH)</a:t>
            </a:r>
            <a:endParaRPr lang="en-US" sz="2400" dirty="0">
              <a:solidFill>
                <a:srgbClr val="0070C0"/>
              </a:solidFill>
            </a:endParaRPr>
          </a:p>
        </p:txBody>
      </p:sp>
    </p:spTree>
    <p:extLst>
      <p:ext uri="{BB962C8B-B14F-4D97-AF65-F5344CB8AC3E}">
        <p14:creationId xmlns:p14="http://schemas.microsoft.com/office/powerpoint/2010/main" val="2763755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umford-smaller.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371600" y="902194"/>
            <a:ext cx="6369980" cy="4187585"/>
          </a:xfrm>
          <a:prstGeom prst="rect">
            <a:avLst/>
          </a:prstGeom>
        </p:spPr>
      </p:pic>
      <p:pic>
        <p:nvPicPr>
          <p:cNvPr id="4" name="Picture 3" descr="rumford_prize_winners.png"/>
          <p:cNvPicPr>
            <a:picLocks noChangeAspect="1"/>
          </p:cNvPicPr>
          <p:nvPr/>
        </p:nvPicPr>
        <p:blipFill>
          <a:blip r:embed="rId4"/>
          <a:stretch>
            <a:fillRect/>
          </a:stretch>
        </p:blipFill>
        <p:spPr>
          <a:xfrm flipH="1" flipV="1">
            <a:off x="9944100" y="2971799"/>
            <a:ext cx="160017" cy="45719"/>
          </a:xfrm>
          <a:prstGeom prst="rect">
            <a:avLst/>
          </a:prstGeom>
        </p:spPr>
      </p:pic>
      <p:sp>
        <p:nvSpPr>
          <p:cNvPr id="5" name="TextBox 4"/>
          <p:cNvSpPr txBox="1"/>
          <p:nvPr/>
        </p:nvSpPr>
        <p:spPr>
          <a:xfrm>
            <a:off x="791797" y="5118318"/>
            <a:ext cx="1799003" cy="1384995"/>
          </a:xfrm>
          <a:prstGeom prst="rect">
            <a:avLst/>
          </a:prstGeom>
          <a:noFill/>
        </p:spPr>
        <p:txBody>
          <a:bodyPr wrap="none" rtlCol="0">
            <a:spAutoFit/>
          </a:bodyPr>
          <a:lstStyle/>
          <a:p>
            <a:r>
              <a:rPr lang="en-US" sz="1400" b="1" dirty="0" smtClean="0">
                <a:solidFill>
                  <a:srgbClr val="FF0000"/>
                </a:solidFill>
              </a:rPr>
              <a:t>NRAO-Cornell Group</a:t>
            </a:r>
          </a:p>
          <a:p>
            <a:r>
              <a:rPr lang="en-US" sz="1400" dirty="0" smtClean="0"/>
              <a:t>Claude </a:t>
            </a:r>
            <a:r>
              <a:rPr lang="en-US" sz="1400" dirty="0" smtClean="0"/>
              <a:t>C. Bare</a:t>
            </a:r>
            <a:endParaRPr lang="en-US" sz="1400" dirty="0" smtClean="0"/>
          </a:p>
          <a:p>
            <a:r>
              <a:rPr lang="en-US" sz="1400" dirty="0" smtClean="0"/>
              <a:t>Barry G. Clark</a:t>
            </a:r>
          </a:p>
          <a:p>
            <a:r>
              <a:rPr lang="en-US" sz="1400" dirty="0" smtClean="0"/>
              <a:t>Marshall H. Cohen</a:t>
            </a:r>
          </a:p>
          <a:p>
            <a:r>
              <a:rPr lang="en-US" sz="1400" dirty="0" smtClean="0"/>
              <a:t>David L. </a:t>
            </a:r>
            <a:r>
              <a:rPr lang="en-US" sz="1400" dirty="0" err="1" smtClean="0"/>
              <a:t>Jauncey</a:t>
            </a:r>
            <a:endParaRPr lang="en-US" sz="1400" dirty="0" smtClean="0"/>
          </a:p>
          <a:p>
            <a:r>
              <a:rPr lang="en-US" sz="1400" dirty="0" smtClean="0"/>
              <a:t>Kenneth I. </a:t>
            </a:r>
            <a:r>
              <a:rPr lang="en-US" sz="1400" dirty="0" err="1" smtClean="0"/>
              <a:t>Kellermann</a:t>
            </a:r>
            <a:endParaRPr lang="en-US" sz="1400" dirty="0"/>
          </a:p>
        </p:txBody>
      </p:sp>
      <p:sp>
        <p:nvSpPr>
          <p:cNvPr id="6" name="TextBox 5"/>
          <p:cNvSpPr txBox="1"/>
          <p:nvPr/>
        </p:nvSpPr>
        <p:spPr>
          <a:xfrm>
            <a:off x="3276600" y="5118318"/>
            <a:ext cx="1398289" cy="1815882"/>
          </a:xfrm>
          <a:prstGeom prst="rect">
            <a:avLst/>
          </a:prstGeom>
          <a:noFill/>
        </p:spPr>
        <p:txBody>
          <a:bodyPr wrap="none" rtlCol="0">
            <a:spAutoFit/>
          </a:bodyPr>
          <a:lstStyle/>
          <a:p>
            <a:r>
              <a:rPr lang="en-US" sz="1400" b="1" dirty="0" smtClean="0">
                <a:solidFill>
                  <a:srgbClr val="FF0000"/>
                </a:solidFill>
              </a:rPr>
              <a:t>MIT Group</a:t>
            </a:r>
          </a:p>
          <a:p>
            <a:r>
              <a:rPr lang="en-US" sz="1400" dirty="0" smtClean="0"/>
              <a:t>John A. Ball</a:t>
            </a:r>
          </a:p>
          <a:p>
            <a:r>
              <a:rPr lang="en-US" sz="1400" dirty="0" smtClean="0"/>
              <a:t>Alan H. Barrett</a:t>
            </a:r>
          </a:p>
          <a:p>
            <a:r>
              <a:rPr lang="en-US" sz="1400" dirty="0" smtClean="0"/>
              <a:t>Bernard F. Burke</a:t>
            </a:r>
          </a:p>
          <a:p>
            <a:r>
              <a:rPr lang="en-US" sz="1400" dirty="0" smtClean="0"/>
              <a:t>Joseph C. Carter</a:t>
            </a:r>
          </a:p>
          <a:p>
            <a:r>
              <a:rPr lang="en-US" sz="1400" dirty="0" smtClean="0"/>
              <a:t>Patricia Crowley</a:t>
            </a:r>
          </a:p>
          <a:p>
            <a:r>
              <a:rPr lang="en-US" sz="1400" dirty="0" smtClean="0"/>
              <a:t>James M. Moran</a:t>
            </a:r>
          </a:p>
          <a:p>
            <a:r>
              <a:rPr lang="en-US" sz="1400" dirty="0" smtClean="0"/>
              <a:t>Alan E.E. Rogers</a:t>
            </a:r>
            <a:endParaRPr lang="en-US" sz="1400" dirty="0"/>
          </a:p>
        </p:txBody>
      </p:sp>
      <p:sp>
        <p:nvSpPr>
          <p:cNvPr id="7" name="TextBox 6"/>
          <p:cNvSpPr txBox="1"/>
          <p:nvPr/>
        </p:nvSpPr>
        <p:spPr>
          <a:xfrm>
            <a:off x="5334000" y="5118318"/>
            <a:ext cx="3180999" cy="1384995"/>
          </a:xfrm>
          <a:prstGeom prst="rect">
            <a:avLst/>
          </a:prstGeom>
          <a:noFill/>
        </p:spPr>
        <p:txBody>
          <a:bodyPr wrap="none" rtlCol="0">
            <a:spAutoFit/>
          </a:bodyPr>
          <a:lstStyle/>
          <a:p>
            <a:r>
              <a:rPr lang="en-US" sz="1400" b="1" dirty="0" smtClean="0">
                <a:solidFill>
                  <a:srgbClr val="FF0000"/>
                </a:solidFill>
              </a:rPr>
              <a:t>              Canadian Group</a:t>
            </a:r>
          </a:p>
          <a:p>
            <a:r>
              <a:rPr lang="en-US" sz="1400" dirty="0" smtClean="0"/>
              <a:t>Norman W. </a:t>
            </a:r>
            <a:r>
              <a:rPr lang="en-US" sz="1400" dirty="0" err="1" smtClean="0"/>
              <a:t>Broten</a:t>
            </a:r>
            <a:r>
              <a:rPr lang="en-US" sz="1400" dirty="0" smtClean="0"/>
              <a:t>     </a:t>
            </a:r>
            <a:r>
              <a:rPr lang="en-US" sz="1400" dirty="0" smtClean="0"/>
              <a:t> Jack </a:t>
            </a:r>
            <a:r>
              <a:rPr lang="en-US" sz="1400" dirty="0" smtClean="0"/>
              <a:t>L. Locke</a:t>
            </a:r>
          </a:p>
          <a:p>
            <a:r>
              <a:rPr lang="en-US" sz="1400" dirty="0" smtClean="0"/>
              <a:t>Richard M. Chisholm  Charles W. McLeish</a:t>
            </a:r>
          </a:p>
          <a:p>
            <a:r>
              <a:rPr lang="en-US" sz="1400" dirty="0" smtClean="0"/>
              <a:t>John A. Galt                 </a:t>
            </a:r>
            <a:r>
              <a:rPr lang="en-US" sz="1400" dirty="0" smtClean="0"/>
              <a:t> Roger </a:t>
            </a:r>
            <a:r>
              <a:rPr lang="en-US" sz="1400" dirty="0" smtClean="0"/>
              <a:t>S. Richards</a:t>
            </a:r>
          </a:p>
          <a:p>
            <a:r>
              <a:rPr lang="en-US" sz="1400" dirty="0" smtClean="0"/>
              <a:t>Herbert P. Gush           Jun Lin (Alan) Yen</a:t>
            </a:r>
          </a:p>
          <a:p>
            <a:r>
              <a:rPr lang="en-US" sz="1400" dirty="0" smtClean="0"/>
              <a:t>Thomas H. </a:t>
            </a:r>
            <a:r>
              <a:rPr lang="en-US" sz="1400" dirty="0" smtClean="0"/>
              <a:t>Legg</a:t>
            </a:r>
            <a:endParaRPr lang="en-US" sz="1400" dirty="0" smtClean="0"/>
          </a:p>
        </p:txBody>
      </p:sp>
      <p:sp>
        <p:nvSpPr>
          <p:cNvPr id="8" name="TextBox 7"/>
          <p:cNvSpPr txBox="1"/>
          <p:nvPr/>
        </p:nvSpPr>
        <p:spPr>
          <a:xfrm>
            <a:off x="0" y="365760"/>
            <a:ext cx="9144000" cy="430887"/>
          </a:xfrm>
          <a:prstGeom prst="rect">
            <a:avLst/>
          </a:prstGeom>
          <a:noFill/>
        </p:spPr>
        <p:txBody>
          <a:bodyPr wrap="square" lIns="0" tIns="0" rIns="0" bIns="0" rtlCol="0">
            <a:spAutoFit/>
          </a:bodyPr>
          <a:lstStyle/>
          <a:p>
            <a:pPr algn="ctr"/>
            <a:r>
              <a:rPr lang="en-US" sz="2800" b="1" dirty="0">
                <a:solidFill>
                  <a:srgbClr val="0070C0"/>
                </a:solidFill>
                <a:latin typeface="+mj-lt"/>
                <a:ea typeface="+mj-ea"/>
                <a:cs typeface="+mj-cs"/>
              </a:rPr>
              <a:t>Rumford Prize Symposium, April 1971</a:t>
            </a:r>
            <a:endParaRPr lang="en-US" sz="2800" b="1" dirty="0">
              <a:solidFill>
                <a:srgbClr val="0070C0"/>
              </a:solidFill>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365760"/>
            <a:ext cx="9144000" cy="564515"/>
          </a:xfrm>
        </p:spPr>
        <p:txBody>
          <a:bodyPr lIns="0" tIns="0" rIns="0" bIns="0" anchor="t" anchorCtr="0">
            <a:normAutofit/>
          </a:bodyPr>
          <a:lstStyle/>
          <a:p>
            <a:r>
              <a:rPr lang="en-US" sz="3600" b="1" dirty="0">
                <a:solidFill>
                  <a:srgbClr val="0070C0"/>
                </a:solidFill>
              </a:rPr>
              <a:t>I Should Have Followed Up on That </a:t>
            </a:r>
            <a:r>
              <a:rPr lang="en-US" sz="3600" b="1" dirty="0" smtClean="0">
                <a:solidFill>
                  <a:srgbClr val="0070C0"/>
                </a:solidFill>
              </a:rPr>
              <a:t>...</a:t>
            </a:r>
            <a:endParaRPr lang="en-US" sz="3600" b="1" dirty="0">
              <a:solidFill>
                <a:srgbClr val="0070C0"/>
              </a:solidFill>
            </a:endParaRPr>
          </a:p>
        </p:txBody>
      </p:sp>
      <p:sp>
        <p:nvSpPr>
          <p:cNvPr id="125956" name="Text Box 4"/>
          <p:cNvSpPr txBox="1">
            <a:spLocks noChangeArrowheads="1"/>
          </p:cNvSpPr>
          <p:nvPr/>
        </p:nvSpPr>
        <p:spPr bwMode="auto">
          <a:xfrm>
            <a:off x="2020853" y="990600"/>
            <a:ext cx="5102294" cy="1660455"/>
          </a:xfrm>
          <a:prstGeom prst="rect">
            <a:avLst/>
          </a:prstGeom>
          <a:noFill/>
          <a:ln w="9525">
            <a:noFill/>
            <a:miter lim="800000"/>
            <a:headEnd/>
            <a:tailEnd/>
          </a:ln>
          <a:effectLst/>
        </p:spPr>
        <p:txBody>
          <a:bodyPr wrap="none">
            <a:prstTxWarp prst="textNoShape">
              <a:avLst/>
            </a:prstTxWarp>
            <a:spAutoFit/>
          </a:bodyPr>
          <a:lstStyle/>
          <a:p>
            <a:pPr marL="342900" indent="-342900" algn="ctr" eaLnBrk="1" hangingPunct="1">
              <a:lnSpc>
                <a:spcPct val="130000"/>
              </a:lnSpc>
            </a:pPr>
            <a:r>
              <a:rPr lang="en-US" sz="2000" dirty="0">
                <a:effectLst/>
              </a:rPr>
              <a:t>PHYSICAL PROCESSES IN GASEOUS NEBULAE</a:t>
            </a:r>
          </a:p>
          <a:p>
            <a:pPr marL="342900" indent="-342900" algn="ctr" eaLnBrk="1" hangingPunct="1">
              <a:lnSpc>
                <a:spcPct val="130000"/>
              </a:lnSpc>
              <a:buFontTx/>
              <a:buAutoNum type="arabicPeriod"/>
            </a:pPr>
            <a:r>
              <a:rPr lang="en-US" sz="2000" dirty="0">
                <a:effectLst/>
              </a:rPr>
              <a:t>ABSORPTION AND EMISSION OF RADIATION</a:t>
            </a:r>
          </a:p>
          <a:p>
            <a:pPr marL="342900" indent="-342900" algn="ctr" eaLnBrk="1" hangingPunct="1">
              <a:lnSpc>
                <a:spcPct val="130000"/>
              </a:lnSpc>
            </a:pPr>
            <a:r>
              <a:rPr lang="en-US" sz="2000" dirty="0">
                <a:effectLst/>
              </a:rPr>
              <a:t>DONALD H. </a:t>
            </a:r>
            <a:r>
              <a:rPr lang="en-US" sz="2000" dirty="0" smtClean="0">
                <a:effectLst/>
              </a:rPr>
              <a:t>MENZEL</a:t>
            </a:r>
          </a:p>
          <a:p>
            <a:pPr marL="342900" indent="-342900" algn="ctr">
              <a:lnSpc>
                <a:spcPct val="130000"/>
              </a:lnSpc>
            </a:pPr>
            <a:r>
              <a:rPr lang="en-US" sz="2000" i="1" dirty="0" err="1" smtClean="0"/>
              <a:t>ApJ</a:t>
            </a:r>
            <a:r>
              <a:rPr lang="en-US" sz="2000" i="1" dirty="0" smtClean="0"/>
              <a:t>,</a:t>
            </a:r>
            <a:r>
              <a:rPr lang="en-US" sz="2000" dirty="0" smtClean="0"/>
              <a:t> 85</a:t>
            </a:r>
            <a:r>
              <a:rPr lang="en-US" sz="2000" dirty="0"/>
              <a:t>, </a:t>
            </a:r>
            <a:r>
              <a:rPr lang="en-US" sz="2000" dirty="0" smtClean="0"/>
              <a:t>330, 1937</a:t>
            </a:r>
            <a:endParaRPr lang="en-US" sz="2000" dirty="0">
              <a:effectLst/>
            </a:endParaRPr>
          </a:p>
        </p:txBody>
      </p:sp>
      <p:sp>
        <p:nvSpPr>
          <p:cNvPr id="125958" name="Text Box 6"/>
          <p:cNvSpPr txBox="1">
            <a:spLocks noChangeArrowheads="1"/>
          </p:cNvSpPr>
          <p:nvPr/>
        </p:nvSpPr>
        <p:spPr bwMode="auto">
          <a:xfrm>
            <a:off x="685800" y="2819400"/>
            <a:ext cx="7772400" cy="3477875"/>
          </a:xfrm>
          <a:prstGeom prst="rect">
            <a:avLst/>
          </a:prstGeom>
          <a:noFill/>
          <a:ln w="9525">
            <a:noFill/>
            <a:miter lim="800000"/>
            <a:headEnd/>
            <a:tailEnd/>
          </a:ln>
          <a:effectLst/>
        </p:spPr>
        <p:txBody>
          <a:bodyPr>
            <a:prstTxWarp prst="textNoShape">
              <a:avLst/>
            </a:prstTxWarp>
            <a:spAutoFit/>
          </a:bodyPr>
          <a:lstStyle/>
          <a:p>
            <a:pPr eaLnBrk="1" hangingPunct="1"/>
            <a:r>
              <a:rPr lang="en-US" sz="2000" dirty="0">
                <a:effectLst/>
              </a:rPr>
              <a:t>The total radiation, absorbed in the transition </a:t>
            </a:r>
            <a:r>
              <a:rPr lang="en-US" sz="2000" i="1" dirty="0">
                <a:effectLst/>
              </a:rPr>
              <a:t>n’– n</a:t>
            </a:r>
            <a:r>
              <a:rPr lang="en-US" sz="2000" dirty="0">
                <a:effectLst/>
              </a:rPr>
              <a:t>, including the effect of the “stimulated emissions,” which must be counted as negative absorptions, is easily found to be . . . .</a:t>
            </a:r>
          </a:p>
          <a:p>
            <a:pPr eaLnBrk="1" hangingPunct="1"/>
            <a:endParaRPr lang="en-US" sz="2000" dirty="0">
              <a:effectLst/>
            </a:endParaRPr>
          </a:p>
          <a:p>
            <a:pPr eaLnBrk="1" hangingPunct="1"/>
            <a:r>
              <a:rPr lang="en-US" sz="2000" dirty="0">
                <a:effectLst/>
              </a:rPr>
              <a:t>     Outside of thermodynamic equilibrium, the condition may conceivably arise when the value of the integral [above] turns out to be negative.  The physical significance of such a result is that energy is emitted rather than absorbed.  This energy must be distinguished, however, from that arising in random emissions.  The process merely puts energy back into the original beam, as if the atmosphere had a negative opacity.  This extreme will probably never occur in practice.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_diagra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rot="5400000">
            <a:off x="2209799" y="-550862"/>
            <a:ext cx="5299075" cy="6858000"/>
          </a:xfrm>
          <a:prstGeom prst="rect">
            <a:avLst/>
          </a:prstGeom>
        </p:spPr>
      </p:pic>
      <p:sp>
        <p:nvSpPr>
          <p:cNvPr id="4" name="TextBox 3"/>
          <p:cNvSpPr txBox="1"/>
          <p:nvPr/>
        </p:nvSpPr>
        <p:spPr>
          <a:xfrm>
            <a:off x="0" y="365760"/>
            <a:ext cx="9151196" cy="646331"/>
          </a:xfrm>
          <a:prstGeom prst="rect">
            <a:avLst/>
          </a:prstGeom>
          <a:noFill/>
        </p:spPr>
        <p:txBody>
          <a:bodyPr wrap="square" lIns="0" tIns="0" rIns="0" bIns="0" rtlCol="0">
            <a:noAutofit/>
          </a:bodyPr>
          <a:lstStyle/>
          <a:p>
            <a:pPr algn="ctr"/>
            <a:r>
              <a:rPr lang="en-US" sz="3600" b="1" dirty="0">
                <a:solidFill>
                  <a:srgbClr val="0070C0"/>
                </a:solidFill>
                <a:latin typeface="+mj-lt"/>
                <a:ea typeface="+mj-ea"/>
                <a:cs typeface="+mj-cs"/>
              </a:rPr>
              <a:t>Elementary </a:t>
            </a:r>
            <a:r>
              <a:rPr lang="en-US" sz="3600" b="1" dirty="0" smtClean="0">
                <a:solidFill>
                  <a:srgbClr val="0070C0"/>
                </a:solidFill>
                <a:latin typeface="+mj-lt"/>
                <a:ea typeface="+mj-ea"/>
                <a:cs typeface="+mj-cs"/>
              </a:rPr>
              <a:t>Maser </a:t>
            </a:r>
            <a:r>
              <a:rPr lang="en-US" sz="3600" b="1" dirty="0">
                <a:solidFill>
                  <a:srgbClr val="0070C0"/>
                </a:solidFill>
                <a:latin typeface="+mj-lt"/>
                <a:ea typeface="+mj-ea"/>
                <a:cs typeface="+mj-cs"/>
              </a:rPr>
              <a:t>Pumping Scheme</a:t>
            </a:r>
            <a:endParaRPr lang="en-US" sz="3600" b="1" dirty="0">
              <a:solidFill>
                <a:srgbClr val="0070C0"/>
              </a:solidFill>
              <a:latin typeface="+mj-lt"/>
              <a:ea typeface="+mj-ea"/>
              <a:cs typeface="+mj-cs"/>
            </a:endParaRPr>
          </a:p>
        </p:txBody>
      </p:sp>
      <p:sp>
        <p:nvSpPr>
          <p:cNvPr id="5" name="TextBox 4"/>
          <p:cNvSpPr txBox="1"/>
          <p:nvPr/>
        </p:nvSpPr>
        <p:spPr>
          <a:xfrm>
            <a:off x="762000" y="2362200"/>
            <a:ext cx="2746778" cy="707886"/>
          </a:xfrm>
          <a:prstGeom prst="rect">
            <a:avLst/>
          </a:prstGeom>
          <a:noFill/>
        </p:spPr>
        <p:txBody>
          <a:bodyPr wrap="none" rtlCol="0">
            <a:spAutoFit/>
          </a:bodyPr>
          <a:lstStyle/>
          <a:p>
            <a:r>
              <a:rPr lang="en-US" sz="2000" dirty="0" smtClean="0">
                <a:solidFill>
                  <a:srgbClr val="FF0000"/>
                </a:solidFill>
              </a:rPr>
              <a:t>waste pump photon</a:t>
            </a:r>
          </a:p>
          <a:p>
            <a:r>
              <a:rPr lang="en-US" sz="2000" dirty="0" smtClean="0">
                <a:solidFill>
                  <a:srgbClr val="FF0000"/>
                </a:solidFill>
              </a:rPr>
              <a:t>(must be able to escape)</a:t>
            </a:r>
            <a:endParaRPr lang="en-US" sz="2000" dirty="0">
              <a:solidFill>
                <a:srgbClr val="FF0000"/>
              </a:solidFill>
            </a:endParaRPr>
          </a:p>
        </p:txBody>
      </p:sp>
      <p:sp>
        <p:nvSpPr>
          <p:cNvPr id="6" name="TextBox 5"/>
          <p:cNvSpPr txBox="1"/>
          <p:nvPr/>
        </p:nvSpPr>
        <p:spPr>
          <a:xfrm>
            <a:off x="450003" y="3352800"/>
            <a:ext cx="2022990" cy="707886"/>
          </a:xfrm>
          <a:prstGeom prst="rect">
            <a:avLst/>
          </a:prstGeom>
          <a:noFill/>
        </p:spPr>
        <p:txBody>
          <a:bodyPr wrap="none" rtlCol="0">
            <a:spAutoFit/>
          </a:bodyPr>
          <a:lstStyle/>
          <a:p>
            <a:r>
              <a:rPr lang="en-US" sz="2000" dirty="0" smtClean="0">
                <a:solidFill>
                  <a:srgbClr val="FF0000"/>
                </a:solidFill>
              </a:rPr>
              <a:t>microwave maser</a:t>
            </a:r>
          </a:p>
          <a:p>
            <a:r>
              <a:rPr lang="en-US" sz="2000" dirty="0" smtClean="0">
                <a:solidFill>
                  <a:srgbClr val="FF0000"/>
                </a:solidFill>
              </a:rPr>
              <a:t>photon</a:t>
            </a:r>
            <a:endParaRPr lang="en-US" sz="2000" dirty="0">
              <a:solidFill>
                <a:srgbClr val="FF0000"/>
              </a:solidFill>
            </a:endParaRPr>
          </a:p>
        </p:txBody>
      </p:sp>
      <p:sp>
        <p:nvSpPr>
          <p:cNvPr id="7" name="TextBox 6"/>
          <p:cNvSpPr txBox="1"/>
          <p:nvPr/>
        </p:nvSpPr>
        <p:spPr>
          <a:xfrm>
            <a:off x="4724400" y="2863334"/>
            <a:ext cx="3700244" cy="400110"/>
          </a:xfrm>
          <a:prstGeom prst="rect">
            <a:avLst/>
          </a:prstGeom>
          <a:noFill/>
        </p:spPr>
        <p:txBody>
          <a:bodyPr wrap="none" rtlCol="0">
            <a:spAutoFit/>
          </a:bodyPr>
          <a:lstStyle/>
          <a:p>
            <a:r>
              <a:rPr lang="en-US" sz="2000" dirty="0" smtClean="0">
                <a:solidFill>
                  <a:srgbClr val="FF0000"/>
                </a:solidFill>
              </a:rPr>
              <a:t>pumping by radiation or collisions</a:t>
            </a:r>
            <a:endParaRPr lang="en-US" sz="2000" dirty="0">
              <a:solidFill>
                <a:srgbClr val="FF0000"/>
              </a:solidFill>
            </a:endParaRPr>
          </a:p>
        </p:txBody>
      </p:sp>
      <p:sp>
        <p:nvSpPr>
          <p:cNvPr id="8" name="TextBox 7"/>
          <p:cNvSpPr txBox="1"/>
          <p:nvPr/>
        </p:nvSpPr>
        <p:spPr>
          <a:xfrm>
            <a:off x="5410200" y="3801070"/>
            <a:ext cx="3048000" cy="1015663"/>
          </a:xfrm>
          <a:prstGeom prst="rect">
            <a:avLst/>
          </a:prstGeom>
          <a:noFill/>
        </p:spPr>
        <p:txBody>
          <a:bodyPr wrap="square" rtlCol="0">
            <a:spAutoFit/>
          </a:bodyPr>
          <a:lstStyle/>
          <a:p>
            <a:r>
              <a:rPr lang="en-US" sz="2000" dirty="0" smtClean="0">
                <a:solidFill>
                  <a:srgbClr val="0070C0"/>
                </a:solidFill>
              </a:rPr>
              <a:t>A saturated maser requires </a:t>
            </a:r>
            <a:endParaRPr lang="en-US" sz="2000" dirty="0" smtClean="0">
              <a:solidFill>
                <a:srgbClr val="0070C0"/>
              </a:solidFill>
            </a:endParaRPr>
          </a:p>
          <a:p>
            <a:r>
              <a:rPr lang="en-US" sz="2000" dirty="0" smtClean="0">
                <a:solidFill>
                  <a:srgbClr val="0070C0"/>
                </a:solidFill>
              </a:rPr>
              <a:t>one pump </a:t>
            </a:r>
            <a:r>
              <a:rPr lang="en-US" sz="2000" dirty="0" smtClean="0">
                <a:solidFill>
                  <a:srgbClr val="0070C0"/>
                </a:solidFill>
              </a:rPr>
              <a:t>photon per microwave </a:t>
            </a:r>
            <a:r>
              <a:rPr lang="en-US" sz="2000" dirty="0" smtClean="0">
                <a:solidFill>
                  <a:srgbClr val="0070C0"/>
                </a:solidFill>
              </a:rPr>
              <a:t>maser photon</a:t>
            </a:r>
            <a:endParaRPr lang="en-US" sz="2000" dirty="0">
              <a:solidFill>
                <a:srgbClr val="0070C0"/>
              </a:solidFill>
            </a:endParaRPr>
          </a:p>
        </p:txBody>
      </p:sp>
      <p:sp>
        <p:nvSpPr>
          <p:cNvPr id="9" name="TextBox 8"/>
          <p:cNvSpPr txBox="1"/>
          <p:nvPr/>
        </p:nvSpPr>
        <p:spPr>
          <a:xfrm>
            <a:off x="450003" y="5562600"/>
            <a:ext cx="8084397" cy="707886"/>
          </a:xfrm>
          <a:prstGeom prst="rect">
            <a:avLst/>
          </a:prstGeom>
          <a:noFill/>
        </p:spPr>
        <p:txBody>
          <a:bodyPr wrap="square" rtlCol="0">
            <a:spAutoFit/>
          </a:bodyPr>
          <a:lstStyle/>
          <a:p>
            <a:r>
              <a:rPr lang="en-US" sz="2000" dirty="0" smtClean="0"/>
              <a:t>“Spectacular” cosmic masers require population inversion AND </a:t>
            </a:r>
            <a:r>
              <a:rPr lang="en-US" sz="2000" b="1" dirty="0" smtClean="0">
                <a:solidFill>
                  <a:srgbClr val="FF0000"/>
                </a:solidFill>
              </a:rPr>
              <a:t>high</a:t>
            </a:r>
            <a:r>
              <a:rPr lang="en-US" sz="2000" dirty="0" smtClean="0"/>
              <a:t> negative </a:t>
            </a:r>
            <a:r>
              <a:rPr lang="en-US" sz="2000" dirty="0" smtClean="0"/>
              <a:t>optical depth</a:t>
            </a:r>
            <a:r>
              <a:rPr lang="en-US" sz="2000" dirty="0" smtClean="0"/>
              <a:t>, aka “</a:t>
            </a:r>
            <a:r>
              <a:rPr lang="en-US" sz="2000" dirty="0" smtClean="0"/>
              <a:t>gain,” </a:t>
            </a:r>
            <a:r>
              <a:rPr lang="en-US" sz="2000" dirty="0" smtClean="0"/>
              <a:t>e.g</a:t>
            </a:r>
            <a:r>
              <a:rPr lang="en-US" sz="2000" dirty="0" smtClean="0"/>
              <a:t>., </a:t>
            </a:r>
            <a:r>
              <a:rPr lang="en-US" sz="2000" dirty="0" smtClean="0"/>
              <a:t>as seen in OH, H</a:t>
            </a:r>
            <a:r>
              <a:rPr lang="en-US" sz="2000" baseline="-25000" dirty="0" smtClean="0"/>
              <a:t>2</a:t>
            </a:r>
            <a:r>
              <a:rPr lang="en-US" sz="2000" dirty="0" smtClean="0"/>
              <a:t>O, </a:t>
            </a:r>
            <a:r>
              <a:rPr lang="en-US" sz="2000" dirty="0" err="1" smtClean="0"/>
              <a:t>SiO</a:t>
            </a:r>
            <a:r>
              <a:rPr lang="en-US" sz="2000" dirty="0" smtClean="0"/>
              <a:t>, </a:t>
            </a:r>
            <a:r>
              <a:rPr lang="en-US" sz="2000" dirty="0" smtClean="0"/>
              <a:t>and </a:t>
            </a:r>
            <a:r>
              <a:rPr lang="en-US" sz="2000" dirty="0" smtClean="0"/>
              <a:t>CH</a:t>
            </a:r>
            <a:r>
              <a:rPr lang="en-US" sz="2000" baseline="-25000" dirty="0" smtClean="0"/>
              <a:t>3</a:t>
            </a:r>
            <a:r>
              <a:rPr lang="en-US" sz="2000" dirty="0" smtClean="0"/>
              <a:t>OH.</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701040"/>
          </a:xfrm>
        </p:spPr>
        <p:txBody>
          <a:bodyPr lIns="0" tIns="0" rIns="0" bIns="0" anchor="t" anchorCtr="0">
            <a:noAutofit/>
          </a:bodyPr>
          <a:lstStyle/>
          <a:p>
            <a:r>
              <a:rPr lang="en-US" sz="3600" b="1" dirty="0">
                <a:solidFill>
                  <a:srgbClr val="0070C0"/>
                </a:solidFill>
              </a:rPr>
              <a:t>Discovery of OH at 18 cm in ISM in 1963</a:t>
            </a:r>
            <a:endParaRPr lang="en-US" sz="3600" b="1" dirty="0">
              <a:solidFill>
                <a:srgbClr val="0070C0"/>
              </a:solidFill>
            </a:endParaRPr>
          </a:p>
        </p:txBody>
      </p:sp>
      <p:pic>
        <p:nvPicPr>
          <p:cNvPr id="3" name="Picture 2" descr="weinreb_barrett_meeks_henry.tiff"/>
          <p:cNvPicPr>
            <a:picLocks noChangeAspect="1"/>
          </p:cNvPicPr>
          <p:nvPr/>
        </p:nvPicPr>
        <p:blipFill>
          <a:blip r:embed="rId2"/>
          <a:stretch>
            <a:fillRect/>
          </a:stretch>
        </p:blipFill>
        <p:spPr>
          <a:xfrm>
            <a:off x="3505200" y="3733800"/>
            <a:ext cx="5638800" cy="2602523"/>
          </a:xfrm>
          <a:prstGeom prst="rect">
            <a:avLst/>
          </a:prstGeom>
        </p:spPr>
      </p:pic>
      <p:pic>
        <p:nvPicPr>
          <p:cNvPr id="6" name="Picture 5" descr="OH_absorption_discovery.png"/>
          <p:cNvPicPr>
            <a:picLocks noChangeAspect="1"/>
          </p:cNvPicPr>
          <p:nvPr/>
        </p:nvPicPr>
        <p:blipFill>
          <a:blip r:embed="rId3"/>
          <a:stretch>
            <a:fillRect/>
          </a:stretch>
        </p:blipFill>
        <p:spPr>
          <a:xfrm>
            <a:off x="228600" y="1600200"/>
            <a:ext cx="3365582" cy="4033838"/>
          </a:xfrm>
          <a:prstGeom prst="rect">
            <a:avLst/>
          </a:prstGeom>
        </p:spPr>
      </p:pic>
      <p:sp>
        <p:nvSpPr>
          <p:cNvPr id="7" name="TextBox 6"/>
          <p:cNvSpPr txBox="1"/>
          <p:nvPr/>
        </p:nvSpPr>
        <p:spPr>
          <a:xfrm>
            <a:off x="3517982" y="2810470"/>
            <a:ext cx="5572146" cy="923330"/>
          </a:xfrm>
          <a:prstGeom prst="rect">
            <a:avLst/>
          </a:prstGeom>
          <a:noFill/>
        </p:spPr>
        <p:txBody>
          <a:bodyPr wrap="none" rtlCol="0">
            <a:spAutoFit/>
          </a:bodyPr>
          <a:lstStyle/>
          <a:p>
            <a:r>
              <a:rPr lang="en-US" dirty="0" smtClean="0"/>
              <a:t>              Al  Barrett                    Lit  Meeks</a:t>
            </a:r>
          </a:p>
          <a:p>
            <a:r>
              <a:rPr lang="en-US" dirty="0" smtClean="0"/>
              <a:t>Sandy </a:t>
            </a:r>
            <a:r>
              <a:rPr lang="en-US" dirty="0" err="1" smtClean="0"/>
              <a:t>Weinreb</a:t>
            </a:r>
            <a:r>
              <a:rPr lang="en-US" dirty="0" smtClean="0"/>
              <a:t>                                                        </a:t>
            </a:r>
          </a:p>
          <a:p>
            <a:r>
              <a:rPr lang="en-US" dirty="0" smtClean="0"/>
              <a:t>                                                                                    John Henry</a:t>
            </a:r>
            <a:endParaRPr lang="en-US" dirty="0"/>
          </a:p>
        </p:txBody>
      </p:sp>
      <p:sp>
        <p:nvSpPr>
          <p:cNvPr id="8" name="TextBox 7"/>
          <p:cNvSpPr txBox="1"/>
          <p:nvPr/>
        </p:nvSpPr>
        <p:spPr>
          <a:xfrm>
            <a:off x="838200" y="5410200"/>
            <a:ext cx="1582622" cy="369332"/>
          </a:xfrm>
          <a:prstGeom prst="rect">
            <a:avLst/>
          </a:prstGeom>
          <a:noFill/>
        </p:spPr>
        <p:txBody>
          <a:bodyPr wrap="none" rtlCol="0">
            <a:spAutoFit/>
          </a:bodyPr>
          <a:lstStyle/>
          <a:p>
            <a:r>
              <a:rPr lang="en-US" dirty="0" smtClean="0"/>
              <a:t>Velocity (km/</a:t>
            </a:r>
            <a:r>
              <a:rPr lang="en-US" dirty="0" err="1" smtClean="0"/>
              <a:t>s</a:t>
            </a:r>
            <a:r>
              <a:rPr lang="en-US" dirty="0" smtClean="0"/>
              <a:t>)</a:t>
            </a:r>
            <a:endParaRPr lang="en-US" dirty="0"/>
          </a:p>
        </p:txBody>
      </p:sp>
      <p:sp>
        <p:nvSpPr>
          <p:cNvPr id="9" name="TextBox 8"/>
          <p:cNvSpPr txBox="1"/>
          <p:nvPr/>
        </p:nvSpPr>
        <p:spPr>
          <a:xfrm rot="16200000">
            <a:off x="-1008918" y="3294918"/>
            <a:ext cx="2234769" cy="369332"/>
          </a:xfrm>
          <a:prstGeom prst="rect">
            <a:avLst/>
          </a:prstGeom>
          <a:noFill/>
        </p:spPr>
        <p:txBody>
          <a:bodyPr wrap="none" rtlCol="0">
            <a:spAutoFit/>
          </a:bodyPr>
          <a:lstStyle/>
          <a:p>
            <a:r>
              <a:rPr lang="en-US" dirty="0" smtClean="0"/>
              <a:t>Antenna Temperature</a:t>
            </a:r>
            <a:endParaRPr lang="en-US" dirty="0"/>
          </a:p>
        </p:txBody>
      </p:sp>
      <p:sp>
        <p:nvSpPr>
          <p:cNvPr id="10" name="TextBox 9"/>
          <p:cNvSpPr txBox="1"/>
          <p:nvPr/>
        </p:nvSpPr>
        <p:spPr>
          <a:xfrm>
            <a:off x="869401" y="1371600"/>
            <a:ext cx="1359668" cy="369332"/>
          </a:xfrm>
          <a:prstGeom prst="rect">
            <a:avLst/>
          </a:prstGeom>
          <a:noFill/>
        </p:spPr>
        <p:txBody>
          <a:bodyPr wrap="none" rtlCol="0">
            <a:spAutoFit/>
          </a:bodyPr>
          <a:lstStyle/>
          <a:p>
            <a:r>
              <a:rPr lang="en-US" dirty="0" smtClean="0"/>
              <a:t>Cassiopeia </a:t>
            </a:r>
            <a:r>
              <a:rPr lang="en-US" dirty="0" smtClean="0"/>
              <a:t>A</a:t>
            </a:r>
            <a:endParaRPr lang="en-US" dirty="0"/>
          </a:p>
        </p:txBody>
      </p:sp>
      <p:sp>
        <p:nvSpPr>
          <p:cNvPr id="11" name="TextBox 10"/>
          <p:cNvSpPr txBox="1"/>
          <p:nvPr/>
        </p:nvSpPr>
        <p:spPr>
          <a:xfrm>
            <a:off x="3450479" y="1600200"/>
            <a:ext cx="4169521" cy="707886"/>
          </a:xfrm>
          <a:prstGeom prst="rect">
            <a:avLst/>
          </a:prstGeom>
          <a:noFill/>
        </p:spPr>
        <p:txBody>
          <a:bodyPr wrap="square" rtlCol="0">
            <a:spAutoFit/>
          </a:bodyPr>
          <a:lstStyle/>
          <a:p>
            <a:r>
              <a:rPr lang="en-US" sz="2000" dirty="0" smtClean="0">
                <a:solidFill>
                  <a:srgbClr val="FF0000"/>
                </a:solidFill>
              </a:rPr>
              <a:t>Spectrum made with </a:t>
            </a:r>
            <a:r>
              <a:rPr lang="en-US" sz="2000" dirty="0" err="1" smtClean="0">
                <a:solidFill>
                  <a:srgbClr val="FF0000"/>
                </a:solidFill>
              </a:rPr>
              <a:t>Weinreb’s</a:t>
            </a:r>
            <a:r>
              <a:rPr lang="en-US" sz="2000" dirty="0" smtClean="0">
                <a:solidFill>
                  <a:srgbClr val="FF0000"/>
                </a:solidFill>
              </a:rPr>
              <a:t> digital </a:t>
            </a:r>
            <a:r>
              <a:rPr lang="en-US" sz="2000" dirty="0" err="1" smtClean="0">
                <a:solidFill>
                  <a:srgbClr val="FF0000"/>
                </a:solidFill>
              </a:rPr>
              <a:t>autocorrelator</a:t>
            </a:r>
            <a:r>
              <a:rPr lang="en-US" sz="2000" dirty="0" smtClean="0">
                <a:solidFill>
                  <a:srgbClr val="FF0000"/>
                </a:solidFill>
              </a:rPr>
              <a:t> built for his PhD thesis</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aver_mysteriu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752600" y="200549"/>
            <a:ext cx="5799138" cy="750517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rett_from_bolton_196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362200" y="152400"/>
            <a:ext cx="4489664" cy="6248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ndermann_thesi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019300" y="492125"/>
            <a:ext cx="4845050" cy="6858000"/>
          </a:xfrm>
          <a:prstGeom prst="rect">
            <a:avLst/>
          </a:prstGeom>
        </p:spPr>
      </p:pic>
      <p:sp>
        <p:nvSpPr>
          <p:cNvPr id="4" name="TextBox 3"/>
          <p:cNvSpPr txBox="1"/>
          <p:nvPr/>
        </p:nvSpPr>
        <p:spPr>
          <a:xfrm>
            <a:off x="5334000" y="1295400"/>
            <a:ext cx="3200400" cy="1200329"/>
          </a:xfrm>
          <a:prstGeom prst="rect">
            <a:avLst/>
          </a:prstGeom>
          <a:noFill/>
        </p:spPr>
        <p:txBody>
          <a:bodyPr wrap="square" rtlCol="0">
            <a:spAutoFit/>
          </a:bodyPr>
          <a:lstStyle/>
          <a:p>
            <a:r>
              <a:rPr lang="en-US" dirty="0" smtClean="0">
                <a:solidFill>
                  <a:srgbClr val="FF0000"/>
                </a:solidFill>
              </a:rPr>
              <a:t>Advised by:</a:t>
            </a:r>
          </a:p>
          <a:p>
            <a:endParaRPr lang="en-US" dirty="0" smtClean="0">
              <a:solidFill>
                <a:srgbClr val="FF0000"/>
              </a:solidFill>
            </a:endParaRPr>
          </a:p>
          <a:p>
            <a:r>
              <a:rPr lang="en-US" dirty="0" smtClean="0">
                <a:solidFill>
                  <a:srgbClr val="FF0000"/>
                </a:solidFill>
              </a:rPr>
              <a:t>Ed Lilley &amp;</a:t>
            </a:r>
          </a:p>
          <a:p>
            <a:r>
              <a:rPr lang="en-US" dirty="0" smtClean="0">
                <a:solidFill>
                  <a:srgbClr val="FF0000"/>
                </a:solidFill>
              </a:rPr>
              <a:t>Sam Goldstein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er_theory_figur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rot="16200000">
            <a:off x="4424495" y="1595306"/>
            <a:ext cx="5943599" cy="4581789"/>
          </a:xfrm>
          <a:prstGeom prst="rect">
            <a:avLst/>
          </a:prstGeom>
        </p:spPr>
      </p:pic>
      <p:sp>
        <p:nvSpPr>
          <p:cNvPr id="4" name="TextBox 3"/>
          <p:cNvSpPr txBox="1"/>
          <p:nvPr/>
        </p:nvSpPr>
        <p:spPr>
          <a:xfrm>
            <a:off x="308795" y="320357"/>
            <a:ext cx="5138394" cy="646331"/>
          </a:xfrm>
          <a:prstGeom prst="rect">
            <a:avLst/>
          </a:prstGeom>
          <a:noFill/>
        </p:spPr>
        <p:txBody>
          <a:bodyPr wrap="none" rtlCol="0">
            <a:spAutoFit/>
          </a:bodyPr>
          <a:lstStyle/>
          <a:p>
            <a:r>
              <a:rPr lang="en-US" sz="3600" b="1" dirty="0" smtClean="0">
                <a:solidFill>
                  <a:srgbClr val="0070C0"/>
                </a:solidFill>
                <a:latin typeface="+mj-lt"/>
                <a:ea typeface="+mj-ea"/>
                <a:cs typeface="+mj-cs"/>
              </a:rPr>
              <a:t>Theory of Maser Emission</a:t>
            </a:r>
            <a:endParaRPr lang="en-US" sz="3600" b="1" dirty="0">
              <a:solidFill>
                <a:srgbClr val="0070C0"/>
              </a:solidFill>
              <a:latin typeface="+mj-lt"/>
              <a:ea typeface="+mj-ea"/>
              <a:cs typeface="+mj-cs"/>
            </a:endParaRPr>
          </a:p>
        </p:txBody>
      </p:sp>
      <p:sp>
        <p:nvSpPr>
          <p:cNvPr id="5" name="TextBox 4"/>
          <p:cNvSpPr txBox="1"/>
          <p:nvPr/>
        </p:nvSpPr>
        <p:spPr>
          <a:xfrm>
            <a:off x="308795" y="1371600"/>
            <a:ext cx="5330005" cy="4524315"/>
          </a:xfrm>
          <a:prstGeom prst="rect">
            <a:avLst/>
          </a:prstGeom>
          <a:noFill/>
        </p:spPr>
        <p:txBody>
          <a:bodyPr wrap="square" rtlCol="0">
            <a:spAutoFit/>
          </a:bodyPr>
          <a:lstStyle/>
          <a:p>
            <a:r>
              <a:rPr lang="en-US" sz="2400" dirty="0" smtClean="0">
                <a:solidFill>
                  <a:srgbClr val="0070C0"/>
                </a:solidFill>
              </a:rPr>
              <a:t>1966 (May) Perkins, Gold &amp; </a:t>
            </a:r>
            <a:r>
              <a:rPr lang="en-US" sz="2400" dirty="0" err="1" smtClean="0">
                <a:solidFill>
                  <a:srgbClr val="0070C0"/>
                </a:solidFill>
              </a:rPr>
              <a:t>Salpeter</a:t>
            </a:r>
            <a:r>
              <a:rPr lang="en-US" sz="2400" dirty="0" smtClean="0">
                <a:solidFill>
                  <a:srgbClr val="0070C0"/>
                </a:solidFill>
              </a:rPr>
              <a:t> (UV)</a:t>
            </a:r>
          </a:p>
          <a:p>
            <a:endParaRPr lang="en-US" sz="2400" dirty="0" smtClean="0">
              <a:solidFill>
                <a:srgbClr val="0070C0"/>
              </a:solidFill>
            </a:endParaRPr>
          </a:p>
          <a:p>
            <a:endParaRPr lang="en-US" sz="2400" dirty="0" smtClean="0">
              <a:solidFill>
                <a:srgbClr val="0070C0"/>
              </a:solidFill>
            </a:endParaRPr>
          </a:p>
          <a:p>
            <a:endParaRPr lang="en-US" sz="2400" dirty="0" smtClean="0">
              <a:solidFill>
                <a:srgbClr val="0070C0"/>
              </a:solidFill>
            </a:endParaRPr>
          </a:p>
          <a:p>
            <a:endParaRPr lang="en-US" sz="2400" dirty="0" smtClean="0">
              <a:solidFill>
                <a:srgbClr val="0070C0"/>
              </a:solidFill>
            </a:endParaRPr>
          </a:p>
          <a:p>
            <a:r>
              <a:rPr lang="en-US" sz="2400" dirty="0" smtClean="0">
                <a:solidFill>
                  <a:srgbClr val="0070C0"/>
                </a:solidFill>
              </a:rPr>
              <a:t>1966 (Oct.) </a:t>
            </a:r>
            <a:r>
              <a:rPr lang="en-US" sz="2400" dirty="0" smtClean="0">
                <a:solidFill>
                  <a:srgbClr val="0070C0"/>
                </a:solidFill>
              </a:rPr>
              <a:t>Litvak, </a:t>
            </a:r>
            <a:r>
              <a:rPr lang="en-US" sz="2400" dirty="0" err="1" smtClean="0">
                <a:solidFill>
                  <a:srgbClr val="0070C0"/>
                </a:solidFill>
              </a:rPr>
              <a:t>McWorter</a:t>
            </a:r>
            <a:r>
              <a:rPr lang="en-US" sz="2400" dirty="0" smtClean="0">
                <a:solidFill>
                  <a:srgbClr val="0070C0"/>
                </a:solidFill>
              </a:rPr>
              <a:t>, </a:t>
            </a:r>
            <a:r>
              <a:rPr lang="en-US" sz="2400" dirty="0" smtClean="0">
                <a:solidFill>
                  <a:srgbClr val="0070C0"/>
                </a:solidFill>
              </a:rPr>
              <a:t>Meeks, </a:t>
            </a:r>
            <a:r>
              <a:rPr lang="en-US" sz="2400" dirty="0" smtClean="0">
                <a:solidFill>
                  <a:srgbClr val="0070C0"/>
                </a:solidFill>
              </a:rPr>
              <a:t>&amp;</a:t>
            </a:r>
          </a:p>
          <a:p>
            <a:r>
              <a:rPr lang="en-US" sz="2400" dirty="0" smtClean="0">
                <a:solidFill>
                  <a:srgbClr val="0070C0"/>
                </a:solidFill>
              </a:rPr>
              <a:t>                   </a:t>
            </a:r>
            <a:r>
              <a:rPr lang="en-US" sz="2400" dirty="0" smtClean="0">
                <a:solidFill>
                  <a:srgbClr val="0070C0"/>
                </a:solidFill>
              </a:rPr>
              <a:t> </a:t>
            </a:r>
            <a:r>
              <a:rPr lang="en-US" sz="2400" dirty="0" err="1" smtClean="0">
                <a:solidFill>
                  <a:srgbClr val="0070C0"/>
                </a:solidFill>
              </a:rPr>
              <a:t>Zeiger</a:t>
            </a:r>
            <a:r>
              <a:rPr lang="en-US" sz="2400" dirty="0" smtClean="0">
                <a:solidFill>
                  <a:srgbClr val="0070C0"/>
                </a:solidFill>
              </a:rPr>
              <a:t> </a:t>
            </a:r>
            <a:r>
              <a:rPr lang="en-US" sz="2400" dirty="0" smtClean="0">
                <a:solidFill>
                  <a:srgbClr val="0070C0"/>
                </a:solidFill>
              </a:rPr>
              <a:t>(UV)</a:t>
            </a:r>
          </a:p>
          <a:p>
            <a:endParaRPr lang="en-US" sz="2400" dirty="0" smtClean="0">
              <a:solidFill>
                <a:srgbClr val="0070C0"/>
              </a:solidFill>
            </a:endParaRPr>
          </a:p>
          <a:p>
            <a:endParaRPr lang="en-US" sz="2400" dirty="0" smtClean="0">
              <a:solidFill>
                <a:srgbClr val="0070C0"/>
              </a:solidFill>
            </a:endParaRPr>
          </a:p>
          <a:p>
            <a:endParaRPr lang="en-US" sz="2400" dirty="0" smtClean="0">
              <a:solidFill>
                <a:srgbClr val="0070C0"/>
              </a:solidFill>
            </a:endParaRPr>
          </a:p>
          <a:p>
            <a:endParaRPr lang="en-US" sz="2400" dirty="0" smtClean="0">
              <a:solidFill>
                <a:srgbClr val="0070C0"/>
              </a:solidFill>
            </a:endParaRPr>
          </a:p>
          <a:p>
            <a:r>
              <a:rPr lang="en-US" sz="2400" dirty="0" smtClean="0">
                <a:solidFill>
                  <a:srgbClr val="0070C0"/>
                </a:solidFill>
              </a:rPr>
              <a:t>1973 </a:t>
            </a:r>
            <a:r>
              <a:rPr lang="en-US" sz="2400" dirty="0" err="1" smtClean="0">
                <a:solidFill>
                  <a:srgbClr val="0070C0"/>
                </a:solidFill>
              </a:rPr>
              <a:t>Goldreich</a:t>
            </a:r>
            <a:r>
              <a:rPr lang="en-US" sz="2400" dirty="0" smtClean="0">
                <a:solidFill>
                  <a:srgbClr val="0070C0"/>
                </a:solidFill>
              </a:rPr>
              <a:t>, </a:t>
            </a:r>
            <a:r>
              <a:rPr lang="en-US" sz="2400" dirty="0" smtClean="0">
                <a:solidFill>
                  <a:srgbClr val="0070C0"/>
                </a:solidFill>
              </a:rPr>
              <a:t>Keeley, </a:t>
            </a:r>
            <a:r>
              <a:rPr lang="en-US" sz="2400" dirty="0" smtClean="0">
                <a:solidFill>
                  <a:srgbClr val="0070C0"/>
                </a:solidFill>
              </a:rPr>
              <a:t>&amp; </a:t>
            </a:r>
            <a:r>
              <a:rPr lang="en-US" sz="2400" dirty="0" smtClean="0">
                <a:solidFill>
                  <a:srgbClr val="0070C0"/>
                </a:solidFill>
              </a:rPr>
              <a:t>Kwan </a:t>
            </a:r>
            <a:r>
              <a:rPr lang="en-US" sz="2400" dirty="0" smtClean="0">
                <a:solidFill>
                  <a:srgbClr val="0070C0"/>
                </a:solidFill>
              </a:rPr>
              <a:t>(IR</a:t>
            </a:r>
            <a:r>
              <a:rPr lang="en-US" sz="2400" dirty="0" smtClean="0">
                <a:solidFill>
                  <a:srgbClr val="0070C0"/>
                </a:solidFill>
              </a:rPr>
              <a:t>)*</a:t>
            </a:r>
            <a:endParaRPr lang="en-US" sz="2400" dirty="0" smtClean="0">
              <a:solidFill>
                <a:srgbClr val="0000FF"/>
              </a:solidFill>
            </a:endParaRPr>
          </a:p>
        </p:txBody>
      </p:sp>
      <p:sp>
        <p:nvSpPr>
          <p:cNvPr id="6" name="TextBox 5"/>
          <p:cNvSpPr txBox="1"/>
          <p:nvPr/>
        </p:nvSpPr>
        <p:spPr>
          <a:xfrm>
            <a:off x="308795" y="6059269"/>
            <a:ext cx="5104620" cy="646331"/>
          </a:xfrm>
          <a:prstGeom prst="rect">
            <a:avLst/>
          </a:prstGeom>
          <a:noFill/>
        </p:spPr>
        <p:txBody>
          <a:bodyPr wrap="none" rtlCol="0">
            <a:spAutoFit/>
          </a:bodyPr>
          <a:lstStyle/>
          <a:p>
            <a:r>
              <a:rPr lang="en-US" dirty="0" smtClean="0"/>
              <a:t>*Based </a:t>
            </a:r>
            <a:r>
              <a:rPr lang="en-US" dirty="0" smtClean="0"/>
              <a:t>on data showing correlation of IR and maser</a:t>
            </a:r>
          </a:p>
          <a:p>
            <a:r>
              <a:rPr lang="en-US" dirty="0"/>
              <a:t>f</a:t>
            </a:r>
            <a:r>
              <a:rPr lang="en-US" dirty="0" smtClean="0"/>
              <a:t>lux </a:t>
            </a:r>
            <a:r>
              <a:rPr lang="en-US" dirty="0" smtClean="0"/>
              <a:t>density in late type stars (Harvey et al., 1973)</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2128</TotalTime>
  <Words>973</Words>
  <Application>Microsoft Office PowerPoint</Application>
  <PresentationFormat>On-screen Show (4:3)</PresentationFormat>
  <Paragraphs>254</Paragraphs>
  <Slides>24</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Acrobat Document</vt:lpstr>
      <vt:lpstr>Cosmic Masers</vt:lpstr>
      <vt:lpstr>Charles H. Townes (1915─2015)* His Legacy in Cosmic Masers</vt:lpstr>
      <vt:lpstr>I Should Have Followed Up on That ...</vt:lpstr>
      <vt:lpstr>PowerPoint Presentation</vt:lpstr>
      <vt:lpstr>Discovery of OH at 18 cm in ISM in 1963</vt:lpstr>
      <vt:lpstr>PowerPoint Presentation</vt:lpstr>
      <vt:lpstr>PowerPoint Presentation</vt:lpstr>
      <vt:lpstr>PowerPoint Presentation</vt:lpstr>
      <vt:lpstr>PowerPoint Presentation</vt:lpstr>
      <vt:lpstr>PowerPoint Presentation</vt:lpstr>
      <vt:lpstr>Groups Active in OH Maser Research</vt:lpstr>
      <vt:lpstr>PowerPoint Presentation</vt:lpstr>
      <vt:lpstr>PowerPoint Presentation</vt:lpstr>
      <vt:lpstr>First Maser “Spot Map” MillstoneAgassiz Interferometer (1967): W3(OH)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Should Have Followed Up on That . . .</dc:title>
  <dc:creator>James Moran</dc:creator>
  <cp:lastModifiedBy>CBarrett</cp:lastModifiedBy>
  <cp:revision>32</cp:revision>
  <cp:lastPrinted>2015-08-01T21:33:29Z</cp:lastPrinted>
  <dcterms:created xsi:type="dcterms:W3CDTF">2017-04-05T14:25:12Z</dcterms:created>
  <dcterms:modified xsi:type="dcterms:W3CDTF">2017-04-12T22:26:11Z</dcterms:modified>
</cp:coreProperties>
</file>