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56" r:id="rId4"/>
    <p:sldId id="299" r:id="rId5"/>
    <p:sldId id="294" r:id="rId6"/>
    <p:sldId id="300" r:id="rId7"/>
    <p:sldId id="291" r:id="rId8"/>
    <p:sldId id="301" r:id="rId9"/>
    <p:sldId id="265" r:id="rId10"/>
    <p:sldId id="281" r:id="rId11"/>
    <p:sldId id="287" r:id="rId12"/>
    <p:sldId id="288" r:id="rId13"/>
    <p:sldId id="273" r:id="rId14"/>
    <p:sldId id="263" r:id="rId15"/>
    <p:sldId id="264" r:id="rId16"/>
    <p:sldId id="286" r:id="rId17"/>
    <p:sldId id="279" r:id="rId18"/>
    <p:sldId id="289" r:id="rId19"/>
    <p:sldId id="272" r:id="rId20"/>
    <p:sldId id="275" r:id="rId21"/>
    <p:sldId id="276" r:id="rId22"/>
    <p:sldId id="280" r:id="rId23"/>
    <p:sldId id="283" r:id="rId24"/>
    <p:sldId id="270" r:id="rId25"/>
    <p:sldId id="274" r:id="rId26"/>
    <p:sldId id="292" r:id="rId27"/>
    <p:sldId id="278" r:id="rId28"/>
    <p:sldId id="262" r:id="rId29"/>
    <p:sldId id="277" r:id="rId30"/>
    <p:sldId id="297" r:id="rId31"/>
    <p:sldId id="267" r:id="rId32"/>
    <p:sldId id="290" r:id="rId33"/>
    <p:sldId id="266" r:id="rId34"/>
    <p:sldId id="26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>
        <p:scale>
          <a:sx n="90" d="100"/>
          <a:sy n="90" d="100"/>
        </p:scale>
        <p:origin x="-678" y="-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84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76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35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69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4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599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0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102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242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33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51015-A881-462C-857C-F1377A151EDC}" type="datetimeFigureOut">
              <a:rPr lang="en-US" smtClean="0"/>
              <a:pPr/>
              <a:t>4/12/2017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B4021-46EC-4372-8E5D-1FBAB45FA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4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44755"/>
            <a:ext cx="9144000" cy="140691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Origins of VLBI</a:t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1967 – The Summer of Love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26087"/>
            <a:ext cx="9144000" cy="76750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James Moran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Harvard-Smithsonian Center for Astrophysics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5101590"/>
            <a:ext cx="9144000" cy="128968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Black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Hole Astrophysics with VLBI: Past, Present,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orkshop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Professor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Makoto Inoue’s Retirement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March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27–29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2017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Tokyo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Japan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63606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Results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0095" y="1764454"/>
            <a:ext cx="724076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brightness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approaching Compton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~10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Superluminal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xpansion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quasars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 Masers resolved into compact “spots”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Contemporary plate motions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51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77905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Interferometer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Spectrum of W3 in 120 KHz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(June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1967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530" y="1456661"/>
            <a:ext cx="5941203" cy="43487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58995" y="3733209"/>
            <a:ext cx="2101281" cy="61555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 power (solid)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Total power (dotted)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6025" y="6126480"/>
            <a:ext cx="29333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54" y="548641"/>
            <a:ext cx="4245445" cy="47208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VLBI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of W3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Maser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0" y="548640"/>
            <a:ext cx="4221141" cy="85485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Palomar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 Survey Image </a:t>
            </a:r>
          </a:p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W3 HII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55" y="1527199"/>
            <a:ext cx="8466586" cy="41718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6025" y="6126480"/>
            <a:ext cx="29333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Moran et al.,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1967</a:t>
            </a:r>
          </a:p>
        </p:txBody>
      </p:sp>
    </p:spTree>
    <p:extLst>
      <p:ext uri="{BB962C8B-B14F-4D97-AF65-F5344CB8AC3E}">
        <p14:creationId xmlns:p14="http://schemas.microsoft.com/office/powerpoint/2010/main" val="36057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48271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 of a Maser “Spot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583" y="978417"/>
            <a:ext cx="2215415" cy="2273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370" y="3375835"/>
            <a:ext cx="4152484" cy="2697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6055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46624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VLBI Fringes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67038" y="1055091"/>
            <a:ext cx="6199833" cy="12464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Canadian Group–(DRAO–Algonquin)		17 April 1967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NRAO/Cornell–(NRL–Green Bank)		8 May 1967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MIT–(Haystack–Green Bank)		5 June 1967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49086" y="2453482"/>
            <a:ext cx="7363759" cy="2769989"/>
            <a:chOff x="849086" y="2644394"/>
            <a:chExt cx="7363759" cy="2769989"/>
          </a:xfrm>
        </p:grpSpPr>
        <p:sp>
          <p:nvSpPr>
            <p:cNvPr id="4" name="TextBox 3"/>
            <p:cNvSpPr txBox="1"/>
            <p:nvPr/>
          </p:nvSpPr>
          <p:spPr>
            <a:xfrm>
              <a:off x="849086" y="2644394"/>
              <a:ext cx="2165419" cy="276998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Canadian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Norm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Broten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Tom Legg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Jack Locke (D)</a:t>
              </a:r>
              <a:b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</a:b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Charles McLeish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Roger Richards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Richard Chisholm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Herb Gush (R)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Alan Yen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Galt (D)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72897" y="2644394"/>
              <a:ext cx="2165419" cy="16619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NRAO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Claude Bare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Barry Clark (R)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Ken 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Kellermann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Marshall Cohen (R)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Dave </a:t>
              </a:r>
              <a:r>
                <a:rPr lang="en-US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J</a:t>
              </a:r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auncey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(A)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47426" y="2644394"/>
              <a:ext cx="2165419" cy="221599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MIT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Jim Moran (A)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 Barrett (D)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Bernie Burke (A)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Alan Rogers (A)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Joe Carter (R)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Patty Crowther (R)*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Ball (R)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66217" y="5426116"/>
            <a:ext cx="6199833" cy="1046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Academy of Arts and Sciences Rumford Award, 1971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*sole woman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= active, R = retired, D = deceased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44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45519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Rumford Prize Symposium,  Boston, April 1971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527" y="1288542"/>
            <a:ext cx="6927048" cy="467410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5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51461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Innovations in VLBI</a:t>
            </a:r>
          </a:p>
        </p:txBody>
      </p:sp>
      <p:sp>
        <p:nvSpPr>
          <p:cNvPr id="5" name="Rectangle 4"/>
          <p:cNvSpPr/>
          <p:nvPr/>
        </p:nvSpPr>
        <p:spPr>
          <a:xfrm>
            <a:off x="1254654" y="1594326"/>
            <a:ext cx="6634718" cy="3703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fringe rotation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(Clark, 1968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Bandwidth synthesis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(Rogers, 1968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Partially coherent interferometers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(Clark, 1968)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line phase referencing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(Moran, 1968)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(Jennison,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1958;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rediscovered by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Rogers, 1974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Hybrid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mapping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Readhead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Wilkinson, 1978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244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4762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 Measurements via VLBI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072" y="1129047"/>
            <a:ext cx="5031803" cy="4984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6464" y="6162675"/>
            <a:ext cx="2924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464" y="6327648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Rogers, 1967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69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514616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Bandwidth Synthesis Using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Arsac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Array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F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requencies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6025" y="6126480"/>
            <a:ext cx="29333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685" y="1424763"/>
            <a:ext cx="5962193" cy="400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3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80532"/>
            <a:ext cx="9144000" cy="4762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Measurement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Contemporary Plate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Tectonics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Westford-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Onsala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Baseline length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464" y="6330436"/>
            <a:ext cx="28663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Herring et al.,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JGR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1986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1211527"/>
            <a:ext cx="6238875" cy="454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8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108924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Inoue-san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Papers (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1991–2016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3985" y="2062178"/>
            <a:ext cx="5018567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millimeter-wavelength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VLBI</a:t>
            </a: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NGC4258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egamaser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 Telescope (EHT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91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79438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Westford–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Onsala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Baseline Length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Time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VLBI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6330436"/>
            <a:ext cx="914400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VLBI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for Geodesy and Astrometry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(see Thompson, Moran, and Swenson,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2017)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213" y="1591888"/>
            <a:ext cx="5978362" cy="4037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99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548642"/>
            <a:ext cx="9143999" cy="535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Tectonic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Plate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Motions Measured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VLBI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456" y="1254642"/>
            <a:ext cx="6124350" cy="450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50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49864"/>
            <a:ext cx="9144000" cy="4762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of Superluminal Motion: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Fringe Visibility on 3C279 Haystack – Goldstone Baseline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464" y="6330436"/>
            <a:ext cx="303780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Whitney et al.,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1971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081" y="1428749"/>
            <a:ext cx="5754482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59109" y="3132667"/>
            <a:ext cx="1126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Oct 1970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0115" y="4670773"/>
            <a:ext cx="11390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Feb 1971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24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6464" y="569907"/>
            <a:ext cx="2211687" cy="1662931"/>
          </a:xfrm>
        </p:spPr>
        <p:txBody>
          <a:bodyPr lIns="0" tIns="0" rIns="0" bIns="0" anchor="t" anchorCtr="0">
            <a:noAutofit/>
          </a:bodyPr>
          <a:lstStyle/>
          <a:p>
            <a:pPr algn="l"/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Hybrid Mapping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3C273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Five Epochs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10GHz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6464" y="6327648"/>
            <a:ext cx="44233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Pearson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 al.,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ApJ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1981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270" y="446566"/>
            <a:ext cx="1913382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1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48640"/>
            <a:ext cx="9144000" cy="4220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 Timing via WWV and Loran 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49" y="966130"/>
            <a:ext cx="3999302" cy="55703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10218" y="6330436"/>
            <a:ext cx="236213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Moran, PhD thesis, 1968</a:t>
            </a:r>
          </a:p>
        </p:txBody>
      </p:sp>
    </p:spTree>
    <p:extLst>
      <p:ext uri="{BB962C8B-B14F-4D97-AF65-F5344CB8AC3E}">
        <p14:creationId xmlns:p14="http://schemas.microsoft.com/office/powerpoint/2010/main" val="5845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47629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Station Time Synchronization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4" y="1790700"/>
            <a:ext cx="2041855" cy="30175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87" y="1790700"/>
            <a:ext cx="2068007" cy="3017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752" y="1790700"/>
            <a:ext cx="2031797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908" y="1790700"/>
            <a:ext cx="2027773" cy="30175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3555" y="5207001"/>
            <a:ext cx="36856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Paris Observatory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Emile Blum, Steve Knowles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1889" y="5207001"/>
            <a:ext cx="116570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Simeiz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Crimea,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USSR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82296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VLBI Equipment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sed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Haystack for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Fringes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June 1967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127" y="1567041"/>
            <a:ext cx="6126480" cy="44256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40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74958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Canadian Analog and US Digital Mk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Systems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Ampex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VR660 Television Recorder (10^11 bits)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79" y="1371600"/>
            <a:ext cx="6718164" cy="421004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7475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384852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Tape Formats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136" y="1138517"/>
            <a:ext cx="4860177" cy="49832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73797" y="6162675"/>
            <a:ext cx="2924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35333" y="1947333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NRAO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MK1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35333" y="4604098"/>
            <a:ext cx="105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NRAO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40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777803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8 x 4 = 32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Terabytes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Disks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10^14 bits)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670" y="1401662"/>
            <a:ext cx="5259705" cy="45693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119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108924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Vera Rubin Presenting Makoto Inoue and Jim Moran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(on Behalf of the NGC4258 Group</a:t>
            </a:r>
            <a:r>
              <a:rPr lang="en-US" sz="2400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the Rubin Prize,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March 1995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909" y="1909187"/>
            <a:ext cx="5991472" cy="423094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023054" y="6350003"/>
            <a:ext cx="631342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*Miyoshi, Moran, Herrnstein, Greenhill,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Nakai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Diamond, Inoue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6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3-24 at 4.54.1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313" y="1208067"/>
            <a:ext cx="6591300" cy="4660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548640"/>
            <a:ext cx="9144000" cy="38485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Rate vs. Time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776738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Hewlett-Packard HP-5100 Frequency Synthesizer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(0–50 MHz)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6025" y="6327648"/>
            <a:ext cx="24982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1967 HP catalogue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302" y="1450575"/>
            <a:ext cx="4853022" cy="4678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801695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Visibility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Cepheus A Water Maser on </a:t>
            </a:r>
            <a:b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3.5 Earth-Diameter Baseline 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RadioAstron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Yebes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Content Placeholder 3" descr="RA_cepA_figure_5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40915" r="-40915"/>
              <a:stretch>
                <a:fillRect/>
              </a:stretch>
            </p:blipFill>
          </mc:Choice>
          <mc:Fallback>
            <p:blipFill>
              <a:blip r:embed="rId3"/>
              <a:srcRect l="-40915" r="-40915"/>
              <a:stretch>
                <a:fillRect/>
              </a:stretch>
            </p:blipFill>
          </mc:Fallback>
        </mc:AlternateContent>
        <p:spPr>
          <a:xfrm>
            <a:off x="147219" y="972154"/>
            <a:ext cx="8849562" cy="48669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0639" y="6053328"/>
            <a:ext cx="6877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Visibility model (c)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Double source, 24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separation, 15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diameter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Sobolev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2017, in preparation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624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53557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Hydrodynamic Simulation  of Black Hole Accretion Disk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565" y="1215724"/>
            <a:ext cx="6248782" cy="47326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426464" y="6162675"/>
            <a:ext cx="51069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893, March 21, 2017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38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796834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Pre-EHT 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Maunakea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–CARMA–SMT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Observations </a:t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SgrA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at 230 GHz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4386" y="1602811"/>
            <a:ext cx="4593118" cy="30495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78185" y="4984004"/>
            <a:ext cx="557769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ashed 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circular Gaussian model (FWHM = 52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as)</a:t>
            </a:r>
          </a:p>
          <a:p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olid line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uniform annulus model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(inner diameter = 21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as, outer diameter = 97 </a:t>
            </a:r>
            <a:r>
              <a:rPr lang="en-US" dirty="0" smtClean="0">
                <a:latin typeface="Symbol" panose="05050102010706020507" pitchFamily="18" charset="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6464" y="6327648"/>
            <a:ext cx="390044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Johnson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 Inoue … 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435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355" y="1217412"/>
            <a:ext cx="7825563" cy="5023884"/>
          </a:xfrm>
        </p:spPr>
        <p:txBody>
          <a:bodyPr lIns="0" tIns="0" rIns="0" bIns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Quasars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Jodrell Bank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Malvern baseline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127 km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5-cm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wavelength 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Interplanetary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Scintillation, less 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 Masers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Unresolved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Haystack to Harvard baseline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Baseline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13 km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18-cm wavelength and Jodrell Bank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Malvern</a:t>
            </a:r>
          </a:p>
          <a:p>
            <a:pPr>
              <a:spcBef>
                <a:spcPts val="0"/>
              </a:spcBef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0.1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8641"/>
            <a:ext cx="9144000" cy="544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Scientific Motivation for VLBI in the Mid-1960s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1"/>
            <a:ext cx="9144000" cy="450820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VLBI Technology Precursors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40323" y="1491077"/>
            <a:ext cx="669934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One‐bit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theory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(Van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Vleck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1943)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One‐bit digital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correlator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Weinreb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1961)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Rubidium clock (Varian/Hewlett‐Packard, 1964)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maser (Ramsey,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Vessot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1964)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Video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tape recorder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Ampex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1963)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IBM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6250 digital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recorder (1964)</a:t>
            </a:r>
          </a:p>
          <a:p>
            <a:pPr marL="342900" indent="-342900">
              <a:spcAft>
                <a:spcPts val="1600"/>
              </a:spcAft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Loran C and traveling clocks for time sync (1946)</a:t>
            </a:r>
          </a:p>
        </p:txBody>
      </p:sp>
    </p:spTree>
    <p:extLst>
      <p:ext uri="{BB962C8B-B14F-4D97-AF65-F5344CB8AC3E}">
        <p14:creationId xmlns:p14="http://schemas.microsoft.com/office/powerpoint/2010/main" val="153136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Intellectual Roots of VLBI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4680" y="1593125"/>
            <a:ext cx="7660743" cy="4297321"/>
            <a:chOff x="643286" y="1369832"/>
            <a:chExt cx="7660743" cy="4297321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643286" y="1369832"/>
              <a:ext cx="834657" cy="4297321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1963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1965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1966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1965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1802243" y="1369832"/>
              <a:ext cx="6501786" cy="4297321"/>
            </a:xfrm>
            <a:prstGeom prst="rect">
              <a:avLst/>
            </a:prstGeom>
          </p:spPr>
          <p:txBody>
            <a:bodyPr vert="horz" lIns="0" tIns="0" rIns="0" bIns="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Lovell travels to USSR to discuss VLBI</a:t>
              </a:r>
            </a:p>
            <a:p>
              <a:pPr indent="0">
                <a:spcBef>
                  <a:spcPts val="0"/>
                </a:spcBef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Kellermann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and Cohen noted that newly released Varian R-20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Rb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frequency standard would make VLBI easy. “VLB” after “VLA”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(term “VLBI”  ~1970+)</a:t>
              </a:r>
            </a:p>
            <a:p>
              <a:pPr indent="0">
                <a:spcBef>
                  <a:spcPts val="0"/>
                </a:spcBef>
              </a:pPr>
              <a:endPara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University of Florida group plans VLBI at 18 MHz using audio tape recorders</a:t>
              </a: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>
                <a:spcBef>
                  <a:spcPts val="0"/>
                </a:spcBef>
                <a:buFont typeface="Arial" panose="020B0604020202020204" pitchFamily="34" charset="0"/>
                <a:buNone/>
              </a:pP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Matveenko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Kardashev, 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Sholomitskii</a:t>
              </a:r>
              <a:r>
                <a: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paper</a:t>
              </a:r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636061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Published Paper Describing Radio </a:t>
            </a:r>
            <a:r>
              <a:rPr lang="en-US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Interferometry</a:t>
            </a: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Independent Local Oscillators and Tape Recorders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11" y="1616141"/>
            <a:ext cx="8041854" cy="25576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889" y="4938889"/>
            <a:ext cx="7148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 further apart the antennas, the smaller the required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stability. In particular, for baselines of about 1000 km,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rystal oscillators are sufficient.” </a:t>
            </a:r>
          </a:p>
        </p:txBody>
      </p:sp>
    </p:spTree>
    <p:extLst>
      <p:ext uri="{BB962C8B-B14F-4D97-AF65-F5344CB8AC3E}">
        <p14:creationId xmlns:p14="http://schemas.microsoft.com/office/powerpoint/2010/main" val="51209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014" y="1185530"/>
            <a:ext cx="7856411" cy="5257800"/>
          </a:xfrm>
        </p:spPr>
        <p:txBody>
          <a:bodyPr lIns="0" tIns="0" rIns="0" bIns="0">
            <a:norm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Canadian VLBI Group</a:t>
            </a:r>
          </a:p>
          <a:p>
            <a:pPr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April 1967 published: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Broten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July 1, 1967</a:t>
            </a: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Algonquin–Penticton; 448 MHz, 3074 km, res = 0.04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Analog system;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1 MHz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Cornell-NRAO Group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 1967 published: Bare et al.,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July 14, 1967</a:t>
            </a: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Green Bank–Maryland Point; 610 MHz, 220 km, res = 0.5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Mk1 digital system (1 bit/sample);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360 KHz</a:t>
            </a:r>
          </a:p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 Group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June 1967 published: Moran et al., </a:t>
            </a:r>
            <a:r>
              <a:rPr lang="en-US" sz="24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August 11, 1967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Green Bank–Haystack; 1665 MHz, 845 km, res = 0.045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</a:t>
            </a:r>
            <a:endParaRPr lang="en-US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Modified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and 120 KHz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bw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548641"/>
            <a:ext cx="9144000" cy="5446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Early VLBI Experiments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48640"/>
            <a:ext cx="9144000" cy="475287"/>
          </a:xfrm>
        </p:spPr>
        <p:txBody>
          <a:bodyPr lIns="0" tIns="0" rIns="0" bIns="0" anchor="t" anchorCtr="0">
            <a:no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VLBI Fringes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9" y="1202873"/>
            <a:ext cx="2560320" cy="156386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69" y="2924075"/>
            <a:ext cx="2560320" cy="13903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809" y="4423388"/>
            <a:ext cx="2377440" cy="208750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943800" y="1477105"/>
            <a:ext cx="3044650" cy="4548106"/>
            <a:chOff x="4943800" y="1567537"/>
            <a:chExt cx="3044650" cy="4548106"/>
          </a:xfrm>
        </p:grpSpPr>
        <p:sp>
          <p:nvSpPr>
            <p:cNvPr id="7" name="TextBox 6"/>
            <p:cNvSpPr txBox="1"/>
            <p:nvPr/>
          </p:nvSpPr>
          <p:spPr>
            <a:xfrm>
              <a:off x="4943800" y="1567537"/>
              <a:ext cx="304465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Broten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et al.,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Nature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1967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3C294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448 MHz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943800" y="3069395"/>
              <a:ext cx="3044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Moran et al., </a:t>
              </a:r>
              <a:r>
                <a:rPr lang="en-US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Science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1967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W3(OH)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1665 MHz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Haystack–Green Bank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943800" y="4915314"/>
              <a:ext cx="30446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Clark et al., </a:t>
              </a:r>
              <a:r>
                <a:rPr lang="en-US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ApJ</a:t>
              </a:r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1967</a:t>
              </a:r>
              <a:endPara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3C273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1665 MHz</a:t>
              </a:r>
            </a:p>
            <a:p>
              <a:r>
                <a: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Haystack–Green Bank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01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1330</TotalTime>
  <Words>960</Words>
  <Application>Microsoft Office PowerPoint</Application>
  <PresentationFormat>On-screen Show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The Origins of VLBI or 1967 – The Summer of Love </vt:lpstr>
      <vt:lpstr>Collaborations with Inoue-san 17 Papers (1991–2016)</vt:lpstr>
      <vt:lpstr>Vera Rubin Presenting Makoto Inoue and Jim Moran  (on Behalf of the NGC4258 Group*) the Rubin Prize,  March 1995</vt:lpstr>
      <vt:lpstr>PowerPoint Presentation</vt:lpstr>
      <vt:lpstr>VLBI Technology Precursors</vt:lpstr>
      <vt:lpstr>Some Intellectual Roots of VLBI</vt:lpstr>
      <vt:lpstr>First Published Paper Describing Radio Interferometry with Independent Local Oscillators and Tape Recorders</vt:lpstr>
      <vt:lpstr>PowerPoint Presentation</vt:lpstr>
      <vt:lpstr>First VLBI Fringes</vt:lpstr>
      <vt:lpstr>Early Results</vt:lpstr>
      <vt:lpstr>Interferometer Spectrum of W3 in 120 KHz Band (June 1967)</vt:lpstr>
      <vt:lpstr>VLBI Image of W3 Maser</vt:lpstr>
      <vt:lpstr>First Resolution of a Maser “Spot”</vt:lpstr>
      <vt:lpstr>First VLBI Fringes</vt:lpstr>
      <vt:lpstr>Rumford Prize Symposium,  Boston, April 1971</vt:lpstr>
      <vt:lpstr>Important Early Innovations in VLBI</vt:lpstr>
      <vt:lpstr>Delay Measurements via VLBI</vt:lpstr>
      <vt:lpstr>Bandwidth Synthesis Using “Arsac” Array of Frequencies</vt:lpstr>
      <vt:lpstr>First Measurement of Contemporary Plate Tectonics Westford-Onsala Baseline length</vt:lpstr>
      <vt:lpstr>Westford–Onsala Baseline Length vs. Time Determined by VLBI</vt:lpstr>
      <vt:lpstr>PowerPoint Presentation</vt:lpstr>
      <vt:lpstr>Discovery of Superluminal Motion: Fringe Visibility on 3C279 Haystack – Goldstone Baseline</vt:lpstr>
      <vt:lpstr>Hybrid Mapping of 3C273 for Five Epochs at 10GHz</vt:lpstr>
      <vt:lpstr>PowerPoint Presentation</vt:lpstr>
      <vt:lpstr>Station Time Synchronization</vt:lpstr>
      <vt:lpstr>VLBI Equipment Used at Haystack for First Fringes 8 June 1967</vt:lpstr>
      <vt:lpstr>Canadian Analog and US Digital Mk II Systems  Ampex VR660 Television Recorder (10^11 bits)</vt:lpstr>
      <vt:lpstr>Tape Formats</vt:lpstr>
      <vt:lpstr>Mk 6 Module with 8 x 4 = 32 Terabytes of Disks (2 x 10^14 bits)</vt:lpstr>
      <vt:lpstr>PowerPoint Presentation</vt:lpstr>
      <vt:lpstr>Hewlett-Packard HP-5100 Frequency Synthesizer (0–50 MHz)</vt:lpstr>
      <vt:lpstr>Visibility of Cepheus A Water Maser on  3.5 Earth-Diameter Baseline (RadioAstron–Yebes)</vt:lpstr>
      <vt:lpstr>Hydrodynamic Simulation  of Black Hole Accretion Disk</vt:lpstr>
      <vt:lpstr>Pre-EHT (Maunakea–CARMA–SMT) Observations  of SgrA* at 230 GHz</vt:lpstr>
    </vt:vector>
  </TitlesOfParts>
  <Company>Smithsonian Astrophysical Observatory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Vera Rubin Presenting Makoto Inoue and Jim Moran  (on behalf of the NGC4258 group) the Rubin Prize,  March 1995</dc:title>
  <dc:creator>CBarrett</dc:creator>
  <cp:lastModifiedBy>CBarrett</cp:lastModifiedBy>
  <cp:revision>96</cp:revision>
  <dcterms:created xsi:type="dcterms:W3CDTF">2017-03-27T07:08:59Z</dcterms:created>
  <dcterms:modified xsi:type="dcterms:W3CDTF">2017-04-12T20:38:16Z</dcterms:modified>
</cp:coreProperties>
</file>