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65" r:id="rId2"/>
    <p:sldId id="307" r:id="rId3"/>
    <p:sldId id="306" r:id="rId4"/>
    <p:sldId id="363" r:id="rId5"/>
    <p:sldId id="270" r:id="rId6"/>
    <p:sldId id="330" r:id="rId7"/>
    <p:sldId id="271" r:id="rId8"/>
    <p:sldId id="273" r:id="rId9"/>
    <p:sldId id="357" r:id="rId10"/>
    <p:sldId id="356" r:id="rId11"/>
    <p:sldId id="274" r:id="rId12"/>
    <p:sldId id="275" r:id="rId13"/>
    <p:sldId id="276" r:id="rId14"/>
    <p:sldId id="277" r:id="rId15"/>
    <p:sldId id="278" r:id="rId16"/>
    <p:sldId id="289" r:id="rId17"/>
    <p:sldId id="290" r:id="rId18"/>
    <p:sldId id="291" r:id="rId19"/>
    <p:sldId id="261" r:id="rId20"/>
    <p:sldId id="264" r:id="rId21"/>
    <p:sldId id="292" r:id="rId22"/>
    <p:sldId id="364" r:id="rId23"/>
    <p:sldId id="334" r:id="rId24"/>
    <p:sldId id="347" r:id="rId25"/>
    <p:sldId id="300" r:id="rId26"/>
    <p:sldId id="361" r:id="rId27"/>
    <p:sldId id="282" r:id="rId28"/>
    <p:sldId id="285" r:id="rId29"/>
    <p:sldId id="286" r:id="rId30"/>
    <p:sldId id="360" r:id="rId31"/>
    <p:sldId id="351" r:id="rId32"/>
    <p:sldId id="362" r:id="rId33"/>
    <p:sldId id="283" r:id="rId34"/>
    <p:sldId id="284" r:id="rId35"/>
    <p:sldId id="341" r:id="rId36"/>
    <p:sldId id="340" r:id="rId37"/>
    <p:sldId id="259" r:id="rId38"/>
    <p:sldId id="288" r:id="rId39"/>
    <p:sldId id="342" r:id="rId40"/>
    <p:sldId id="33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68D9A-7FDE-6046-A075-0E77CF1EE928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95943-4DEA-FB4E-A490-31049E644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5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Summit view of the SMA  in the compact configuration after a winter Pacific snow storm. The JCMT and CSO telescopes</a:t>
            </a:r>
            <a:r>
              <a:rPr lang="en-US" baseline="0" dirty="0" smtClean="0"/>
              <a:t> (middle right) are linked in to the SMA to form the </a:t>
            </a:r>
            <a:r>
              <a:rPr lang="en-US" baseline="0" dirty="0" err="1" smtClean="0"/>
              <a:t>eSMA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50E9BE-0279-4A84-B845-717EF676205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5887" y="8686486"/>
            <a:ext cx="2972114" cy="4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0" rIns="91421" bIns="45710" anchor="b"/>
          <a:lstStyle/>
          <a:p>
            <a:pPr algn="r" defTabSz="457205"/>
            <a:fld id="{18EAB61C-D459-49D8-AD54-F3BDA736C4BA}" type="slidenum">
              <a:rPr lang="en-US" sz="1200">
                <a:latin typeface="Times New Roman" pitchFamily="18" charset="0"/>
              </a:rPr>
              <a:pPr algn="r" defTabSz="457205"/>
              <a:t>12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4030"/>
            <a:ext cx="5485772" cy="411448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14" tIns="45707" rIns="91414" bIns="45707"/>
          <a:lstStyle/>
          <a:p>
            <a:pPr defTabSz="452491">
              <a:spcBef>
                <a:spcPct val="0"/>
              </a:spcBef>
            </a:pPr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83064-6D5D-4BBC-A298-AAFCCA7E81C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2" y="4345601"/>
            <a:ext cx="5030456" cy="41129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8768DB-8376-514B-B755-64C1BCC54B39}" type="slidenum">
              <a:rPr lang="en-US"/>
              <a:pPr/>
              <a:t>28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BE37C-EF65-CB49-9F56-95F351ACF01F}" type="slidenum">
              <a:rPr lang="en-US"/>
              <a:pPr/>
              <a:t>29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3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5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3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9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3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4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AB25A-107C-497A-A4E4-F0D637829079}" type="datetimeFigureOut">
              <a:rPr lang="en-US" smtClean="0"/>
              <a:pPr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9E1B-453B-443D-838A-BCDF34A5F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jmoran\powerpoint%20presentations\Nantucket_2012\cloud-orbit-eso1151e.m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6.pd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jmoran\powerpoint%20presentations\Nantucket_2012\broderick_bh_spin=0.0.fli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5.pd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796114"/>
            <a:ext cx="9144000" cy="1255058"/>
          </a:xfrm>
        </p:spPr>
        <p:txBody>
          <a:bodyPr>
            <a:normAutofit fontScale="77500" lnSpcReduction="20000"/>
          </a:bodyPr>
          <a:lstStyle/>
          <a:p>
            <a:r>
              <a:rPr lang="en-US" sz="3765" dirty="0"/>
              <a:t>b</a:t>
            </a:r>
            <a:r>
              <a:rPr lang="en-US" sz="3765" dirty="0" smtClean="0"/>
              <a:t>y</a:t>
            </a:r>
            <a:endParaRPr lang="en-US" sz="3765" dirty="0"/>
          </a:p>
          <a:p>
            <a:r>
              <a:rPr lang="en-US" sz="3765" dirty="0"/>
              <a:t>James Moran</a:t>
            </a:r>
          </a:p>
          <a:p>
            <a:r>
              <a:rPr lang="en-US" sz="2595" dirty="0"/>
              <a:t>Harvard-Smithsonian Center for Astrophysics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612513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Boston University Astrophysics Colloquium, October 6, 2014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2902" y="3000062"/>
            <a:ext cx="4988859" cy="178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493159"/>
            <a:ext cx="9144000" cy="357540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Probing the Black Hole in the Center of Our Galaxy at Radio through </a:t>
            </a:r>
            <a:r>
              <a:rPr lang="en-US" sz="4800" dirty="0" err="1" smtClean="0">
                <a:solidFill>
                  <a:srgbClr val="0000FF"/>
                </a:solidFill>
              </a:rPr>
              <a:t>Submillimeter</a:t>
            </a:r>
            <a:r>
              <a:rPr lang="en-US" sz="4800" dirty="0" smtClean="0">
                <a:solidFill>
                  <a:srgbClr val="0000FF"/>
                </a:solidFill>
              </a:rPr>
              <a:t> Wavelengths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00175"/>
            <a:ext cx="6634163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0" y="468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chemeClr val="accent2"/>
                </a:solidFill>
                <a:latin typeface="Times New Roman" pitchFamily="18" charset="0"/>
              </a:rPr>
              <a:t>Polarization Track for 3/31/07 Observation of SgrA*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537325" y="4278313"/>
            <a:ext cx="54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start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5486400" y="53340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stop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4467225" y="365918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788279" flipH="1" flipV="1">
            <a:off x="990906" y="1474580"/>
            <a:ext cx="7413910" cy="464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0" y="16113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</a:rPr>
              <a:t>2005 SMA Measurements of</a:t>
            </a:r>
            <a:r>
              <a:rPr lang="en-US" sz="3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chemeClr val="accent2"/>
                </a:solidFill>
                <a:latin typeface="Times New Roman" pitchFamily="18" charset="0"/>
              </a:rPr>
              <a:t>Faraday </a:t>
            </a:r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</a:rPr>
              <a:t>Rotation in </a:t>
            </a:r>
            <a:r>
              <a:rPr lang="en-US" sz="3600" dirty="0" err="1">
                <a:solidFill>
                  <a:schemeClr val="accent2"/>
                </a:solidFill>
                <a:latin typeface="Times New Roman" pitchFamily="18" charset="0"/>
              </a:rPr>
              <a:t>Sgr</a:t>
            </a:r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</a:rPr>
              <a:t> A*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653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/>
              </a:rPr>
              <a:t>Important: SLOPE of polarization angle ~ constant in time at 230 GHz</a:t>
            </a:r>
            <a:endParaRPr lang="en-US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777" y="6567803"/>
            <a:ext cx="1454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Marrone</a:t>
            </a:r>
            <a:r>
              <a:rPr lang="en-US" sz="1200" dirty="0" smtClean="0"/>
              <a:t> et al. 2007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8453"/>
            <a:ext cx="9144000" cy="1174750"/>
          </a:xfrm>
        </p:spPr>
        <p:txBody>
          <a:bodyPr>
            <a:normAutofit/>
          </a:bodyPr>
          <a:lstStyle/>
          <a:p>
            <a:pPr eaLnBrk="1" hangingPunct="1">
              <a:lnSpc>
                <a:spcPts val="6500"/>
              </a:lnSpc>
            </a:pPr>
            <a:r>
              <a:rPr lang="en-US" dirty="0" smtClean="0">
                <a:solidFill>
                  <a:schemeClr val="accent2"/>
                </a:solidFill>
              </a:rPr>
              <a:t>Accretion Rate and Faraday Rotation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1757363" y="1678884"/>
            <a:ext cx="5373688" cy="4227364"/>
            <a:chOff x="1757363" y="1678884"/>
            <a:chExt cx="5373688" cy="4227364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57363" y="1750172"/>
              <a:ext cx="5373688" cy="4156076"/>
              <a:chOff x="777" y="1034"/>
              <a:chExt cx="3385" cy="2618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777" y="1445"/>
                <a:ext cx="2962" cy="480"/>
                <a:chOff x="777" y="1445"/>
                <a:chExt cx="2962" cy="480"/>
              </a:xfrm>
            </p:grpSpPr>
            <p:sp>
              <p:nvSpPr>
                <p:cNvPr id="2970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777" y="1478"/>
                  <a:ext cx="2962" cy="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3500"/>
                    </a:lnSpc>
                  </a:pPr>
                  <a:r>
                    <a:rPr lang="en-US" sz="2800" i="1" dirty="0">
                      <a:latin typeface="Times New Roman" pitchFamily="18" charset="0"/>
                    </a:rPr>
                    <a:t>RM</a:t>
                  </a:r>
                  <a:r>
                    <a:rPr lang="en-US" sz="2800" dirty="0">
                      <a:latin typeface="Times New Roman" pitchFamily="18" charset="0"/>
                    </a:rPr>
                    <a:t> = 8.1 </a:t>
                  </a:r>
                  <a:r>
                    <a:rPr lang="en-US" sz="2800" dirty="0" err="1">
                      <a:solidFill>
                        <a:srgbClr val="000000"/>
                      </a:solidFill>
                      <a:latin typeface="Times New Roman" pitchFamily="18" charset="0"/>
                    </a:rPr>
                    <a:t>x</a:t>
                  </a:r>
                  <a:r>
                    <a:rPr lang="en-US" sz="28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 10</a:t>
                  </a:r>
                  <a:r>
                    <a:rPr lang="en-US" sz="2800" baseline="300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5</a:t>
                  </a:r>
                  <a:r>
                    <a:rPr lang="en-US" sz="28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  </a:t>
                  </a:r>
                  <a:r>
                    <a:rPr lang="en-US" sz="2800" i="1" dirty="0">
                      <a:solidFill>
                        <a:srgbClr val="000000"/>
                      </a:solidFill>
                      <a:latin typeface="Times New Roman" pitchFamily="18" charset="0"/>
                    </a:rPr>
                    <a:t>n</a:t>
                  </a:r>
                  <a:r>
                    <a:rPr lang="en-US" sz="2800" i="1" baseline="-250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e </a:t>
                  </a:r>
                  <a:r>
                    <a:rPr lang="en-US" sz="2800" i="1" dirty="0">
                      <a:solidFill>
                        <a:srgbClr val="000000"/>
                      </a:solidFill>
                      <a:latin typeface="Times New Roman" pitchFamily="18" charset="0"/>
                    </a:rPr>
                    <a:t>B  dl</a:t>
                  </a:r>
                </a:p>
              </p:txBody>
            </p:sp>
            <p:sp>
              <p:nvSpPr>
                <p:cNvPr id="29705" name="Rectangle 12"/>
                <p:cNvSpPr>
                  <a:spLocks noChangeArrowheads="1"/>
                </p:cNvSpPr>
                <p:nvPr/>
              </p:nvSpPr>
              <p:spPr bwMode="auto">
                <a:xfrm>
                  <a:off x="2750" y="1490"/>
                  <a:ext cx="58" cy="2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900" b="1">
                      <a:solidFill>
                        <a:srgbClr val="000000"/>
                      </a:solidFill>
                    </a:rPr>
                    <a:t>×</a:t>
                  </a:r>
                  <a:endParaRPr lang="en-US" sz="1800" b="1">
                    <a:latin typeface="Arial" charset="0"/>
                  </a:endParaRPr>
                </a:p>
              </p:txBody>
            </p:sp>
            <p:sp>
              <p:nvSpPr>
                <p:cNvPr id="29706" name="Line 45"/>
                <p:cNvSpPr>
                  <a:spLocks noChangeShapeType="1"/>
                </p:cNvSpPr>
                <p:nvPr/>
              </p:nvSpPr>
              <p:spPr bwMode="auto">
                <a:xfrm>
                  <a:off x="2608" y="1546"/>
                  <a:ext cx="1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07" name="Line 46"/>
                <p:cNvSpPr>
                  <a:spLocks noChangeShapeType="1"/>
                </p:cNvSpPr>
                <p:nvPr/>
              </p:nvSpPr>
              <p:spPr bwMode="auto">
                <a:xfrm>
                  <a:off x="2863" y="1546"/>
                  <a:ext cx="21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08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128" y="1445"/>
                  <a:ext cx="210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4400" i="1">
                      <a:solidFill>
                        <a:srgbClr val="000000"/>
                      </a:solidFill>
                      <a:latin typeface="Arial" charset="0"/>
                    </a:rPr>
                    <a:t></a:t>
                  </a:r>
                </a:p>
              </p:txBody>
            </p:sp>
          </p:grpSp>
          <p:sp>
            <p:nvSpPr>
              <p:cNvPr id="29700" name="Text Box 5"/>
              <p:cNvSpPr txBox="1">
                <a:spLocks noChangeArrowheads="1"/>
              </p:cNvSpPr>
              <p:nvPr/>
            </p:nvSpPr>
            <p:spPr bwMode="auto">
              <a:xfrm>
                <a:off x="965" y="2348"/>
                <a:ext cx="3136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457200"/>
                <a:r>
                  <a:rPr lang="en-US" sz="2000" u="sng" dirty="0">
                    <a:solidFill>
                      <a:schemeClr val="accent2"/>
                    </a:solidFill>
                    <a:latin typeface="Times New Roman" pitchFamily="18" charset="0"/>
                  </a:rPr>
                  <a:t>Assumptions</a:t>
                </a:r>
                <a:endParaRPr lang="en-US" sz="2000" dirty="0">
                  <a:solidFill>
                    <a:schemeClr val="accent2"/>
                  </a:solidFill>
                  <a:latin typeface="Times New Roman" pitchFamily="18" charset="0"/>
                </a:endParaRPr>
              </a:p>
              <a:p>
                <a:pPr defTabSz="457200"/>
                <a:r>
                  <a:rPr lang="en-US" sz="2000" dirty="0">
                    <a:solidFill>
                      <a:schemeClr val="accent2"/>
                    </a:solidFill>
                    <a:latin typeface="Times New Roman" pitchFamily="18" charset="0"/>
                  </a:rPr>
                  <a:t>   </a:t>
                </a:r>
                <a:r>
                  <a:rPr lang="en-US" sz="2000" dirty="0" err="1">
                    <a:solidFill>
                      <a:schemeClr val="accent2"/>
                    </a:solidFill>
                    <a:latin typeface="Times New Roman" pitchFamily="18" charset="0"/>
                  </a:rPr>
                  <a:t>equipartition</a:t>
                </a:r>
                <a:endParaRPr lang="en-US" sz="2000" dirty="0">
                  <a:solidFill>
                    <a:schemeClr val="accent2"/>
                  </a:solidFill>
                  <a:latin typeface="Times New Roman" pitchFamily="18" charset="0"/>
                </a:endParaRPr>
              </a:p>
              <a:p>
                <a:pPr defTabSz="457200"/>
                <a:r>
                  <a:rPr lang="en-US" sz="2000" dirty="0">
                    <a:solidFill>
                      <a:schemeClr val="accent2"/>
                    </a:solidFill>
                    <a:latin typeface="Times New Roman" pitchFamily="18" charset="0"/>
                  </a:rPr>
                  <a:t>   density power law</a:t>
                </a:r>
              </a:p>
              <a:p>
                <a:pPr defTabSz="457200"/>
                <a:r>
                  <a:rPr lang="en-US" sz="2000" dirty="0">
                    <a:solidFill>
                      <a:schemeClr val="accent2"/>
                    </a:solidFill>
                    <a:latin typeface="Times New Roman" pitchFamily="18" charset="0"/>
                  </a:rPr>
                  <a:t>   inner radius cutoff of Faraday screen</a:t>
                </a:r>
              </a:p>
            </p:txBody>
          </p:sp>
          <p:sp>
            <p:nvSpPr>
              <p:cNvPr id="29701" name="Rectangle 38"/>
              <p:cNvSpPr>
                <a:spLocks noChangeArrowheads="1"/>
              </p:cNvSpPr>
              <p:nvPr/>
            </p:nvSpPr>
            <p:spPr bwMode="auto">
              <a:xfrm>
                <a:off x="873" y="1034"/>
                <a:ext cx="2958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noAutofit/>
              </a:bodyPr>
              <a:lstStyle/>
              <a:p>
                <a:r>
                  <a:rPr lang="en-US" sz="2800" i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 (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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itchFamily="18" charset="0"/>
                  </a:rPr>
                  <a:t>,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itchFamily="18" charset="0"/>
                  </a:rPr>
                  <a:t>)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itchFamily="18" charset="0"/>
                  </a:rPr>
                  <a:t> =</a:t>
                </a:r>
                <a:r>
                  <a:rPr lang="en-US" sz="2800" dirty="0" smtClean="0">
                    <a:solidFill>
                      <a:srgbClr val="000000"/>
                    </a:solidFill>
                  </a:rPr>
                  <a:t>    </a:t>
                </a:r>
                <a:r>
                  <a:rPr lang="en-US" sz="2800" baseline="-250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itchFamily="18" charset="0"/>
                  </a:rPr>
                  <a:t>(t) + 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charset="0"/>
                  </a:rPr>
                  <a:t>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r>
                  <a:rPr lang="en-US" sz="2800" dirty="0">
                    <a:latin typeface="Times New Roman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itchFamily="18" charset="0"/>
                  </a:rPr>
                  <a:t>RM(t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itchFamily="18" charset="0"/>
                  </a:rPr>
                  <a:t>)</a:t>
                </a:r>
              </a:p>
            </p:txBody>
          </p:sp>
          <p:sp>
            <p:nvSpPr>
              <p:cNvPr id="29702" name="Rectangle 6"/>
              <p:cNvSpPr>
                <a:spLocks noChangeArrowheads="1"/>
              </p:cNvSpPr>
              <p:nvPr/>
            </p:nvSpPr>
            <p:spPr bwMode="auto">
              <a:xfrm>
                <a:off x="777" y="3269"/>
                <a:ext cx="3385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defTabSz="457200">
                  <a:lnSpc>
                    <a:spcPts val="3600"/>
                  </a:lnSpc>
                  <a:buFont typeface="Arial" charset="0"/>
                  <a:buChar char="•"/>
                </a:pPr>
                <a:endParaRPr lang="en-US" sz="2800" baseline="30000">
                  <a:solidFill>
                    <a:srgbClr val="FF0000"/>
                  </a:solidFill>
                  <a:latin typeface="Times New Roman" pitchFamily="18" charset="0"/>
                  <a:cs typeface="Arial" charset="0"/>
                </a:endParaRPr>
              </a:p>
              <a:p>
                <a:pPr marL="342900" indent="-342900" defTabSz="457200">
                  <a:lnSpc>
                    <a:spcPts val="2400"/>
                  </a:lnSpc>
                  <a:buFont typeface="Arial" charset="0"/>
                  <a:buNone/>
                </a:pPr>
                <a:r>
                  <a:rPr lang="en-US" sz="2800">
                    <a:solidFill>
                      <a:srgbClr val="FF0000"/>
                    </a:solidFill>
                    <a:latin typeface="Times New Roman" pitchFamily="18" charset="0"/>
                  </a:rPr>
                  <a:t>Accretion rate = 10</a:t>
                </a:r>
                <a:r>
                  <a:rPr lang="en-US" sz="2800" baseline="30000">
                    <a:solidFill>
                      <a:srgbClr val="FF0000"/>
                    </a:solidFill>
                    <a:latin typeface="Times New Roman" pitchFamily="18" charset="0"/>
                    <a:cs typeface="Arial" charset="0"/>
                  </a:rPr>
                  <a:t>–</a:t>
                </a:r>
                <a:r>
                  <a:rPr lang="en-US" sz="2800" baseline="30000">
                    <a:solidFill>
                      <a:srgbClr val="FF0000"/>
                    </a:solidFill>
                    <a:latin typeface="Times New Roman" pitchFamily="18" charset="0"/>
                  </a:rPr>
                  <a:t>9</a:t>
                </a:r>
                <a:r>
                  <a:rPr lang="en-US" sz="2800">
                    <a:solidFill>
                      <a:srgbClr val="FF0000"/>
                    </a:solidFill>
                    <a:latin typeface="Times New Roman" pitchFamily="18" charset="0"/>
                  </a:rPr>
                  <a:t>–10</a:t>
                </a:r>
                <a:r>
                  <a:rPr lang="en-US" sz="2800" baseline="30000">
                    <a:solidFill>
                      <a:srgbClr val="FF0000"/>
                    </a:solidFill>
                    <a:latin typeface="Times New Roman" pitchFamily="18" charset="0"/>
                    <a:cs typeface="Arial" charset="0"/>
                  </a:rPr>
                  <a:t>–</a:t>
                </a:r>
                <a:r>
                  <a:rPr lang="en-US" sz="2800" baseline="30000">
                    <a:solidFill>
                      <a:srgbClr val="FF0000"/>
                    </a:solidFill>
                    <a:latin typeface="Times New Roman" pitchFamily="18" charset="0"/>
                  </a:rPr>
                  <a:t>7</a:t>
                </a:r>
                <a:r>
                  <a:rPr lang="en-US" sz="280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sz="2800" i="1">
                    <a:solidFill>
                      <a:srgbClr val="FF0000"/>
                    </a:solidFill>
                    <a:latin typeface="Times New Roman" pitchFamily="18" charset="0"/>
                  </a:rPr>
                  <a:t>M</a:t>
                </a:r>
                <a:r>
                  <a:rPr lang="en-US" sz="2800" i="1" baseline="-25000">
                    <a:solidFill>
                      <a:srgbClr val="FF0000"/>
                    </a:solidFill>
                    <a:latin typeface="Times New Roman" pitchFamily="18" charset="0"/>
                  </a:rPr>
                  <a:t>Sun</a:t>
                </a:r>
                <a:r>
                  <a:rPr lang="en-US" sz="2000" i="1" baseline="-2500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sz="2800">
                    <a:solidFill>
                      <a:srgbClr val="FF0000"/>
                    </a:solidFill>
                    <a:latin typeface="Times New Roman" pitchFamily="18" charset="0"/>
                  </a:rPr>
                  <a:t>/yr</a:t>
                </a:r>
                <a:endParaRPr lang="en-US" sz="2800">
                  <a:latin typeface="Times New Roman" pitchFamily="18" charset="0"/>
                </a:endParaRPr>
              </a:p>
              <a:p>
                <a:pPr marL="342900" indent="-342900" defTabSz="457200">
                  <a:lnSpc>
                    <a:spcPts val="3600"/>
                  </a:lnSpc>
                  <a:buFont typeface="Arial" charset="0"/>
                  <a:buChar char="•"/>
                </a:pPr>
                <a:endParaRPr lang="en-US" sz="2800">
                  <a:latin typeface="Times New Roman" pitchFamily="18" charset="0"/>
                </a:endParaRPr>
              </a:p>
            </p:txBody>
          </p:sp>
          <p:sp>
            <p:nvSpPr>
              <p:cNvPr id="29703" name="Text Box 42"/>
              <p:cNvSpPr txBox="1">
                <a:spLocks noChangeArrowheads="1"/>
              </p:cNvSpPr>
              <p:nvPr/>
            </p:nvSpPr>
            <p:spPr bwMode="auto">
              <a:xfrm>
                <a:off x="777" y="1941"/>
                <a:ext cx="2962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sz="2800" i="1" dirty="0">
                    <a:solidFill>
                      <a:schemeClr val="hlink"/>
                    </a:solidFill>
                    <a:latin typeface="Times New Roman" pitchFamily="18" charset="0"/>
                  </a:rPr>
                  <a:t>RM</a:t>
                </a:r>
                <a:r>
                  <a:rPr lang="en-US" sz="2800" dirty="0">
                    <a:solidFill>
                      <a:schemeClr val="hlink"/>
                    </a:solidFill>
                    <a:latin typeface="Times New Roman" pitchFamily="18" charset="0"/>
                  </a:rPr>
                  <a:t> = </a:t>
                </a:r>
                <a:r>
                  <a:rPr lang="en-US" sz="2800" dirty="0">
                    <a:solidFill>
                      <a:schemeClr val="hlink"/>
                    </a:solidFill>
                    <a:latin typeface="Times New Roman" pitchFamily="18" charset="0"/>
                    <a:cs typeface="Arial" charset="0"/>
                  </a:rPr>
                  <a:t>–5</a:t>
                </a:r>
                <a:r>
                  <a:rPr lang="en-US" sz="2800" dirty="0">
                    <a:solidFill>
                      <a:schemeClr val="hlink"/>
                    </a:solidFill>
                    <a:latin typeface="Times New Roman" pitchFamily="18" charset="0"/>
                  </a:rPr>
                  <a:t>.1 </a:t>
                </a:r>
                <a:r>
                  <a:rPr lang="en-US" sz="2800" dirty="0" err="1">
                    <a:solidFill>
                      <a:schemeClr val="hlink"/>
                    </a:solidFill>
                    <a:latin typeface="Times New Roman" pitchFamily="18" charset="0"/>
                  </a:rPr>
                  <a:t>x</a:t>
                </a:r>
                <a:r>
                  <a:rPr lang="en-US" sz="2800" dirty="0">
                    <a:solidFill>
                      <a:schemeClr val="hlink"/>
                    </a:solidFill>
                    <a:latin typeface="Times New Roman" pitchFamily="18" charset="0"/>
                  </a:rPr>
                  <a:t> 10</a:t>
                </a:r>
                <a:r>
                  <a:rPr lang="en-US" sz="2800" baseline="30000" dirty="0">
                    <a:solidFill>
                      <a:schemeClr val="hlink"/>
                    </a:solidFill>
                    <a:latin typeface="Times New Roman" pitchFamily="18" charset="0"/>
                  </a:rPr>
                  <a:t>5 </a:t>
                </a:r>
                <a:r>
                  <a:rPr lang="en-US" sz="2800" dirty="0">
                    <a:solidFill>
                      <a:schemeClr val="hlink"/>
                    </a:solidFill>
                    <a:latin typeface="Times New Roman" pitchFamily="18" charset="0"/>
                  </a:rPr>
                  <a:t>rad/m</a:t>
                </a:r>
                <a:r>
                  <a:rPr lang="en-US" sz="2800" baseline="30000" dirty="0">
                    <a:solidFill>
                      <a:schemeClr val="hlink"/>
                    </a:solidFill>
                    <a:latin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108762" y="1693330"/>
              <a:ext cx="22710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i="1" dirty="0" err="1" smtClean="0">
                  <a:solidFill>
                    <a:srgbClr val="000000"/>
                  </a:solidFill>
                  <a:latin typeface="Symbol"/>
                </a:rPr>
                <a:t>c</a:t>
              </a:r>
              <a:endParaRPr lang="en-US" dirty="0">
                <a:latin typeface="Symbo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65157" y="1678884"/>
              <a:ext cx="21764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i="1" dirty="0" err="1" smtClean="0">
                  <a:solidFill>
                    <a:srgbClr val="000000"/>
                  </a:solidFill>
                  <a:latin typeface="Symbol"/>
                </a:rPr>
                <a:t>c</a:t>
              </a:r>
              <a:endParaRPr lang="en-US" dirty="0">
                <a:latin typeface="Symbo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a_proposal_fi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7918" y="1326984"/>
            <a:ext cx="6360344" cy="4991471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16113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Times New Roman" pitchFamily="18" charset="0"/>
              </a:rPr>
              <a:t>Polarization at Three Frequencies Simultaneously</a:t>
            </a:r>
            <a:endParaRPr lang="en-US" sz="3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Picture 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7943"/>
            <a:ext cx="91440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0" y="502920"/>
            <a:ext cx="9115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dirty="0">
                <a:solidFill>
                  <a:srgbClr val="0066FF"/>
                </a:solidFill>
                <a:latin typeface="Times New Roman" pitchFamily="18" charset="0"/>
              </a:rPr>
              <a:t>Circular Polarization of </a:t>
            </a:r>
            <a:r>
              <a:rPr lang="en-US" sz="3600" dirty="0" err="1">
                <a:solidFill>
                  <a:srgbClr val="0066FF"/>
                </a:solidFill>
                <a:latin typeface="Times New Roman" pitchFamily="18" charset="0"/>
              </a:rPr>
              <a:t>Sgr</a:t>
            </a:r>
            <a:r>
              <a:rPr lang="en-US" sz="3600" dirty="0">
                <a:solidFill>
                  <a:srgbClr val="0066FF"/>
                </a:solidFill>
                <a:latin typeface="Times New Roman" pitchFamily="18" charset="0"/>
              </a:rPr>
              <a:t> A*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257300" y="5457206"/>
            <a:ext cx="1776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(red) Stokes I</a:t>
            </a:r>
          </a:p>
          <a:p>
            <a:pPr eaLnBrk="0" hangingPunct="0"/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(blue) Stokes V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4873625" y="5457206"/>
            <a:ext cx="3392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Fractional Circular Polarization</a:t>
            </a:r>
          </a:p>
          <a:p>
            <a:pPr eaLnBrk="0" hangingPunct="0"/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vs. Frequency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9774" y="1433352"/>
            <a:ext cx="4818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</a:rPr>
              <a:t>Left handed CP at all frequencies measured!! </a:t>
            </a:r>
            <a:endParaRPr lang="en-US" sz="2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3572" y="6518200"/>
            <a:ext cx="3174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Munoz, </a:t>
            </a:r>
            <a:r>
              <a:rPr lang="en-US" sz="1200" dirty="0" err="1" smtClean="0"/>
              <a:t>Marrone</a:t>
            </a:r>
            <a:r>
              <a:rPr lang="en-US" sz="1200" dirty="0" smtClean="0"/>
              <a:t>, Moran, and </a:t>
            </a:r>
            <a:r>
              <a:rPr lang="en-US" sz="1200" dirty="0" err="1" smtClean="0"/>
              <a:t>Rao</a:t>
            </a:r>
            <a:r>
              <a:rPr lang="en-US" sz="1200" dirty="0" smtClean="0"/>
              <a:t> 2012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0040"/>
            <a:ext cx="9144000" cy="9143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Faraday Conversion in </a:t>
            </a:r>
            <a:r>
              <a:rPr lang="en-US" sz="36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Sgr</a:t>
            </a:r>
            <a:r>
              <a:rPr lang="en-US" sz="36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A*</a:t>
            </a:r>
            <a:endParaRPr lang="en-US" sz="36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4"/>
          <p:cNvGrpSpPr/>
          <p:nvPr/>
        </p:nvGrpSpPr>
        <p:grpSpPr>
          <a:xfrm>
            <a:off x="5105400" y="1371600"/>
            <a:ext cx="3127248" cy="1538883"/>
            <a:chOff x="5105400" y="1447800"/>
            <a:chExt cx="3127248" cy="1538883"/>
          </a:xfrm>
        </p:grpSpPr>
        <p:grpSp>
          <p:nvGrpSpPr>
            <p:cNvPr id="4" name="Group 30"/>
            <p:cNvGrpSpPr/>
            <p:nvPr/>
          </p:nvGrpSpPr>
          <p:grpSpPr>
            <a:xfrm>
              <a:off x="5105400" y="1447800"/>
              <a:ext cx="3124200" cy="1538883"/>
              <a:chOff x="5105400" y="1447800"/>
              <a:chExt cx="3124200" cy="153888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105400" y="1447800"/>
                <a:ext cx="533400" cy="1516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 </a:t>
                </a:r>
                <a:r>
                  <a:rPr lang="en-US" sz="18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</a:t>
                </a:r>
              </a:p>
              <a:p>
                <a:pPr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GHz</a:t>
                </a:r>
              </a:p>
              <a:p>
                <a:pPr algn="r"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230</a:t>
                </a:r>
              </a:p>
              <a:p>
                <a:pPr algn="r"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22</a:t>
                </a:r>
              </a:p>
              <a:p>
                <a:pPr algn="r"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1.4</a:t>
                </a:r>
                <a:endParaRPr 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019800" y="1447800"/>
                <a:ext cx="533400" cy="1538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</a:t>
                </a:r>
                <a:r>
                  <a:rPr lang="en-US" sz="18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</a:t>
                </a:r>
                <a:r>
                  <a:rPr lang="en-US" sz="1800" i="1" baseline="-250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 =1</a:t>
                </a:r>
              </a:p>
              <a:p>
                <a:pPr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  </a:t>
                </a:r>
                <a:r>
                  <a:rPr lang="en-US" sz="18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R</a:t>
                </a:r>
                <a:r>
                  <a:rPr lang="en-US" sz="1800" i="1" baseline="-250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s</a:t>
                </a:r>
              </a:p>
              <a:p>
                <a:pPr algn="r"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6</a:t>
                </a:r>
              </a:p>
              <a:p>
                <a:pPr algn="r"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80</a:t>
                </a:r>
              </a:p>
              <a:p>
                <a:pPr algn="r"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1600</a:t>
                </a:r>
                <a:endParaRPr 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81800" y="1447800"/>
                <a:ext cx="1447800" cy="1538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8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</a:t>
                </a:r>
                <a:r>
                  <a:rPr lang="en-US" sz="1800" i="1" baseline="-250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 =1 </a:t>
                </a: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(diameter)</a:t>
                </a:r>
              </a:p>
              <a:p>
                <a:pPr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       </a:t>
                </a:r>
                <a:r>
                  <a:rPr lang="en-US" sz="1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mas</a:t>
                </a:r>
                <a:endParaRPr lang="en-US" sz="1800" baseline="-25000" dirty="0" smtClean="0">
                  <a:latin typeface="Times New Roman" pitchFamily="18" charset="0"/>
                  <a:cs typeface="Times New Roman" pitchFamily="18" charset="0"/>
                  <a:sym typeface="Symbol"/>
                </a:endParaRPr>
              </a:p>
              <a:p>
                <a:pPr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      0.06     </a:t>
                </a:r>
              </a:p>
              <a:p>
                <a:pPr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        0.8</a:t>
                </a:r>
              </a:p>
              <a:p>
                <a:pPr>
                  <a:lnSpc>
                    <a:spcPts val="2400"/>
                  </a:lnSpc>
                </a:pPr>
                <a:r>
                  <a:rPr lang="en-US" sz="1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         16</a:t>
                </a:r>
                <a:endParaRPr 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5105400" y="2063496"/>
              <a:ext cx="31242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05400" y="2971800"/>
              <a:ext cx="312724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066800" y="320760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Range of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= 1 surface between 1.4 and 230 GHz: ~350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(based on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 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=1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~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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-1.1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25"/>
          <p:cNvGrpSpPr/>
          <p:nvPr/>
        </p:nvGrpSpPr>
        <p:grpSpPr>
          <a:xfrm>
            <a:off x="1066800" y="4262735"/>
            <a:ext cx="4419600" cy="2366665"/>
            <a:chOff x="1066800" y="4186535"/>
            <a:chExt cx="4419600" cy="2366665"/>
          </a:xfrm>
        </p:grpSpPr>
        <p:sp>
          <p:nvSpPr>
            <p:cNvPr id="21" name="TextBox 20"/>
            <p:cNvSpPr txBox="1"/>
            <p:nvPr/>
          </p:nvSpPr>
          <p:spPr>
            <a:xfrm>
              <a:off x="1066800" y="4186535"/>
              <a:ext cx="441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Faraday conversion phase shift</a:t>
              </a:r>
              <a:endParaRPr lang="en-US" sz="2400" u="sng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66800" y="4614208"/>
              <a:ext cx="4419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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= 10</a:t>
              </a:r>
              <a:r>
                <a:rPr lang="en-US" sz="2400" baseline="30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9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</a:t>
              </a:r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L B</a:t>
              </a:r>
              <a:r>
                <a:rPr lang="en-US" sz="2400" baseline="30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4</a:t>
              </a:r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</a:t>
              </a:r>
              <a:r>
                <a:rPr lang="en-US" sz="2400" baseline="30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3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= /2 (optimum)</a:t>
              </a:r>
            </a:p>
            <a:p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B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= magnetic field in Gauss</a:t>
              </a:r>
            </a:p>
            <a:p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L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= length in pc</a:t>
              </a:r>
            </a:p>
            <a:p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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= wavelength in m</a:t>
              </a:r>
            </a:p>
            <a:p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27"/>
          <p:cNvGrpSpPr/>
          <p:nvPr/>
        </p:nvGrpSpPr>
        <p:grpSpPr>
          <a:xfrm>
            <a:off x="5791200" y="4191000"/>
            <a:ext cx="2783086" cy="2475131"/>
            <a:chOff x="6132314" y="4267200"/>
            <a:chExt cx="2783086" cy="2475131"/>
          </a:xfrm>
        </p:grpSpPr>
        <p:grpSp>
          <p:nvGrpSpPr>
            <p:cNvPr id="7" name="Group 26"/>
            <p:cNvGrpSpPr/>
            <p:nvPr/>
          </p:nvGrpSpPr>
          <p:grpSpPr>
            <a:xfrm>
              <a:off x="6553200" y="4648200"/>
              <a:ext cx="1371600" cy="1371600"/>
              <a:chOff x="6553200" y="4648200"/>
              <a:chExt cx="1371600" cy="1371600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6553200" y="4648200"/>
                <a:ext cx="0" cy="1371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6553200" y="6019800"/>
                <a:ext cx="13716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553200" y="4648200"/>
                <a:ext cx="1371600" cy="13716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6477000" y="6096000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mode direction in</a:t>
              </a:r>
            </a:p>
            <a:p>
              <a:r>
                <a:rPr lang="en-US" sz="1800" dirty="0" err="1" smtClean="0">
                  <a:latin typeface="Times New Roman" pitchFamily="18" charset="0"/>
                  <a:cs typeface="Times New Roman" pitchFamily="18" charset="0"/>
                </a:rPr>
                <a:t>ultrarelativistic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 plasma</a:t>
              </a:r>
              <a:endParaRPr lang="en-US" sz="1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5440680" y="5035035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mode direction</a:t>
              </a:r>
              <a:endParaRPr lang="en-US" sz="1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10400" y="4267200"/>
              <a:ext cx="76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input</a:t>
              </a:r>
            </a:p>
            <a:p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signal</a:t>
              </a:r>
              <a:endParaRPr lang="en-US" sz="1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41"/>
          <p:cNvGrpSpPr/>
          <p:nvPr/>
        </p:nvGrpSpPr>
        <p:grpSpPr>
          <a:xfrm>
            <a:off x="1143000" y="1183888"/>
            <a:ext cx="3352800" cy="1864112"/>
            <a:chOff x="685800" y="1295400"/>
            <a:chExt cx="3352800" cy="1864112"/>
          </a:xfrm>
        </p:grpSpPr>
        <p:sp>
          <p:nvSpPr>
            <p:cNvPr id="41" name="Freeform 40"/>
            <p:cNvSpPr/>
            <p:nvPr/>
          </p:nvSpPr>
          <p:spPr>
            <a:xfrm>
              <a:off x="685800" y="1371600"/>
              <a:ext cx="1924342" cy="1787912"/>
            </a:xfrm>
            <a:custGeom>
              <a:avLst/>
              <a:gdLst>
                <a:gd name="connsiteX0" fmla="*/ 245327 w 2064367"/>
                <a:gd name="connsiteY0" fmla="*/ 557561 h 1918010"/>
                <a:gd name="connsiteX1" fmla="*/ 234176 w 2064367"/>
                <a:gd name="connsiteY1" fmla="*/ 591014 h 1918010"/>
                <a:gd name="connsiteX2" fmla="*/ 211874 w 2064367"/>
                <a:gd name="connsiteY2" fmla="*/ 613317 h 1918010"/>
                <a:gd name="connsiteX3" fmla="*/ 156117 w 2064367"/>
                <a:gd name="connsiteY3" fmla="*/ 702527 h 1918010"/>
                <a:gd name="connsiteX4" fmla="*/ 100361 w 2064367"/>
                <a:gd name="connsiteY4" fmla="*/ 780585 h 1918010"/>
                <a:gd name="connsiteX5" fmla="*/ 78059 w 2064367"/>
                <a:gd name="connsiteY5" fmla="*/ 802888 h 1918010"/>
                <a:gd name="connsiteX6" fmla="*/ 55756 w 2064367"/>
                <a:gd name="connsiteY6" fmla="*/ 825190 h 1918010"/>
                <a:gd name="connsiteX7" fmla="*/ 44605 w 2064367"/>
                <a:gd name="connsiteY7" fmla="*/ 858644 h 1918010"/>
                <a:gd name="connsiteX8" fmla="*/ 22303 w 2064367"/>
                <a:gd name="connsiteY8" fmla="*/ 892097 h 1918010"/>
                <a:gd name="connsiteX9" fmla="*/ 0 w 2064367"/>
                <a:gd name="connsiteY9" fmla="*/ 959005 h 1918010"/>
                <a:gd name="connsiteX10" fmla="*/ 11152 w 2064367"/>
                <a:gd name="connsiteY10" fmla="*/ 1081668 h 1918010"/>
                <a:gd name="connsiteX11" fmla="*/ 33454 w 2064367"/>
                <a:gd name="connsiteY11" fmla="*/ 1103971 h 1918010"/>
                <a:gd name="connsiteX12" fmla="*/ 55756 w 2064367"/>
                <a:gd name="connsiteY12" fmla="*/ 1137424 h 1918010"/>
                <a:gd name="connsiteX13" fmla="*/ 78059 w 2064367"/>
                <a:gd name="connsiteY13" fmla="*/ 1159727 h 1918010"/>
                <a:gd name="connsiteX14" fmla="*/ 122664 w 2064367"/>
                <a:gd name="connsiteY14" fmla="*/ 1226634 h 1918010"/>
                <a:gd name="connsiteX15" fmla="*/ 144966 w 2064367"/>
                <a:gd name="connsiteY15" fmla="*/ 1293541 h 1918010"/>
                <a:gd name="connsiteX16" fmla="*/ 156117 w 2064367"/>
                <a:gd name="connsiteY16" fmla="*/ 1326995 h 1918010"/>
                <a:gd name="connsiteX17" fmla="*/ 167269 w 2064367"/>
                <a:gd name="connsiteY17" fmla="*/ 1382751 h 1918010"/>
                <a:gd name="connsiteX18" fmla="*/ 178420 w 2064367"/>
                <a:gd name="connsiteY18" fmla="*/ 1460810 h 1918010"/>
                <a:gd name="connsiteX19" fmla="*/ 211874 w 2064367"/>
                <a:gd name="connsiteY19" fmla="*/ 1561171 h 1918010"/>
                <a:gd name="connsiteX20" fmla="*/ 223025 w 2064367"/>
                <a:gd name="connsiteY20" fmla="*/ 1594624 h 1918010"/>
                <a:gd name="connsiteX21" fmla="*/ 245327 w 2064367"/>
                <a:gd name="connsiteY21" fmla="*/ 1683834 h 1918010"/>
                <a:gd name="connsiteX22" fmla="*/ 267630 w 2064367"/>
                <a:gd name="connsiteY22" fmla="*/ 1717288 h 1918010"/>
                <a:gd name="connsiteX23" fmla="*/ 278781 w 2064367"/>
                <a:gd name="connsiteY23" fmla="*/ 1750741 h 1918010"/>
                <a:gd name="connsiteX24" fmla="*/ 323386 w 2064367"/>
                <a:gd name="connsiteY24" fmla="*/ 1795346 h 1918010"/>
                <a:gd name="connsiteX25" fmla="*/ 345688 w 2064367"/>
                <a:gd name="connsiteY25" fmla="*/ 1817649 h 1918010"/>
                <a:gd name="connsiteX26" fmla="*/ 446049 w 2064367"/>
                <a:gd name="connsiteY26" fmla="*/ 1839951 h 1918010"/>
                <a:gd name="connsiteX27" fmla="*/ 479503 w 2064367"/>
                <a:gd name="connsiteY27" fmla="*/ 1851102 h 1918010"/>
                <a:gd name="connsiteX28" fmla="*/ 568713 w 2064367"/>
                <a:gd name="connsiteY28" fmla="*/ 1839951 h 1918010"/>
                <a:gd name="connsiteX29" fmla="*/ 613317 w 2064367"/>
                <a:gd name="connsiteY29" fmla="*/ 1828800 h 1918010"/>
                <a:gd name="connsiteX30" fmla="*/ 858644 w 2064367"/>
                <a:gd name="connsiteY30" fmla="*/ 1839951 h 1918010"/>
                <a:gd name="connsiteX31" fmla="*/ 914400 w 2064367"/>
                <a:gd name="connsiteY31" fmla="*/ 1884556 h 1918010"/>
                <a:gd name="connsiteX32" fmla="*/ 1081669 w 2064367"/>
                <a:gd name="connsiteY32" fmla="*/ 1918010 h 1918010"/>
                <a:gd name="connsiteX33" fmla="*/ 1126274 w 2064367"/>
                <a:gd name="connsiteY33" fmla="*/ 1906858 h 1918010"/>
                <a:gd name="connsiteX34" fmla="*/ 1204332 w 2064367"/>
                <a:gd name="connsiteY34" fmla="*/ 1895707 h 1918010"/>
                <a:gd name="connsiteX35" fmla="*/ 1271239 w 2064367"/>
                <a:gd name="connsiteY35" fmla="*/ 1873405 h 1918010"/>
                <a:gd name="connsiteX36" fmla="*/ 1471961 w 2064367"/>
                <a:gd name="connsiteY36" fmla="*/ 1862253 h 1918010"/>
                <a:gd name="connsiteX37" fmla="*/ 1550020 w 2064367"/>
                <a:gd name="connsiteY37" fmla="*/ 1851102 h 1918010"/>
                <a:gd name="connsiteX38" fmla="*/ 1583474 w 2064367"/>
                <a:gd name="connsiteY38" fmla="*/ 1817649 h 1918010"/>
                <a:gd name="connsiteX39" fmla="*/ 1628078 w 2064367"/>
                <a:gd name="connsiteY39" fmla="*/ 1795346 h 1918010"/>
                <a:gd name="connsiteX40" fmla="*/ 1694986 w 2064367"/>
                <a:gd name="connsiteY40" fmla="*/ 1773044 h 1918010"/>
                <a:gd name="connsiteX41" fmla="*/ 1773044 w 2064367"/>
                <a:gd name="connsiteY41" fmla="*/ 1750741 h 1918010"/>
                <a:gd name="connsiteX42" fmla="*/ 1851103 w 2064367"/>
                <a:gd name="connsiteY42" fmla="*/ 1694985 h 1918010"/>
                <a:gd name="connsiteX43" fmla="*/ 1873405 w 2064367"/>
                <a:gd name="connsiteY43" fmla="*/ 1661532 h 1918010"/>
                <a:gd name="connsiteX44" fmla="*/ 1884556 w 2064367"/>
                <a:gd name="connsiteY44" fmla="*/ 1616927 h 1918010"/>
                <a:gd name="connsiteX45" fmla="*/ 1895708 w 2064367"/>
                <a:gd name="connsiteY45" fmla="*/ 1583473 h 1918010"/>
                <a:gd name="connsiteX46" fmla="*/ 1918010 w 2064367"/>
                <a:gd name="connsiteY46" fmla="*/ 1483112 h 1918010"/>
                <a:gd name="connsiteX47" fmla="*/ 1940313 w 2064367"/>
                <a:gd name="connsiteY47" fmla="*/ 1416205 h 1918010"/>
                <a:gd name="connsiteX48" fmla="*/ 1984917 w 2064367"/>
                <a:gd name="connsiteY48" fmla="*/ 1349297 h 1918010"/>
                <a:gd name="connsiteX49" fmla="*/ 2018371 w 2064367"/>
                <a:gd name="connsiteY49" fmla="*/ 1293541 h 1918010"/>
                <a:gd name="connsiteX50" fmla="*/ 2018371 w 2064367"/>
                <a:gd name="connsiteY50" fmla="*/ 914400 h 1918010"/>
                <a:gd name="connsiteX51" fmla="*/ 1996069 w 2064367"/>
                <a:gd name="connsiteY51" fmla="*/ 880946 h 1918010"/>
                <a:gd name="connsiteX52" fmla="*/ 1973766 w 2064367"/>
                <a:gd name="connsiteY52" fmla="*/ 814039 h 1918010"/>
                <a:gd name="connsiteX53" fmla="*/ 1962615 w 2064367"/>
                <a:gd name="connsiteY53" fmla="*/ 780585 h 1918010"/>
                <a:gd name="connsiteX54" fmla="*/ 1951464 w 2064367"/>
                <a:gd name="connsiteY54" fmla="*/ 735980 h 1918010"/>
                <a:gd name="connsiteX55" fmla="*/ 1929161 w 2064367"/>
                <a:gd name="connsiteY55" fmla="*/ 669073 h 1918010"/>
                <a:gd name="connsiteX56" fmla="*/ 1918010 w 2064367"/>
                <a:gd name="connsiteY56" fmla="*/ 591014 h 1918010"/>
                <a:gd name="connsiteX57" fmla="*/ 1906859 w 2064367"/>
                <a:gd name="connsiteY57" fmla="*/ 468351 h 1918010"/>
                <a:gd name="connsiteX58" fmla="*/ 1884556 w 2064367"/>
                <a:gd name="connsiteY58" fmla="*/ 401444 h 1918010"/>
                <a:gd name="connsiteX59" fmla="*/ 1873405 w 2064367"/>
                <a:gd name="connsiteY59" fmla="*/ 367990 h 1918010"/>
                <a:gd name="connsiteX60" fmla="*/ 1839952 w 2064367"/>
                <a:gd name="connsiteY60" fmla="*/ 356839 h 1918010"/>
                <a:gd name="connsiteX61" fmla="*/ 1739591 w 2064367"/>
                <a:gd name="connsiteY61" fmla="*/ 334536 h 1918010"/>
                <a:gd name="connsiteX62" fmla="*/ 1706137 w 2064367"/>
                <a:gd name="connsiteY62" fmla="*/ 323385 h 1918010"/>
                <a:gd name="connsiteX63" fmla="*/ 1672683 w 2064367"/>
                <a:gd name="connsiteY63" fmla="*/ 301083 h 1918010"/>
                <a:gd name="connsiteX64" fmla="*/ 1650381 w 2064367"/>
                <a:gd name="connsiteY64" fmla="*/ 278780 h 1918010"/>
                <a:gd name="connsiteX65" fmla="*/ 1583474 w 2064367"/>
                <a:gd name="connsiteY65" fmla="*/ 256478 h 1918010"/>
                <a:gd name="connsiteX66" fmla="*/ 1550020 w 2064367"/>
                <a:gd name="connsiteY66" fmla="*/ 245327 h 1918010"/>
                <a:gd name="connsiteX67" fmla="*/ 1494264 w 2064367"/>
                <a:gd name="connsiteY67" fmla="*/ 189571 h 1918010"/>
                <a:gd name="connsiteX68" fmla="*/ 1471961 w 2064367"/>
                <a:gd name="connsiteY68" fmla="*/ 167268 h 1918010"/>
                <a:gd name="connsiteX69" fmla="*/ 1449659 w 2064367"/>
                <a:gd name="connsiteY69" fmla="*/ 133814 h 1918010"/>
                <a:gd name="connsiteX70" fmla="*/ 1438508 w 2064367"/>
                <a:gd name="connsiteY70" fmla="*/ 100361 h 1918010"/>
                <a:gd name="connsiteX71" fmla="*/ 1248937 w 2064367"/>
                <a:gd name="connsiteY71" fmla="*/ 89210 h 1918010"/>
                <a:gd name="connsiteX72" fmla="*/ 1148576 w 2064367"/>
                <a:gd name="connsiteY72" fmla="*/ 78058 h 1918010"/>
                <a:gd name="connsiteX73" fmla="*/ 892098 w 2064367"/>
                <a:gd name="connsiteY73" fmla="*/ 66907 h 1918010"/>
                <a:gd name="connsiteX74" fmla="*/ 858644 w 2064367"/>
                <a:gd name="connsiteY74" fmla="*/ 55756 h 1918010"/>
                <a:gd name="connsiteX75" fmla="*/ 802888 w 2064367"/>
                <a:gd name="connsiteY75" fmla="*/ 44605 h 1918010"/>
                <a:gd name="connsiteX76" fmla="*/ 758283 w 2064367"/>
                <a:gd name="connsiteY76" fmla="*/ 33453 h 1918010"/>
                <a:gd name="connsiteX77" fmla="*/ 691376 w 2064367"/>
                <a:gd name="connsiteY77" fmla="*/ 0 h 1918010"/>
                <a:gd name="connsiteX78" fmla="*/ 657922 w 2064367"/>
                <a:gd name="connsiteY78" fmla="*/ 11151 h 1918010"/>
                <a:gd name="connsiteX79" fmla="*/ 557561 w 2064367"/>
                <a:gd name="connsiteY79" fmla="*/ 22302 h 1918010"/>
                <a:gd name="connsiteX80" fmla="*/ 512956 w 2064367"/>
                <a:gd name="connsiteY80" fmla="*/ 33453 h 1918010"/>
                <a:gd name="connsiteX81" fmla="*/ 457200 w 2064367"/>
                <a:gd name="connsiteY81" fmla="*/ 78058 h 1918010"/>
                <a:gd name="connsiteX82" fmla="*/ 446049 w 2064367"/>
                <a:gd name="connsiteY82" fmla="*/ 111512 h 1918010"/>
                <a:gd name="connsiteX83" fmla="*/ 401444 w 2064367"/>
                <a:gd name="connsiteY83" fmla="*/ 167268 h 1918010"/>
                <a:gd name="connsiteX84" fmla="*/ 367991 w 2064367"/>
                <a:gd name="connsiteY84" fmla="*/ 189571 h 1918010"/>
                <a:gd name="connsiteX85" fmla="*/ 312235 w 2064367"/>
                <a:gd name="connsiteY85" fmla="*/ 223024 h 1918010"/>
                <a:gd name="connsiteX86" fmla="*/ 289932 w 2064367"/>
                <a:gd name="connsiteY86" fmla="*/ 245327 h 1918010"/>
                <a:gd name="connsiteX87" fmla="*/ 256478 w 2064367"/>
                <a:gd name="connsiteY87" fmla="*/ 256478 h 1918010"/>
                <a:gd name="connsiteX88" fmla="*/ 245327 w 2064367"/>
                <a:gd name="connsiteY88" fmla="*/ 557561 h 191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064367" h="1918010">
                  <a:moveTo>
                    <a:pt x="245327" y="557561"/>
                  </a:moveTo>
                  <a:cubicBezTo>
                    <a:pt x="241610" y="613317"/>
                    <a:pt x="240223" y="580935"/>
                    <a:pt x="234176" y="591014"/>
                  </a:cubicBezTo>
                  <a:cubicBezTo>
                    <a:pt x="228767" y="600029"/>
                    <a:pt x="216576" y="603913"/>
                    <a:pt x="211874" y="613317"/>
                  </a:cubicBezTo>
                  <a:cubicBezTo>
                    <a:pt x="165428" y="706208"/>
                    <a:pt x="220479" y="659618"/>
                    <a:pt x="156117" y="702527"/>
                  </a:cubicBezTo>
                  <a:cubicBezTo>
                    <a:pt x="138316" y="755929"/>
                    <a:pt x="153278" y="727667"/>
                    <a:pt x="100361" y="780585"/>
                  </a:cubicBezTo>
                  <a:lnTo>
                    <a:pt x="78059" y="802888"/>
                  </a:lnTo>
                  <a:lnTo>
                    <a:pt x="55756" y="825190"/>
                  </a:lnTo>
                  <a:cubicBezTo>
                    <a:pt x="52039" y="836341"/>
                    <a:pt x="49862" y="848130"/>
                    <a:pt x="44605" y="858644"/>
                  </a:cubicBezTo>
                  <a:cubicBezTo>
                    <a:pt x="38612" y="870631"/>
                    <a:pt x="27746" y="879850"/>
                    <a:pt x="22303" y="892097"/>
                  </a:cubicBezTo>
                  <a:cubicBezTo>
                    <a:pt x="12755" y="913580"/>
                    <a:pt x="0" y="959005"/>
                    <a:pt x="0" y="959005"/>
                  </a:cubicBezTo>
                  <a:cubicBezTo>
                    <a:pt x="3717" y="999893"/>
                    <a:pt x="1920" y="1041663"/>
                    <a:pt x="11152" y="1081668"/>
                  </a:cubicBezTo>
                  <a:cubicBezTo>
                    <a:pt x="13516" y="1091912"/>
                    <a:pt x="26886" y="1095761"/>
                    <a:pt x="33454" y="1103971"/>
                  </a:cubicBezTo>
                  <a:cubicBezTo>
                    <a:pt x="41826" y="1114436"/>
                    <a:pt x="47384" y="1126959"/>
                    <a:pt x="55756" y="1137424"/>
                  </a:cubicBezTo>
                  <a:cubicBezTo>
                    <a:pt x="62324" y="1145634"/>
                    <a:pt x="71751" y="1151316"/>
                    <a:pt x="78059" y="1159727"/>
                  </a:cubicBezTo>
                  <a:cubicBezTo>
                    <a:pt x="94142" y="1181170"/>
                    <a:pt x="122664" y="1226634"/>
                    <a:pt x="122664" y="1226634"/>
                  </a:cubicBezTo>
                  <a:lnTo>
                    <a:pt x="144966" y="1293541"/>
                  </a:lnTo>
                  <a:cubicBezTo>
                    <a:pt x="148683" y="1304692"/>
                    <a:pt x="153812" y="1315469"/>
                    <a:pt x="156117" y="1326995"/>
                  </a:cubicBezTo>
                  <a:cubicBezTo>
                    <a:pt x="159834" y="1345580"/>
                    <a:pt x="164153" y="1364055"/>
                    <a:pt x="167269" y="1382751"/>
                  </a:cubicBezTo>
                  <a:cubicBezTo>
                    <a:pt x="171590" y="1408677"/>
                    <a:pt x="172510" y="1435199"/>
                    <a:pt x="178420" y="1460810"/>
                  </a:cubicBezTo>
                  <a:cubicBezTo>
                    <a:pt x="178425" y="1460832"/>
                    <a:pt x="206295" y="1544434"/>
                    <a:pt x="211874" y="1561171"/>
                  </a:cubicBezTo>
                  <a:cubicBezTo>
                    <a:pt x="215591" y="1572322"/>
                    <a:pt x="220720" y="1583098"/>
                    <a:pt x="223025" y="1594624"/>
                  </a:cubicBezTo>
                  <a:cubicBezTo>
                    <a:pt x="227266" y="1615829"/>
                    <a:pt x="233898" y="1660975"/>
                    <a:pt x="245327" y="1683834"/>
                  </a:cubicBezTo>
                  <a:cubicBezTo>
                    <a:pt x="251321" y="1695821"/>
                    <a:pt x="260196" y="1706137"/>
                    <a:pt x="267630" y="1717288"/>
                  </a:cubicBezTo>
                  <a:cubicBezTo>
                    <a:pt x="271347" y="1728439"/>
                    <a:pt x="271949" y="1741176"/>
                    <a:pt x="278781" y="1750741"/>
                  </a:cubicBezTo>
                  <a:cubicBezTo>
                    <a:pt x="291003" y="1767851"/>
                    <a:pt x="308518" y="1780478"/>
                    <a:pt x="323386" y="1795346"/>
                  </a:cubicBezTo>
                  <a:cubicBezTo>
                    <a:pt x="330820" y="1802780"/>
                    <a:pt x="335714" y="1814324"/>
                    <a:pt x="345688" y="1817649"/>
                  </a:cubicBezTo>
                  <a:cubicBezTo>
                    <a:pt x="420998" y="1842752"/>
                    <a:pt x="328296" y="1813784"/>
                    <a:pt x="446049" y="1839951"/>
                  </a:cubicBezTo>
                  <a:cubicBezTo>
                    <a:pt x="457524" y="1842501"/>
                    <a:pt x="468352" y="1847385"/>
                    <a:pt x="479503" y="1851102"/>
                  </a:cubicBezTo>
                  <a:cubicBezTo>
                    <a:pt x="509240" y="1847385"/>
                    <a:pt x="539153" y="1844878"/>
                    <a:pt x="568713" y="1839951"/>
                  </a:cubicBezTo>
                  <a:cubicBezTo>
                    <a:pt x="583830" y="1837432"/>
                    <a:pt x="597991" y="1828800"/>
                    <a:pt x="613317" y="1828800"/>
                  </a:cubicBezTo>
                  <a:cubicBezTo>
                    <a:pt x="695177" y="1828800"/>
                    <a:pt x="776868" y="1836234"/>
                    <a:pt x="858644" y="1839951"/>
                  </a:cubicBezTo>
                  <a:cubicBezTo>
                    <a:pt x="877179" y="1858485"/>
                    <a:pt x="889083" y="1873304"/>
                    <a:pt x="914400" y="1884556"/>
                  </a:cubicBezTo>
                  <a:cubicBezTo>
                    <a:pt x="980290" y="1913840"/>
                    <a:pt x="1005121" y="1909504"/>
                    <a:pt x="1081669" y="1918010"/>
                  </a:cubicBezTo>
                  <a:cubicBezTo>
                    <a:pt x="1096537" y="1914293"/>
                    <a:pt x="1111195" y="1909600"/>
                    <a:pt x="1126274" y="1906858"/>
                  </a:cubicBezTo>
                  <a:cubicBezTo>
                    <a:pt x="1152134" y="1902156"/>
                    <a:pt x="1178722" y="1901617"/>
                    <a:pt x="1204332" y="1895707"/>
                  </a:cubicBezTo>
                  <a:cubicBezTo>
                    <a:pt x="1227239" y="1890421"/>
                    <a:pt x="1247767" y="1874709"/>
                    <a:pt x="1271239" y="1873405"/>
                  </a:cubicBezTo>
                  <a:lnTo>
                    <a:pt x="1471961" y="1862253"/>
                  </a:lnTo>
                  <a:cubicBezTo>
                    <a:pt x="1497981" y="1858536"/>
                    <a:pt x="1525616" y="1860863"/>
                    <a:pt x="1550020" y="1851102"/>
                  </a:cubicBezTo>
                  <a:cubicBezTo>
                    <a:pt x="1564662" y="1845245"/>
                    <a:pt x="1570641" y="1826815"/>
                    <a:pt x="1583474" y="1817649"/>
                  </a:cubicBezTo>
                  <a:cubicBezTo>
                    <a:pt x="1597001" y="1807987"/>
                    <a:pt x="1612644" y="1801520"/>
                    <a:pt x="1628078" y="1795346"/>
                  </a:cubicBezTo>
                  <a:cubicBezTo>
                    <a:pt x="1649906" y="1786615"/>
                    <a:pt x="1672683" y="1780478"/>
                    <a:pt x="1694986" y="1773044"/>
                  </a:cubicBezTo>
                  <a:cubicBezTo>
                    <a:pt x="1742994" y="1757041"/>
                    <a:pt x="1717016" y="1764748"/>
                    <a:pt x="1773044" y="1750741"/>
                  </a:cubicBezTo>
                  <a:cubicBezTo>
                    <a:pt x="1825961" y="1697824"/>
                    <a:pt x="1797701" y="1712785"/>
                    <a:pt x="1851103" y="1694985"/>
                  </a:cubicBezTo>
                  <a:cubicBezTo>
                    <a:pt x="1858537" y="1683834"/>
                    <a:pt x="1868126" y="1673850"/>
                    <a:pt x="1873405" y="1661532"/>
                  </a:cubicBezTo>
                  <a:cubicBezTo>
                    <a:pt x="1879442" y="1647445"/>
                    <a:pt x="1880346" y="1631663"/>
                    <a:pt x="1884556" y="1616927"/>
                  </a:cubicBezTo>
                  <a:cubicBezTo>
                    <a:pt x="1887785" y="1605625"/>
                    <a:pt x="1892857" y="1594877"/>
                    <a:pt x="1895708" y="1583473"/>
                  </a:cubicBezTo>
                  <a:cubicBezTo>
                    <a:pt x="1911625" y="1519808"/>
                    <a:pt x="1900839" y="1540348"/>
                    <a:pt x="1918010" y="1483112"/>
                  </a:cubicBezTo>
                  <a:cubicBezTo>
                    <a:pt x="1924765" y="1460595"/>
                    <a:pt x="1927273" y="1435766"/>
                    <a:pt x="1940313" y="1416205"/>
                  </a:cubicBezTo>
                  <a:cubicBezTo>
                    <a:pt x="1955181" y="1393902"/>
                    <a:pt x="1976440" y="1374725"/>
                    <a:pt x="1984917" y="1349297"/>
                  </a:cubicBezTo>
                  <a:cubicBezTo>
                    <a:pt x="1999394" y="1305870"/>
                    <a:pt x="1987758" y="1324156"/>
                    <a:pt x="2018371" y="1293541"/>
                  </a:cubicBezTo>
                  <a:cubicBezTo>
                    <a:pt x="2064367" y="1155554"/>
                    <a:pt x="2045721" y="1224375"/>
                    <a:pt x="2018371" y="914400"/>
                  </a:cubicBezTo>
                  <a:cubicBezTo>
                    <a:pt x="2017193" y="901050"/>
                    <a:pt x="2001512" y="893193"/>
                    <a:pt x="1996069" y="880946"/>
                  </a:cubicBezTo>
                  <a:cubicBezTo>
                    <a:pt x="1986521" y="859463"/>
                    <a:pt x="1981200" y="836341"/>
                    <a:pt x="1973766" y="814039"/>
                  </a:cubicBezTo>
                  <a:cubicBezTo>
                    <a:pt x="1970049" y="802888"/>
                    <a:pt x="1965466" y="791989"/>
                    <a:pt x="1962615" y="780585"/>
                  </a:cubicBezTo>
                  <a:cubicBezTo>
                    <a:pt x="1958898" y="765717"/>
                    <a:pt x="1955868" y="750660"/>
                    <a:pt x="1951464" y="735980"/>
                  </a:cubicBezTo>
                  <a:cubicBezTo>
                    <a:pt x="1944709" y="713463"/>
                    <a:pt x="1929161" y="669073"/>
                    <a:pt x="1929161" y="669073"/>
                  </a:cubicBezTo>
                  <a:cubicBezTo>
                    <a:pt x="1925444" y="643053"/>
                    <a:pt x="1920913" y="617137"/>
                    <a:pt x="1918010" y="591014"/>
                  </a:cubicBezTo>
                  <a:cubicBezTo>
                    <a:pt x="1913476" y="550209"/>
                    <a:pt x="1913994" y="508783"/>
                    <a:pt x="1906859" y="468351"/>
                  </a:cubicBezTo>
                  <a:cubicBezTo>
                    <a:pt x="1902773" y="445200"/>
                    <a:pt x="1891990" y="423746"/>
                    <a:pt x="1884556" y="401444"/>
                  </a:cubicBezTo>
                  <a:cubicBezTo>
                    <a:pt x="1880839" y="390293"/>
                    <a:pt x="1884556" y="371707"/>
                    <a:pt x="1873405" y="367990"/>
                  </a:cubicBezTo>
                  <a:cubicBezTo>
                    <a:pt x="1862254" y="364273"/>
                    <a:pt x="1851355" y="359690"/>
                    <a:pt x="1839952" y="356839"/>
                  </a:cubicBezTo>
                  <a:cubicBezTo>
                    <a:pt x="1747948" y="333839"/>
                    <a:pt x="1819740" y="357436"/>
                    <a:pt x="1739591" y="334536"/>
                  </a:cubicBezTo>
                  <a:cubicBezTo>
                    <a:pt x="1728289" y="331307"/>
                    <a:pt x="1716651" y="328642"/>
                    <a:pt x="1706137" y="323385"/>
                  </a:cubicBezTo>
                  <a:cubicBezTo>
                    <a:pt x="1694150" y="317392"/>
                    <a:pt x="1683148" y="309455"/>
                    <a:pt x="1672683" y="301083"/>
                  </a:cubicBezTo>
                  <a:cubicBezTo>
                    <a:pt x="1664473" y="294515"/>
                    <a:pt x="1659785" y="283482"/>
                    <a:pt x="1650381" y="278780"/>
                  </a:cubicBezTo>
                  <a:cubicBezTo>
                    <a:pt x="1629354" y="268267"/>
                    <a:pt x="1605776" y="263912"/>
                    <a:pt x="1583474" y="256478"/>
                  </a:cubicBezTo>
                  <a:lnTo>
                    <a:pt x="1550020" y="245327"/>
                  </a:lnTo>
                  <a:lnTo>
                    <a:pt x="1494264" y="189571"/>
                  </a:lnTo>
                  <a:cubicBezTo>
                    <a:pt x="1486830" y="182137"/>
                    <a:pt x="1477793" y="176016"/>
                    <a:pt x="1471961" y="167268"/>
                  </a:cubicBezTo>
                  <a:cubicBezTo>
                    <a:pt x="1464527" y="156117"/>
                    <a:pt x="1455653" y="145801"/>
                    <a:pt x="1449659" y="133814"/>
                  </a:cubicBezTo>
                  <a:cubicBezTo>
                    <a:pt x="1444402" y="123301"/>
                    <a:pt x="1449982" y="102911"/>
                    <a:pt x="1438508" y="100361"/>
                  </a:cubicBezTo>
                  <a:cubicBezTo>
                    <a:pt x="1376716" y="86630"/>
                    <a:pt x="1312050" y="94065"/>
                    <a:pt x="1248937" y="89210"/>
                  </a:cubicBezTo>
                  <a:cubicBezTo>
                    <a:pt x="1215377" y="86628"/>
                    <a:pt x="1182170" y="80158"/>
                    <a:pt x="1148576" y="78058"/>
                  </a:cubicBezTo>
                  <a:cubicBezTo>
                    <a:pt x="1063169" y="72720"/>
                    <a:pt x="977591" y="70624"/>
                    <a:pt x="892098" y="66907"/>
                  </a:cubicBezTo>
                  <a:cubicBezTo>
                    <a:pt x="880947" y="63190"/>
                    <a:pt x="870048" y="58607"/>
                    <a:pt x="858644" y="55756"/>
                  </a:cubicBezTo>
                  <a:cubicBezTo>
                    <a:pt x="840256" y="51159"/>
                    <a:pt x="821390" y="48717"/>
                    <a:pt x="802888" y="44605"/>
                  </a:cubicBezTo>
                  <a:cubicBezTo>
                    <a:pt x="787927" y="41280"/>
                    <a:pt x="773151" y="37170"/>
                    <a:pt x="758283" y="33453"/>
                  </a:cubicBezTo>
                  <a:cubicBezTo>
                    <a:pt x="741368" y="22176"/>
                    <a:pt x="714461" y="0"/>
                    <a:pt x="691376" y="0"/>
                  </a:cubicBezTo>
                  <a:cubicBezTo>
                    <a:pt x="679621" y="0"/>
                    <a:pt x="669517" y="9219"/>
                    <a:pt x="657922" y="11151"/>
                  </a:cubicBezTo>
                  <a:cubicBezTo>
                    <a:pt x="624720" y="16684"/>
                    <a:pt x="591015" y="18585"/>
                    <a:pt x="557561" y="22302"/>
                  </a:cubicBezTo>
                  <a:cubicBezTo>
                    <a:pt x="542693" y="26019"/>
                    <a:pt x="527043" y="27416"/>
                    <a:pt x="512956" y="33453"/>
                  </a:cubicBezTo>
                  <a:cubicBezTo>
                    <a:pt x="488342" y="44002"/>
                    <a:pt x="475183" y="60075"/>
                    <a:pt x="457200" y="78058"/>
                  </a:cubicBezTo>
                  <a:cubicBezTo>
                    <a:pt x="453483" y="89209"/>
                    <a:pt x="451306" y="100998"/>
                    <a:pt x="446049" y="111512"/>
                  </a:cubicBezTo>
                  <a:cubicBezTo>
                    <a:pt x="436387" y="130836"/>
                    <a:pt x="418733" y="153437"/>
                    <a:pt x="401444" y="167268"/>
                  </a:cubicBezTo>
                  <a:cubicBezTo>
                    <a:pt x="390979" y="175640"/>
                    <a:pt x="378456" y="181199"/>
                    <a:pt x="367991" y="189571"/>
                  </a:cubicBezTo>
                  <a:cubicBezTo>
                    <a:pt x="324259" y="224557"/>
                    <a:pt x="370327" y="203660"/>
                    <a:pt x="312235" y="223024"/>
                  </a:cubicBezTo>
                  <a:cubicBezTo>
                    <a:pt x="304801" y="230458"/>
                    <a:pt x="298947" y="239918"/>
                    <a:pt x="289932" y="245327"/>
                  </a:cubicBezTo>
                  <a:cubicBezTo>
                    <a:pt x="279853" y="251375"/>
                    <a:pt x="259707" y="245176"/>
                    <a:pt x="256478" y="256478"/>
                  </a:cubicBezTo>
                  <a:cubicBezTo>
                    <a:pt x="241051" y="310473"/>
                    <a:pt x="249044" y="501805"/>
                    <a:pt x="245327" y="557561"/>
                  </a:cubicBezTo>
                  <a:close/>
                </a:path>
              </a:pathLst>
            </a:custGeom>
            <a:solidFill>
              <a:schemeClr val="tx1">
                <a:alpha val="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09800" y="1295400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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 = 1 surface</a:t>
              </a:r>
              <a:endParaRPr lang="en-US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39"/>
            <p:cNvGrpSpPr/>
            <p:nvPr/>
          </p:nvGrpSpPr>
          <p:grpSpPr>
            <a:xfrm>
              <a:off x="1371600" y="1981200"/>
              <a:ext cx="609600" cy="609600"/>
              <a:chOff x="990600" y="1828800"/>
              <a:chExt cx="609600" cy="60960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990600" y="1828800"/>
                <a:ext cx="609600" cy="6096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115568" y="1947672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Calibri" pitchFamily="34" charset="0"/>
                  </a:rPr>
                  <a:t>BH</a:t>
                </a:r>
                <a:endParaRPr lang="en-US" sz="2400" b="1" dirty="0"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-orbit-eso1151e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7766" y="1785463"/>
            <a:ext cx="8128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311773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Times New Roman"/>
              </a:rPr>
              <a:t>Animation of Accretion Object Discovered by </a:t>
            </a:r>
            <a:r>
              <a:rPr lang="en-US" sz="3600" dirty="0" err="1" smtClean="0">
                <a:solidFill>
                  <a:schemeClr val="accent2"/>
                </a:solidFill>
                <a:latin typeface="Times New Roman"/>
              </a:rPr>
              <a:t>Genzel</a:t>
            </a:r>
            <a:r>
              <a:rPr lang="en-US" sz="3600" dirty="0" smtClean="0">
                <a:solidFill>
                  <a:schemeClr val="accent2"/>
                </a:solidFill>
                <a:latin typeface="Times New Roman"/>
              </a:rPr>
              <a:t> Group, 2012</a:t>
            </a:r>
            <a:endParaRPr lang="en-US" sz="3600" dirty="0">
              <a:solidFill>
                <a:schemeClr val="accent2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400" y="6062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llessen_apj_763_78_fi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559" y="1743102"/>
            <a:ext cx="7848981" cy="3600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5412" y="851647"/>
            <a:ext cx="7774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</a:rPr>
              <a:t>Predicted Orbit of G2 – earth mass cloud approaching </a:t>
            </a:r>
            <a:r>
              <a:rPr lang="en-US" dirty="0" err="1" smtClean="0">
                <a:latin typeface="Times New Roman"/>
              </a:rPr>
              <a:t>Sgr</a:t>
            </a:r>
            <a:r>
              <a:rPr lang="en-US" dirty="0" smtClean="0">
                <a:latin typeface="Times New Roman"/>
              </a:rPr>
              <a:t> A*</a:t>
            </a:r>
            <a:endParaRPr lang="en-US" dirty="0"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1294" y="6230471"/>
            <a:ext cx="499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/>
              </a:rPr>
              <a:t>Gillessen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</a:rPr>
              <a:t> et al.,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</a:rPr>
              <a:t>Ap.J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</a:rPr>
              <a:t>. 767, 1, February 1, 2013</a:t>
            </a:r>
            <a:endParaRPr lang="en-US" sz="2000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000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G2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4" y="1414448"/>
            <a:ext cx="8158161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lnSpc>
                <a:spcPct val="150000"/>
              </a:lnSpc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Latest orbit information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Gillessen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et al.,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763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78, Feb. 1, 2013)</a:t>
            </a:r>
          </a:p>
          <a:p>
            <a:pPr indent="-4572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Closest approach 2013.7 at 3 x 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cm (2200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indent="-4572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Velocity ~ 3,000 km/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/1,000)</a:t>
            </a:r>
          </a:p>
          <a:p>
            <a:pPr indent="-4572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Orbital period ~ 198 years</a:t>
            </a:r>
          </a:p>
          <a:p>
            <a:pPr indent="-4572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Mass ~ 1.7 x 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grams = 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sun</a:t>
            </a:r>
            <a:endParaRPr lang="en-US" sz="1800" baseline="-25000" dirty="0" smtClean="0">
              <a:latin typeface="Symbol"/>
              <a:cs typeface="Times New Roman" pitchFamily="18" charset="0"/>
            </a:endParaRPr>
          </a:p>
          <a:p>
            <a:pPr indent="-4572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Could brighten by 100!</a:t>
            </a:r>
          </a:p>
          <a:p>
            <a:pPr indent="-457200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100</a:t>
            </a:r>
          </a:p>
          <a:p>
            <a:pPr indent="-4572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 = flux density change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3079" y="4738027"/>
            <a:ext cx="743647" cy="66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</a:rPr>
              <a:t>T</a:t>
            </a:r>
          </a:p>
          <a:p>
            <a:pPr algn="ctr"/>
            <a:r>
              <a:rPr lang="en-US" dirty="0" smtClean="0">
                <a:latin typeface="Times New Roman"/>
              </a:rPr>
              <a:t>10 yrs</a:t>
            </a:r>
            <a:endParaRPr lang="en-US" dirty="0">
              <a:latin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92346" y="5085178"/>
            <a:ext cx="556926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03400" y="4626909"/>
            <a:ext cx="22860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800" dirty="0" smtClean="0"/>
              <a:t>(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2533650" y="4629150"/>
            <a:ext cx="22860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800" dirty="0" smtClean="0"/>
              <a:t>)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01129" y="4738027"/>
            <a:ext cx="1345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</a:rPr>
              <a:t>M</a:t>
            </a:r>
          </a:p>
          <a:p>
            <a:pPr algn="ctr"/>
            <a:r>
              <a:rPr lang="en-US" dirty="0" smtClean="0">
                <a:latin typeface="Times New Roman"/>
              </a:rPr>
              <a:t>10</a:t>
            </a:r>
            <a:r>
              <a:rPr lang="en-US" baseline="30000" dirty="0" smtClean="0">
                <a:latin typeface="Times New Roman"/>
              </a:rPr>
              <a:t>-8</a:t>
            </a:r>
            <a:r>
              <a:rPr lang="en-US" dirty="0" smtClean="0">
                <a:latin typeface="Times New Roman"/>
              </a:rPr>
              <a:t> </a:t>
            </a:r>
            <a:r>
              <a:rPr lang="en-US" i="1" dirty="0" err="1" smtClean="0">
                <a:latin typeface="Times New Roman"/>
              </a:rPr>
              <a:t>M</a:t>
            </a:r>
            <a:r>
              <a:rPr lang="en-US" i="1" baseline="-25000" dirty="0" err="1" smtClean="0">
                <a:latin typeface="Times New Roman"/>
              </a:rPr>
              <a:t>sun</a:t>
            </a:r>
            <a:r>
              <a:rPr lang="en-US" dirty="0" smtClean="0">
                <a:latin typeface="Times New Roman"/>
              </a:rPr>
              <a:t>/yr</a:t>
            </a:r>
            <a:endParaRPr lang="en-US" dirty="0">
              <a:latin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938496" y="5085178"/>
            <a:ext cx="109728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43200" y="4626909"/>
            <a:ext cx="22860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800" dirty="0" smtClean="0"/>
              <a:t>(</a:t>
            </a:r>
            <a:endParaRPr lang="en-US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57650" y="4629150"/>
            <a:ext cx="22860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800" dirty="0" smtClean="0"/>
              <a:t>)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3403600" y="4324350"/>
            <a:ext cx="27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dirty="0" smtClean="0">
                <a:latin typeface="Symbol"/>
              </a:rPr>
              <a:t>.</a:t>
            </a:r>
            <a:endParaRPr lang="en-US" sz="3600" dirty="0">
              <a:latin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SMA Flux Monitoring</a:t>
            </a:r>
            <a:br>
              <a:rPr lang="en-US" dirty="0" smtClean="0"/>
            </a:br>
            <a:r>
              <a:rPr lang="en-US" dirty="0" smtClean="0"/>
              <a:t>June 1, 2013 – September 15, 2014</a:t>
            </a:r>
            <a:endParaRPr lang="en-US" dirty="0"/>
          </a:p>
        </p:txBody>
      </p:sp>
      <p:pic>
        <p:nvPicPr>
          <p:cNvPr id="4" name="Content Placeholder 3" descr="sgrastar.thru.3oct2014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20028" r="-20028"/>
              <a:stretch>
                <a:fillRect/>
              </a:stretch>
            </p:blipFill>
          </mc:Choice>
          <mc:Fallback>
            <p:blipFill>
              <a:blip r:embed="rId3"/>
              <a:srcRect l="-20028" r="-20028"/>
              <a:stretch>
                <a:fillRect/>
              </a:stretch>
            </p:blipFill>
          </mc:Fallback>
        </mc:AlternateContent>
        <p:spPr>
          <a:xfrm>
            <a:off x="161289" y="1649888"/>
            <a:ext cx="9199617" cy="50757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Types of Cosmic Black Holes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47" y="1743080"/>
            <a:ext cx="6915136" cy="3829045"/>
          </a:xfrm>
        </p:spPr>
        <p:txBody>
          <a:bodyPr lIns="0" tIns="0" rIns="0" bIns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“stellar” sized black holes found through the galaxy in binary stellar systems, </a:t>
            </a:r>
            <a:br>
              <a:rPr lang="en-US" dirty="0" smtClean="0"/>
            </a:br>
            <a:r>
              <a:rPr lang="en-US" i="1" dirty="0" smtClean="0"/>
              <a:t>M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</a:t>
            </a:r>
            <a:r>
              <a:rPr lang="en-US" dirty="0" smtClean="0"/>
              <a:t> 10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Sun</a:t>
            </a:r>
            <a:endParaRPr lang="en-US" i="1" baseline="-25000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“</a:t>
            </a:r>
            <a:r>
              <a:rPr lang="en-US" dirty="0" err="1" smtClean="0"/>
              <a:t>supermassive</a:t>
            </a:r>
            <a:r>
              <a:rPr lang="en-US" dirty="0" smtClean="0"/>
              <a:t>” black holes (SMBHs) found in the centers of most galaxies, </a:t>
            </a:r>
            <a:br>
              <a:rPr lang="en-US" dirty="0" smtClean="0"/>
            </a:br>
            <a:r>
              <a:rPr lang="en-US" i="1" dirty="0" smtClean="0"/>
              <a:t>M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</a:t>
            </a:r>
            <a:r>
              <a:rPr lang="en-US" dirty="0" smtClean="0"/>
              <a:t> 10</a:t>
            </a:r>
            <a:r>
              <a:rPr lang="en-US" baseline="30000" dirty="0" smtClean="0"/>
              <a:t>6–9</a:t>
            </a:r>
            <a:r>
              <a:rPr lang="en-US" dirty="0" smtClean="0"/>
              <a:t>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Sun</a:t>
            </a:r>
            <a:endParaRPr lang="en-US" i="1" baseline="-25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14386" y="1743080"/>
            <a:ext cx="457199" cy="3286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R="0" lvl="0" algn="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</a:t>
            </a:r>
          </a:p>
          <a:p>
            <a:pPr marR="0" lvl="0" algn="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Density at 230 GHz</a:t>
            </a:r>
            <a:endParaRPr lang="en-US" dirty="0"/>
          </a:p>
        </p:txBody>
      </p:sp>
      <p:pic>
        <p:nvPicPr>
          <p:cNvPr id="4" name="Content Placeholder 3" descr="sgr_230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13630" r="-13630"/>
              <a:stretch>
                <a:fillRect/>
              </a:stretch>
            </p:blipFill>
          </mc:Choice>
          <mc:Fallback>
            <p:blipFill>
              <a:blip r:embed="rId3"/>
              <a:srcRect l="-13630" r="-13630"/>
              <a:stretch>
                <a:fillRect/>
              </a:stretch>
            </p:blipFill>
          </mc:Fallback>
        </mc:AlternateContent>
        <p:spPr>
          <a:xfrm>
            <a:off x="-258755" y="1452880"/>
            <a:ext cx="9378577" cy="51744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iolight_fi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2616" y="1021273"/>
            <a:ext cx="5807740" cy="4322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800" y="571500"/>
            <a:ext cx="668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</a:rPr>
              <a:t>Bow Shock Emission Model for G2: August 2013</a:t>
            </a:r>
            <a:endParaRPr lang="en-US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900" y="5956300"/>
            <a:ext cx="7262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Sadowski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Sironi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Abarca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Guo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Ozel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 and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Narayan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, MNRAS, 432, 478, 2013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Also: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Narayan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Ozel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 and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Sironi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</a:rPr>
              <a:t>ApJ(L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) , 757, L20, 2012</a:t>
            </a:r>
            <a:endParaRPr lang="en-US" sz="1800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gra__nrao_thru5_14(1)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9067" y="1119381"/>
            <a:ext cx="8095714" cy="5683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510" y="228838"/>
            <a:ext cx="83059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Flux Density of </a:t>
            </a:r>
            <a:r>
              <a:rPr lang="en-US" sz="3200" dirty="0" err="1" smtClean="0">
                <a:solidFill>
                  <a:srgbClr val="0000FF"/>
                </a:solidFill>
              </a:rPr>
              <a:t>Sgr</a:t>
            </a:r>
            <a:r>
              <a:rPr lang="en-US" sz="3200" dirty="0" smtClean="0">
                <a:solidFill>
                  <a:srgbClr val="0000FF"/>
                </a:solidFill>
              </a:rPr>
              <a:t> A* at 10.0 and 32.0 GHz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9336" y="1064098"/>
            <a:ext cx="3043233" cy="606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19528"/>
            <a:ext cx="9144000" cy="1049861"/>
          </a:xfrm>
          <a:ln/>
        </p:spPr>
        <p:txBody>
          <a:bodyPr rIns="132080">
            <a:norm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Black Hole “image” Dominated by GR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279400" y="774700"/>
            <a:ext cx="9029700" cy="6134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>
              <a:buClr>
                <a:srgbClr val="FFFFFF"/>
              </a:buClr>
              <a:buSzPct val="125000"/>
            </a:pPr>
            <a:r>
              <a:rPr lang="en-US" sz="4000" dirty="0" smtClean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The </a:t>
            </a:r>
            <a:r>
              <a:rPr lang="en-US" sz="4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black hole</a:t>
            </a:r>
            <a:r>
              <a:rPr lang="en-US" sz="4000" dirty="0" smtClean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“shadow”</a:t>
            </a:r>
          </a:p>
          <a:p>
            <a:pPr marL="457200">
              <a:buClr>
                <a:srgbClr val="FFFFFF"/>
              </a:buClr>
              <a:buSzPct val="125000"/>
            </a:pPr>
            <a:r>
              <a:rPr lang="en-US" sz="2000" dirty="0" smtClean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Bardeen 1973; </a:t>
            </a:r>
            <a:r>
              <a:rPr lang="en-US" sz="2000" dirty="0" err="1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Falcke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Agol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Melia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2000; </a:t>
            </a:r>
            <a:r>
              <a:rPr lang="en-US" sz="2000" dirty="0" err="1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Johannsen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and </a:t>
            </a:r>
            <a:r>
              <a:rPr lang="en-US" sz="2000" dirty="0" err="1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Psaltis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2010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)</a:t>
            </a:r>
          </a:p>
          <a:p>
            <a:pPr marL="457200">
              <a:buClr>
                <a:srgbClr val="FFFFFF"/>
              </a:buClr>
              <a:buSzPct val="125000"/>
            </a:pPr>
            <a:endParaRPr lang="en-US" sz="2000" dirty="0" smtClean="0">
              <a:solidFill>
                <a:srgbClr val="FF0000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</a:pPr>
            <a:endParaRPr lang="en-US" sz="2000" dirty="0" smtClean="0">
              <a:solidFill>
                <a:srgbClr val="FF0000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</a:pPr>
            <a:endParaRPr lang="en-US" sz="2000" dirty="0" smtClean="0">
              <a:solidFill>
                <a:srgbClr val="FF0000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</a:pPr>
            <a:endParaRPr lang="en-US" sz="2000" dirty="0" smtClean="0">
              <a:solidFill>
                <a:srgbClr val="FF0000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  <a:buFont typeface="Helvetica" pitchFamily="1" charset="0"/>
              <a:buChar char="•"/>
            </a:pPr>
            <a:endParaRPr lang="en-US" dirty="0" smtClean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</a:pPr>
            <a:r>
              <a:rPr lang="en-US" sz="3200" dirty="0" smtClean="0">
                <a:solidFill>
                  <a:schemeClr val="tx1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Measuring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the shadow gives Mass.</a:t>
            </a:r>
            <a:endParaRPr lang="en-US" sz="3200" dirty="0" smtClean="0">
              <a:solidFill>
                <a:schemeClr val="tx1"/>
              </a:solidFill>
              <a:latin typeface="+mn-lt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 marL="457200">
              <a:buClr>
                <a:srgbClr val="FFFFFF"/>
              </a:buClr>
              <a:buSzPct val="125000"/>
            </a:pPr>
            <a:r>
              <a:rPr lang="en-US" sz="2000" dirty="0" smtClean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Johannsen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Psaltis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et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al. 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2012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)</a:t>
            </a:r>
            <a:endParaRPr lang="en-US" sz="2000" dirty="0">
              <a:solidFill>
                <a:srgbClr val="FF0000"/>
              </a:solidFill>
              <a:latin typeface="+mn-lt"/>
              <a:ea typeface="Lucida Grande" pitchFamily="1" charset="0"/>
              <a:cs typeface="Lucida Grande" pitchFamily="1" charset="0"/>
              <a:sym typeface="Arial" pitchFamily="1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1547813" y="2083608"/>
            <a:ext cx="6731748" cy="3337202"/>
            <a:chOff x="1547813" y="2690813"/>
            <a:chExt cx="6731748" cy="3337202"/>
          </a:xfrm>
        </p:grpSpPr>
        <p:pic>
          <p:nvPicPr>
            <p:cNvPr id="7171" name="Picture 3"/>
            <p:cNvPicPr>
              <a:picLocks noChangeArrowheads="1"/>
            </p:cNvPicPr>
            <p:nvPr/>
          </p:nvPicPr>
          <p:blipFill>
            <a:blip r:embed="rId2"/>
            <a:srcRect r="66179" b="50320"/>
            <a:stretch>
              <a:fillRect/>
            </a:stretch>
          </p:blipFill>
          <p:spPr bwMode="auto">
            <a:xfrm>
              <a:off x="1547813" y="2690813"/>
              <a:ext cx="2498725" cy="227012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7172" name="Rectangle 4"/>
            <p:cNvSpPr>
              <a:spLocks/>
            </p:cNvSpPr>
            <p:nvPr/>
          </p:nvSpPr>
          <p:spPr bwMode="auto">
            <a:xfrm>
              <a:off x="1576388" y="4981575"/>
              <a:ext cx="2564304" cy="104644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2000" dirty="0" smtClean="0">
                  <a:latin typeface="Times New Roman"/>
                  <a:ea typeface="Times New Roman" pitchFamily="1" charset="0"/>
                  <a:cs typeface="Times New Roman" pitchFamily="1" charset="0"/>
                </a:rPr>
                <a:t>Maximally spinning BH</a:t>
              </a:r>
            </a:p>
            <a:p>
              <a:pPr marL="39688"/>
              <a:r>
                <a:rPr lang="en-US" sz="2000" dirty="0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Free </a:t>
              </a:r>
              <a:r>
                <a:rPr lang="en-US" sz="2000" dirty="0" smtClean="0">
                  <a:latin typeface="Times New Roman"/>
                  <a:ea typeface="Times New Roman" pitchFamily="1" charset="0"/>
                  <a:cs typeface="Times New Roman" pitchFamily="1" charset="0"/>
                </a:rPr>
                <a:t>fall envelope</a:t>
              </a:r>
              <a:endParaRPr lang="en-US" sz="2000" dirty="0" smtClean="0">
                <a:solidFill>
                  <a:schemeClr val="tx1"/>
                </a:solidFill>
                <a:ea typeface="Times New Roman" pitchFamily="1" charset="0"/>
                <a:cs typeface="Times New Roman" pitchFamily="1" charset="0"/>
              </a:endParaRPr>
            </a:p>
            <a:p>
              <a:pPr marL="39688"/>
              <a:r>
                <a:rPr lang="en-US" sz="2800" dirty="0" err="1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D</a:t>
              </a:r>
              <a:r>
                <a:rPr lang="en-US" sz="2800" baseline="-25000" dirty="0" err="1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shadow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 </a:t>
              </a:r>
              <a:r>
                <a:rPr lang="en-US" sz="2800" dirty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= 9/2 *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R</a:t>
              </a:r>
              <a:r>
                <a:rPr lang="en-US" sz="2800" baseline="-25000" dirty="0" err="1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s</a:t>
              </a:r>
              <a:endParaRPr lang="en-US" sz="2800" baseline="-25000" dirty="0">
                <a:solidFill>
                  <a:schemeClr val="tx1"/>
                </a:solidFill>
                <a:latin typeface="Times New Roman"/>
                <a:ea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7173" name="Rectangle 5"/>
            <p:cNvSpPr>
              <a:spLocks/>
            </p:cNvSpPr>
            <p:nvPr/>
          </p:nvSpPr>
          <p:spPr bwMode="auto">
            <a:xfrm>
              <a:off x="5024438" y="4978400"/>
              <a:ext cx="3255123" cy="104644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2000" dirty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Non-</a:t>
              </a:r>
              <a:r>
                <a:rPr lang="en-US" sz="2000" dirty="0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spinning BH</a:t>
              </a:r>
            </a:p>
            <a:p>
              <a:pPr marL="39688"/>
              <a:r>
                <a:rPr lang="en-US" sz="2000" dirty="0" smtClean="0">
                  <a:latin typeface="Times New Roman"/>
                  <a:ea typeface="Times New Roman" pitchFamily="1" charset="0"/>
                  <a:cs typeface="Times New Roman" pitchFamily="1" charset="0"/>
                </a:rPr>
                <a:t>Rotating accretion envelope</a:t>
              </a:r>
              <a:endParaRPr lang="en-US" sz="2000" dirty="0" smtClean="0">
                <a:solidFill>
                  <a:schemeClr val="tx1"/>
                </a:solidFill>
                <a:ea typeface="Times New Roman" pitchFamily="1" charset="0"/>
                <a:cs typeface="Times New Roman" pitchFamily="1" charset="0"/>
              </a:endParaRPr>
            </a:p>
            <a:p>
              <a:pPr marL="39688"/>
              <a:r>
                <a:rPr lang="en-US" sz="2800" dirty="0" err="1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D</a:t>
              </a:r>
              <a:r>
                <a:rPr lang="en-US" sz="2800" baseline="-25000" dirty="0" err="1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shadow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 </a:t>
              </a:r>
              <a:r>
                <a:rPr lang="en-US" sz="2800" dirty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= sqrt(27) *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R</a:t>
              </a:r>
              <a:r>
                <a:rPr lang="en-US" sz="2800" baseline="-25000" dirty="0" err="1" smtClean="0">
                  <a:solidFill>
                    <a:schemeClr val="tx1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s</a:t>
              </a:r>
              <a:endParaRPr lang="en-US" sz="2800" baseline="-25000" dirty="0">
                <a:solidFill>
                  <a:schemeClr val="tx1"/>
                </a:solidFill>
                <a:latin typeface="Times New Roman"/>
                <a:ea typeface="Times New Roman" pitchFamily="1" charset="0"/>
                <a:cs typeface="Times New Roman" pitchFamily="1" charset="0"/>
              </a:endParaRPr>
            </a:p>
          </p:txBody>
        </p:sp>
        <p:pic>
          <p:nvPicPr>
            <p:cNvPr id="7174" name="Picture 6"/>
            <p:cNvPicPr>
              <a:picLocks noChangeArrowheads="1"/>
            </p:cNvPicPr>
            <p:nvPr/>
          </p:nvPicPr>
          <p:blipFill>
            <a:blip r:embed="rId2"/>
            <a:srcRect t="50861" r="66177"/>
            <a:stretch>
              <a:fillRect/>
            </a:stretch>
          </p:blipFill>
          <p:spPr bwMode="auto">
            <a:xfrm>
              <a:off x="5002213" y="2701925"/>
              <a:ext cx="2498725" cy="2246313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6280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4F81BD"/>
                </a:solidFill>
              </a:rPr>
              <a:t>Observing Strong GR Signatures</a:t>
            </a:r>
          </a:p>
        </p:txBody>
      </p:sp>
      <p:sp>
        <p:nvSpPr>
          <p:cNvPr id="268" name="Shape 268"/>
          <p:cNvSpPr/>
          <p:nvPr/>
        </p:nvSpPr>
        <p:spPr>
          <a:xfrm>
            <a:off x="76200" y="1060436"/>
            <a:ext cx="90678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57200" defTabSz="457200">
              <a:buClr>
                <a:srgbClr val="FFFFFF"/>
              </a:buClr>
              <a:buSzPct val="125000"/>
              <a:buChar char="•"/>
              <a:defRPr sz="3200">
                <a:solidFill>
                  <a:srgbClr val="3C8A9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3C8A9E"/>
                </a:solidFill>
              </a:rPr>
              <a:t> Innermost Stable Circular </a:t>
            </a:r>
            <a:r>
              <a:rPr sz="3200" dirty="0" smtClean="0">
                <a:solidFill>
                  <a:srgbClr val="3C8A9E"/>
                </a:solidFill>
              </a:rPr>
              <a:t>Orbit</a:t>
            </a:r>
            <a:r>
              <a:rPr lang="en-US" sz="3200" dirty="0" smtClean="0">
                <a:solidFill>
                  <a:srgbClr val="3C8A9E"/>
                </a:solidFill>
              </a:rPr>
              <a:t> (ISCO)</a:t>
            </a:r>
            <a:r>
              <a:rPr sz="3200" dirty="0" smtClean="0">
                <a:solidFill>
                  <a:srgbClr val="3C8A9E"/>
                </a:solidFill>
              </a:rPr>
              <a:t> Size</a:t>
            </a:r>
            <a:endParaRPr sz="3200" dirty="0">
              <a:solidFill>
                <a:srgbClr val="3C8A9E"/>
              </a:solidFill>
            </a:endParaRPr>
          </a:p>
        </p:txBody>
      </p:sp>
      <p:pic>
        <p:nvPicPr>
          <p:cNvPr id="269" name="ISCO_ST_may_2011.jpg"/>
          <p:cNvPicPr/>
          <p:nvPr/>
        </p:nvPicPr>
        <p:blipFill>
          <a:blip r:embed="rId2">
            <a:extLst/>
          </a:blip>
          <a:srcRect l="94" r="190" b="52037"/>
          <a:stretch>
            <a:fillRect/>
          </a:stretch>
        </p:blipFill>
        <p:spPr>
          <a:xfrm>
            <a:off x="292100" y="1709957"/>
            <a:ext cx="8565174" cy="2112743"/>
          </a:xfrm>
          <a:prstGeom prst="rect">
            <a:avLst/>
          </a:prstGeom>
          <a:ln w="12700">
            <a:round/>
          </a:ln>
        </p:spPr>
      </p:pic>
      <p:sp>
        <p:nvSpPr>
          <p:cNvPr id="270" name="Shape 270"/>
          <p:cNvSpPr/>
          <p:nvPr/>
        </p:nvSpPr>
        <p:spPr>
          <a:xfrm>
            <a:off x="3568700" y="3975100"/>
            <a:ext cx="203621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lvl="0"/>
            <a:r>
              <a:rPr sz="2400" dirty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No Spin</a:t>
            </a:r>
          </a:p>
          <a:p>
            <a:pPr marL="40639" marR="40639" lvl="0"/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ISCO_</a:t>
            </a:r>
            <a:r>
              <a:rPr lang="en-US"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 dirty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= 6 </a:t>
            </a:r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sz="2400" baseline="-250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2400" baseline="-25000" dirty="0">
              <a:solidFill>
                <a:srgbClr val="3C8A9E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6502400" y="3975100"/>
            <a:ext cx="212598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lvl="0"/>
            <a:r>
              <a:rPr sz="2400" dirty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Max Retrograde</a:t>
            </a:r>
          </a:p>
          <a:p>
            <a:pPr marL="40639" marR="40639" lvl="0"/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ISCO_</a:t>
            </a:r>
            <a:r>
              <a:rPr lang="en-US"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 dirty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= 9 </a:t>
            </a:r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sz="2400" baseline="-250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2400" baseline="-25000" dirty="0">
              <a:solidFill>
                <a:srgbClr val="3C8A9E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635000" y="3975100"/>
            <a:ext cx="20233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lvl="0"/>
            <a:r>
              <a:rPr sz="2400" dirty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Max. Prograde</a:t>
            </a:r>
          </a:p>
          <a:p>
            <a:pPr marL="40639" marR="40639" lvl="0"/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ISCO_</a:t>
            </a:r>
            <a:r>
              <a:rPr lang="en-US"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 dirty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= 1 </a:t>
            </a:r>
            <a:r>
              <a:rPr sz="24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sz="2400" baseline="-25000" dirty="0" smtClean="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2400" baseline="-25000" dirty="0">
              <a:solidFill>
                <a:srgbClr val="3C8A9E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Shape 273"/>
          <p:cNvSpPr/>
          <p:nvPr/>
        </p:nvSpPr>
        <p:spPr>
          <a:xfrm rot="16200000">
            <a:off x="7941716" y="2644985"/>
            <a:ext cx="2054670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Sky &amp; Telescope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0_half.fl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F81BD"/>
                </a:solidFill>
              </a:rPr>
              <a:t>VLBI: An Earth Sized Telescope</a:t>
            </a:r>
          </a:p>
        </p:txBody>
      </p:sp>
      <p:pic>
        <p:nvPicPr>
          <p:cNvPr id="276" name="vlbi_concep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1231900"/>
            <a:ext cx="5486400" cy="5133975"/>
          </a:xfrm>
          <a:prstGeom prst="rect">
            <a:avLst/>
          </a:prstGeom>
          <a:ln w="25400">
            <a:solidFill>
              <a:srgbClr val="00FDFF"/>
            </a:solidFill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5907404" y="1530350"/>
            <a:ext cx="2965412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lvl="0">
              <a:buClr>
                <a:srgbClr val="FFFFFF"/>
              </a:buClr>
              <a:buFont typeface="Times New Roman"/>
            </a:pPr>
            <a:r>
              <a:rPr sz="2400" u="sng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Resolution:</a:t>
            </a:r>
          </a:p>
          <a:p>
            <a:pPr marL="40639" marR="40639" lvl="0">
              <a:buClr>
                <a:srgbClr val="FFFFFF"/>
              </a:buClr>
              <a:buFont typeface="Symbol"/>
            </a:pPr>
            <a:endParaRPr sz="2400">
              <a:solidFill>
                <a:srgbClr val="3C8A9E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639" marR="40639" lvl="0">
              <a:buClr>
                <a:srgbClr val="FFFFFF"/>
              </a:buClr>
              <a:buFont typeface="Symbol"/>
            </a:pP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/D (cm) ~ 0.5 mas</a:t>
            </a:r>
          </a:p>
          <a:p>
            <a:pPr marL="40639" marR="40639" lvl="0">
              <a:buClr>
                <a:srgbClr val="FFFFFF"/>
              </a:buClr>
              <a:buFont typeface="Symbol"/>
            </a:pP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/D (1.3mm) ~ 30 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as</a:t>
            </a:r>
          </a:p>
          <a:p>
            <a:pPr marL="40639" marR="40639" lvl="0">
              <a:buClr>
                <a:srgbClr val="FFFFFF"/>
              </a:buClr>
              <a:buFont typeface="Symbol"/>
            </a:pP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/D (0.8mm) ~ 20 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as</a:t>
            </a:r>
          </a:p>
          <a:p>
            <a:pPr marL="40639" marR="40639" lvl="0">
              <a:buClr>
                <a:srgbClr val="FFFFFF"/>
              </a:buClr>
              <a:buFont typeface="Times New Roman"/>
            </a:pPr>
            <a:endParaRPr sz="2400">
              <a:solidFill>
                <a:srgbClr val="3C8A9E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639" marR="40639" lvl="0">
              <a:buClr>
                <a:srgbClr val="FFFFFF"/>
              </a:buClr>
              <a:buFont typeface="Times New Roman"/>
            </a:pPr>
            <a:r>
              <a:rPr sz="2400" u="sng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ISM Scattering:</a:t>
            </a:r>
          </a:p>
          <a:p>
            <a:pPr marL="40639" marR="40639" lvl="0">
              <a:buClr>
                <a:srgbClr val="FFFFFF"/>
              </a:buClr>
              <a:buFont typeface="Times New Roman"/>
            </a:pPr>
            <a:endParaRPr sz="2400">
              <a:solidFill>
                <a:srgbClr val="3C8A9E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639" marR="40639" lvl="0">
              <a:buClr>
                <a:srgbClr val="FFFFFF"/>
              </a:buClr>
              <a:buFont typeface="Symbol"/>
            </a:pP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Θ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scat ~ </a:t>
            </a:r>
            <a:r>
              <a:rPr sz="2400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sz="2400" baseline="29999">
                <a:solidFill>
                  <a:srgbClr val="3C8A9E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2</a:t>
            </a:r>
            <a:endParaRPr sz="2400">
              <a:solidFill>
                <a:srgbClr val="3C8A9E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639" marR="40639" lvl="0">
              <a:buClr>
                <a:srgbClr val="FFFFFF"/>
              </a:buClr>
              <a:buFont typeface="Symbol"/>
            </a:pPr>
            <a:endParaRPr sz="2400" baseline="29999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" y="333375"/>
            <a:ext cx="9124950" cy="63817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2"/>
                </a:solidFill>
              </a:rPr>
              <a:t>1.3 </a:t>
            </a:r>
            <a:r>
              <a:rPr lang="en-US" sz="3600" dirty="0" err="1" smtClean="0">
                <a:solidFill>
                  <a:schemeClr val="accent2"/>
                </a:solidFill>
              </a:rPr>
              <a:t>mm</a:t>
            </a:r>
            <a:r>
              <a:rPr lang="en-US" sz="3600" dirty="0" err="1" smtClean="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</a:t>
            </a:r>
            <a:r>
              <a:rPr lang="en-US" sz="3600" dirty="0" smtClean="0">
                <a:solidFill>
                  <a:schemeClr val="accent2"/>
                </a:solidFill>
              </a:rPr>
              <a:t> (230 GHz) Observations of </a:t>
            </a:r>
            <a:r>
              <a:rPr lang="en-US" sz="3600" dirty="0" err="1" smtClean="0">
                <a:solidFill>
                  <a:schemeClr val="accent2"/>
                </a:solidFill>
              </a:rPr>
              <a:t>Sgr</a:t>
            </a:r>
            <a:r>
              <a:rPr lang="en-US" sz="3600" dirty="0" smtClean="0">
                <a:solidFill>
                  <a:schemeClr val="accent2"/>
                </a:solidFill>
              </a:rPr>
              <a:t> A*</a:t>
            </a:r>
          </a:p>
        </p:txBody>
      </p:sp>
      <p:pic>
        <p:nvPicPr>
          <p:cNvPr id="36866" name="Picture 3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725" y="1054100"/>
            <a:ext cx="7467600" cy="47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 rot="-1246155">
            <a:off x="4873625" y="3967163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hlink"/>
                </a:solidFill>
                <a:latin typeface="Times New Roman" pitchFamily="18" charset="0"/>
              </a:rPr>
              <a:t>4630km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0" y="6108700"/>
            <a:ext cx="915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latin typeface="Times New Roman" pitchFamily="18" charset="0"/>
              </a:rPr>
              <a:t>VLBI program led by a large consortium led by </a:t>
            </a:r>
            <a:r>
              <a:rPr lang="en-US" sz="2000" dirty="0" err="1">
                <a:latin typeface="Times New Roman" pitchFamily="18" charset="0"/>
              </a:rPr>
              <a:t>Shep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Doeleman</a:t>
            </a:r>
            <a:r>
              <a:rPr lang="en-US" sz="2000" dirty="0">
                <a:latin typeface="Times New Roman" pitchFamily="18" charset="0"/>
              </a:rPr>
              <a:t>, MIT/</a:t>
            </a:r>
            <a:r>
              <a:rPr lang="en-US" sz="2000" dirty="0" smtClean="0">
                <a:latin typeface="Times New Roman" pitchFamily="18" charset="0"/>
              </a:rPr>
              <a:t>Haystack/</a:t>
            </a:r>
            <a:r>
              <a:rPr lang="en-US" sz="2000" dirty="0" err="1" smtClean="0">
                <a:latin typeface="Times New Roman" pitchFamily="18" charset="0"/>
              </a:rPr>
              <a:t>CfA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 rot="-1984413">
            <a:off x="4213225" y="2976563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hlink"/>
                </a:solidFill>
                <a:latin typeface="Times New Roman" pitchFamily="18" charset="0"/>
              </a:rPr>
              <a:t>4030km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 rot="2333763">
            <a:off x="7172325" y="2090738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hlink"/>
                </a:solidFill>
                <a:latin typeface="Times New Roman" pitchFamily="18" charset="0"/>
              </a:rPr>
              <a:t>908km</a:t>
            </a: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9294"/>
            <a:ext cx="9144000" cy="747806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Gaussian and Torus </a:t>
            </a:r>
            <a:r>
              <a:rPr lang="en-US" sz="3600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Fit to Visibility Data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5100" y="508000"/>
            <a:ext cx="2935288" cy="6051550"/>
            <a:chOff x="0" y="456"/>
            <a:chExt cx="1849" cy="3812"/>
          </a:xfrm>
        </p:grpSpPr>
        <p:pic>
          <p:nvPicPr>
            <p:cNvPr id="48134" name="Picture 4" descr="gammie_05_230_05_mode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4" y="814"/>
              <a:ext cx="1547" cy="1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5" name="Picture 5" descr="gammie_05_230_05_conv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2" y="2430"/>
              <a:ext cx="1547" cy="1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Rectangle 6"/>
            <p:cNvSpPr>
              <a:spLocks noChangeArrowheads="1"/>
            </p:cNvSpPr>
            <p:nvPr/>
          </p:nvSpPr>
          <p:spPr bwMode="auto">
            <a:xfrm>
              <a:off x="302" y="4016"/>
              <a:ext cx="102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Times New Roman" pitchFamily="1" charset="0"/>
                </a:rPr>
                <a:t>Gammie</a:t>
              </a:r>
              <a:r>
                <a:rPr lang="en-US" sz="2000" dirty="0">
                  <a:solidFill>
                    <a:srgbClr val="FF0000"/>
                  </a:solidFill>
                  <a:latin typeface="Times New Roman" pitchFamily="1" charset="0"/>
                </a:rPr>
                <a:t> et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pitchFamily="1" charset="0"/>
                </a:rPr>
                <a:t>al.</a:t>
              </a:r>
              <a:endParaRPr lang="en-US" sz="2000" dirty="0">
                <a:solidFill>
                  <a:srgbClr val="FF0000"/>
                </a:solidFill>
                <a:latin typeface="Times New Roman" pitchFamily="1" charset="0"/>
              </a:endParaRPr>
            </a:p>
          </p:txBody>
        </p:sp>
        <p:sp>
          <p:nvSpPr>
            <p:cNvPr id="48137" name="Line 7"/>
            <p:cNvSpPr>
              <a:spLocks noChangeShapeType="1"/>
            </p:cNvSpPr>
            <p:nvPr/>
          </p:nvSpPr>
          <p:spPr bwMode="auto">
            <a:xfrm rot="-5400000">
              <a:off x="-352" y="1592"/>
              <a:ext cx="149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" name="Rectangle 8"/>
            <p:cNvSpPr>
              <a:spLocks noChangeArrowheads="1"/>
            </p:cNvSpPr>
            <p:nvPr/>
          </p:nvSpPr>
          <p:spPr bwMode="auto">
            <a:xfrm rot="-5400000">
              <a:off x="-618" y="1074"/>
              <a:ext cx="15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Times New Roman" pitchFamily="1" charset="0"/>
                </a:rPr>
                <a:t>14 Rsch (</a:t>
              </a:r>
              <a:r>
                <a:rPr lang="en-US"/>
                <a:t>140</a:t>
              </a:r>
              <a:r>
                <a:rPr lang="en-US">
                  <a:latin typeface="Times New Roman" pitchFamily="1" charset="0"/>
                </a:rPr>
                <a:t>as)</a:t>
              </a:r>
              <a:r>
                <a:rPr lang="en-US"/>
                <a:t></a:t>
              </a:r>
            </a:p>
          </p:txBody>
        </p:sp>
      </p:grpSp>
      <p:sp>
        <p:nvSpPr>
          <p:cNvPr id="48132" name="Text Box 9"/>
          <p:cNvSpPr txBox="1">
            <a:spLocks noChangeArrowheads="1"/>
          </p:cNvSpPr>
          <p:nvPr/>
        </p:nvSpPr>
        <p:spPr bwMode="auto">
          <a:xfrm>
            <a:off x="6791325" y="3138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u="sng"/>
          </a:p>
        </p:txBody>
      </p:sp>
      <p:pic>
        <p:nvPicPr>
          <p:cNvPr id="11" name="Picture 3" descr="day97_disk_fi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0112" y="1253074"/>
            <a:ext cx="5000331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064001" y="6248399"/>
            <a:ext cx="408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/>
              </a:rPr>
              <a:t>Doeleman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</a:rPr>
              <a:t> et al. 2008; Fish et al. 2011</a:t>
            </a:r>
            <a:endParaRPr lang="en-US" sz="2000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646"/>
            <a:ext cx="9144000" cy="787399"/>
          </a:xfrm>
        </p:spPr>
        <p:txBody>
          <a:bodyPr/>
          <a:lstStyle/>
          <a:p>
            <a:r>
              <a:rPr lang="en-US" dirty="0">
                <a:solidFill>
                  <a:srgbClr val="0066FF"/>
                </a:solidFill>
                <a:ea typeface="ＭＳ Ｐゴシック" pitchFamily="1" charset="-128"/>
                <a:cs typeface="ＭＳ Ｐゴシック" pitchFamily="1" charset="-128"/>
              </a:rPr>
              <a:t>Seeing Through the Scattering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68300" y="881528"/>
          <a:ext cx="58293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Document" r:id="rId5" imgW="4419600" imgH="4419600" progId="Word.Document.8">
                  <p:embed/>
                </p:oleObj>
              </mc:Choice>
              <mc:Fallback>
                <p:oleObj name="Document" r:id="rId5" imgW="4419600" imgH="44196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881528"/>
                        <a:ext cx="5829300" cy="582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Rectangle 11"/>
          <p:cNvSpPr>
            <a:spLocks noChangeArrowheads="1"/>
          </p:cNvSpPr>
          <p:nvPr/>
        </p:nvSpPr>
        <p:spPr bwMode="auto">
          <a:xfrm>
            <a:off x="6397625" y="1365808"/>
            <a:ext cx="2423610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</a:t>
            </a:r>
            <a:r>
              <a:rPr lang="en-US" sz="2800" baseline="-25000" dirty="0">
                <a:latin typeface="Times New Roman" pitchFamily="1" charset="0"/>
              </a:rPr>
              <a:t>OBS </a:t>
            </a:r>
            <a:r>
              <a:rPr lang="en-US" sz="2800" dirty="0">
                <a:latin typeface="Times New Roman" pitchFamily="1" charset="0"/>
              </a:rPr>
              <a:t>deviates</a:t>
            </a:r>
          </a:p>
          <a:p>
            <a:r>
              <a:rPr lang="en-US" sz="2800" dirty="0">
                <a:latin typeface="Times New Roman" pitchFamily="1" charset="0"/>
              </a:rPr>
              <a:t>from scattering</a:t>
            </a:r>
          </a:p>
          <a:p>
            <a:r>
              <a:rPr lang="en-US" sz="2800" dirty="0">
                <a:latin typeface="Times New Roman" pitchFamily="1" charset="0"/>
              </a:rPr>
              <a:t>for </a:t>
            </a:r>
            <a:r>
              <a:rPr lang="en-US" sz="2800" dirty="0" err="1" smtClean="0"/>
              <a:t></a:t>
            </a:r>
            <a:r>
              <a:rPr lang="en-US" sz="2800" dirty="0" smtClean="0"/>
              <a:t> </a:t>
            </a:r>
            <a:r>
              <a:rPr lang="en-US" sz="2800" dirty="0" err="1" smtClean="0"/>
              <a:t></a:t>
            </a:r>
            <a:r>
              <a:rPr lang="en-US" sz="2800" dirty="0" smtClean="0"/>
              <a:t> </a:t>
            </a:r>
            <a:r>
              <a:rPr lang="en-US" sz="2800" dirty="0" err="1" smtClean="0"/>
              <a:t></a:t>
            </a:r>
            <a:r>
              <a:rPr lang="en-US" sz="2800" dirty="0" err="1"/>
              <a:t></a:t>
            </a:r>
            <a:r>
              <a:rPr lang="en-US" sz="2800" dirty="0" err="1" smtClean="0"/>
              <a:t>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itchFamily="1" charset="0"/>
              </a:rPr>
              <a:t>cm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</a:t>
            </a:r>
            <a:r>
              <a:rPr lang="en-US" sz="2800" baseline="-25000" dirty="0">
                <a:latin typeface="Times New Roman" pitchFamily="1" charset="0"/>
              </a:rPr>
              <a:t>INT </a:t>
            </a:r>
            <a:r>
              <a:rPr lang="en-US" sz="2800" dirty="0" err="1" smtClean="0"/>
              <a:t></a:t>
            </a:r>
            <a:r>
              <a:rPr lang="en-US" sz="2800" dirty="0" smtClean="0"/>
              <a:t> </a:t>
            </a:r>
            <a:r>
              <a:rPr lang="en-US" sz="2800" dirty="0"/>
              <a:t></a:t>
            </a:r>
            <a:r>
              <a:rPr lang="en-US" sz="2800" baseline="-25000" dirty="0">
                <a:latin typeface="Times New Roman" pitchFamily="1" charset="0"/>
              </a:rPr>
              <a:t>SCAT</a:t>
            </a:r>
          </a:p>
          <a:p>
            <a:r>
              <a:rPr lang="en-US" sz="2800" dirty="0">
                <a:latin typeface="Times New Roman" pitchFamily="1" charset="0"/>
              </a:rPr>
              <a:t>for </a:t>
            </a:r>
            <a:r>
              <a:rPr lang="en-US" sz="2800" dirty="0" err="1" smtClean="0"/>
              <a:t></a:t>
            </a:r>
            <a:r>
              <a:rPr lang="en-US" sz="2800" dirty="0" smtClean="0"/>
              <a:t> </a:t>
            </a:r>
            <a:r>
              <a:rPr lang="en-US" sz="2800" dirty="0" err="1" smtClean="0"/>
              <a:t></a:t>
            </a:r>
            <a:r>
              <a:rPr lang="en-US" sz="2800" dirty="0" smtClean="0"/>
              <a:t> </a:t>
            </a:r>
            <a:r>
              <a:rPr lang="en-US" sz="2800" dirty="0" err="1" smtClean="0"/>
              <a:t></a:t>
            </a:r>
            <a:r>
              <a:rPr lang="en-US" sz="2800" dirty="0" err="1"/>
              <a:t></a:t>
            </a:r>
            <a:r>
              <a:rPr lang="en-US" sz="2800" dirty="0" err="1" smtClean="0"/>
              <a:t>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itchFamily="1" charset="0"/>
              </a:rPr>
              <a:t>mm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</a:t>
            </a:r>
            <a:r>
              <a:rPr lang="en-US" sz="2800" baseline="-25000" dirty="0">
                <a:latin typeface="Times New Roman" pitchFamily="1" charset="0"/>
              </a:rPr>
              <a:t>INT </a:t>
            </a:r>
            <a:r>
              <a:rPr lang="en-US" sz="2800" dirty="0" err="1"/>
              <a:t></a:t>
            </a:r>
            <a:r>
              <a:rPr lang="en-US" sz="2800" baseline="30000" dirty="0" err="1"/>
              <a:t></a:t>
            </a:r>
            <a:endParaRPr lang="en-US" sz="2800" baseline="30000" dirty="0"/>
          </a:p>
        </p:txBody>
      </p:sp>
    </p:spTree>
  </p:cSld>
  <p:clrMapOvr>
    <a:masterClrMapping/>
  </p:clrMapOvr>
  <p:transition advTm="11318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25562"/>
          </a:xfrm>
        </p:spPr>
        <p:txBody>
          <a:bodyPr>
            <a:normAutofit/>
          </a:bodyPr>
          <a:lstStyle/>
          <a:p>
            <a:r>
              <a:rPr lang="en-US" b="1" dirty="0" smtClean="0"/>
              <a:t>How to Detect </a:t>
            </a:r>
            <a:br>
              <a:rPr lang="en-US" b="1" dirty="0" smtClean="0"/>
            </a:br>
            <a:r>
              <a:rPr lang="en-US" b="1" dirty="0" err="1" smtClean="0"/>
              <a:t>Supermassive</a:t>
            </a:r>
            <a:r>
              <a:rPr lang="en-US" b="1" dirty="0" smtClean="0"/>
              <a:t> Black Holes?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600" y="1971688"/>
            <a:ext cx="6972300" cy="3857625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Explanation of massive radio jets emanating from galaxies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Track stars in orbit about unseen SMBH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Observe radio or X-ray emission from superheated gas in the inner accretion disk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9604" y="1971688"/>
            <a:ext cx="809781" cy="3857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pPr lvl="0">
                <a:defRPr sz="1800">
                  <a:solidFill>
                    <a:srgbClr val="000000"/>
                  </a:solidFill>
                  <a:uFillTx/>
                </a:defRPr>
              </a:pPr>
              <a:t>30</a:t>
            </a:fld>
            <a:endParaRPr sz="14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29" name="Johnson_BH_3_27_14 (dragged) 8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44" y="0"/>
            <a:ext cx="9144000" cy="6858000"/>
          </a:xfrm>
          <a:prstGeom prst="rect">
            <a:avLst/>
          </a:prstGeom>
          <a:ln w="12700">
            <a:round/>
          </a:ln>
        </p:spPr>
      </p:pic>
      <p:sp>
        <p:nvSpPr>
          <p:cNvPr id="330" name="Shape 330"/>
          <p:cNvSpPr/>
          <p:nvPr/>
        </p:nvSpPr>
        <p:spPr>
          <a:xfrm>
            <a:off x="571500" y="6184900"/>
            <a:ext cx="326606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M. Johnson et </a:t>
            </a:r>
            <a:r>
              <a:rPr sz="2400" dirty="0" smtClean="0">
                <a:uFill>
                  <a:solidFill/>
                </a:uFill>
              </a:rPr>
              <a:t>al</a:t>
            </a:r>
            <a:r>
              <a:rPr lang="en-US" sz="2400" dirty="0" smtClean="0">
                <a:uFill>
                  <a:solidFill/>
                </a:uFill>
              </a:rPr>
              <a:t>.</a:t>
            </a:r>
            <a:r>
              <a:rPr sz="2400" dirty="0" smtClean="0">
                <a:uFill>
                  <a:solidFill/>
                </a:uFill>
              </a:rPr>
              <a:t> </a:t>
            </a:r>
            <a:r>
              <a:rPr sz="2400" dirty="0">
                <a:uFill>
                  <a:solidFill/>
                </a:uFill>
              </a:rPr>
              <a:t>(in prep)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42400" cy="901700"/>
          </a:xfrm>
          <a:ln/>
        </p:spPr>
        <p:txBody>
          <a:bodyPr rIns="132080">
            <a:normAutofit/>
          </a:bodyPr>
          <a:lstStyle/>
          <a:p>
            <a:r>
              <a:rPr lang="en-US"/>
              <a:t>Event Horizon Telescope Collaboration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23825" y="1196975"/>
            <a:ext cx="8915400" cy="5232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MIT Haystack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Shep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Doeleman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Alan Rogers, Vincent Fish, et </a:t>
            </a:r>
            <a:r>
              <a:rPr lang="en-U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al.</a:t>
            </a: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NAOJ: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Mareki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Honma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Tomoaki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Oyama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Kazunori Akiyama</a:t>
            </a: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U. Arizona Steward </a:t>
            </a:r>
            <a:r>
              <a:rPr lang="en-US" sz="2200" b="1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Obs</a:t>
            </a:r>
            <a:r>
              <a:rPr lang="en-US" sz="2200" u="sng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Lucy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Ziurys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Robert Freund, Dan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Marrone</a:t>
            </a:r>
            <a:endParaRPr lang="en-US" sz="2200" dirty="0">
              <a:solidFill>
                <a:schemeClr val="tx1"/>
              </a:solidFill>
              <a:ea typeface="Times" charset="0"/>
              <a:cs typeface="Times" charset="0"/>
            </a:endParaRP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Harvard </a:t>
            </a:r>
            <a:r>
              <a:rPr lang="en-US" sz="2200" b="1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CfA</a:t>
            </a:r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Jonathan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Weintroub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Jim Moran, Ray Blundell,  et </a:t>
            </a:r>
            <a:r>
              <a:rPr lang="en-U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al.</a:t>
            </a: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CARMA: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Dick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Plambeck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Mel Wright, David Woody, Geoff Bower</a:t>
            </a: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NRAO: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John Webber, Ray Escoffier, Rich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Lacasse</a:t>
            </a:r>
            <a:endParaRPr lang="en-U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Caltech </a:t>
            </a:r>
            <a:r>
              <a:rPr lang="en-US" sz="2200" b="1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Submillimeter</a:t>
            </a:r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Observatory: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Richard Chamberlin</a:t>
            </a: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UC Berkeley SSL: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Dan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Werthimer</a:t>
            </a:r>
            <a:endParaRPr lang="en-US" sz="2200" dirty="0">
              <a:solidFill>
                <a:schemeClr val="tx1"/>
              </a:solidFill>
              <a:ea typeface="Times" charset="0"/>
              <a:cs typeface="Times" charset="0"/>
            </a:endParaRPr>
          </a:p>
          <a:p>
            <a:pPr marL="39688"/>
            <a:r>
              <a:rPr lang="en-US" sz="2200" b="1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MPIfR</a:t>
            </a:r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Thomas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Krichbaum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Anton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Zensus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Alan Roy, et </a:t>
            </a:r>
            <a:r>
              <a:rPr lang="en-U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al.</a:t>
            </a: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IRAM: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Michael Bremer, Karl Schuster</a:t>
            </a: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APEX: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Karl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Menten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Michael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Lindqvist</a:t>
            </a:r>
            <a:endParaRPr lang="en-US" sz="2200" b="1" dirty="0">
              <a:solidFill>
                <a:schemeClr val="tx1"/>
              </a:solidFill>
              <a:ea typeface="Times" charset="0"/>
              <a:cs typeface="Times" charset="0"/>
            </a:endParaRP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James Clerk Maxwell Telescope: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Remo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Tilanus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, Per </a:t>
            </a:r>
            <a:r>
              <a:rPr lang="en-US" sz="2200" dirty="0" err="1">
                <a:solidFill>
                  <a:schemeClr val="tx1"/>
                </a:solidFill>
                <a:ea typeface="Times New Roman" charset="0"/>
                <a:cs typeface="Times New Roman" charset="0"/>
              </a:rPr>
              <a:t>Friberg</a:t>
            </a:r>
            <a:endParaRPr lang="en-U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ASIAA: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 Paul Ho, Makoto Inoue, Keiichi Asada</a:t>
            </a:r>
          </a:p>
          <a:p>
            <a:pPr marL="39688"/>
            <a:r>
              <a:rPr lang="en-US" sz="22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U. Concepcion: </a:t>
            </a:r>
            <a:r>
              <a:rPr lang="en-US" sz="22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Neil Nagar</a:t>
            </a:r>
            <a:endParaRPr lang="en-US" sz="2200" b="1" dirty="0">
              <a:solidFill>
                <a:schemeClr val="tx1"/>
              </a:solidFill>
              <a:ea typeface="Times" charset="0"/>
              <a:cs typeface="Times" charset="0"/>
            </a:endParaRPr>
          </a:p>
          <a:p>
            <a:pPr marL="39688"/>
            <a:endParaRPr lang="en-U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33795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7463" y="5541963"/>
            <a:ext cx="1108075" cy="11080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Short-Term Goals of EHT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6784" y="2093871"/>
            <a:ext cx="7047487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/>
              <a:t>2014 LMT Checkout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/>
              <a:t>2015 ALMA Phased Array Ready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/>
              <a:t>2015 SPT Ready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smtClean="0"/>
              <a:t>2015 2 GHz Bandwidth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rd_drive_capacity_over_ti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08100"/>
            <a:ext cx="7620000" cy="5080000"/>
          </a:xfrm>
          <a:prstGeom prst="rect">
            <a:avLst/>
          </a:prstGeom>
        </p:spPr>
      </p:pic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-1" y="508000"/>
            <a:ext cx="9312275" cy="4953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Disk Capacity vs. Year</a:t>
            </a:r>
            <a:endParaRPr lang="en-US" sz="36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 disk prices vs time to 2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274"/>
            <a:ext cx="9144000" cy="5429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6838950" y="6210300"/>
            <a:ext cx="292100" cy="297247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pPr lvl="0">
                <a:defRPr sz="1800">
                  <a:solidFill>
                    <a:srgbClr val="000000"/>
                  </a:solidFill>
                  <a:uFillTx/>
                </a:defRPr>
              </a:pPr>
              <a:t>35</a:t>
            </a:fld>
            <a:endParaRPr sz="14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0" y="209119"/>
            <a:ext cx="9131300" cy="1041400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  <a:uFillTx/>
              </a:defRPr>
            </a:pPr>
            <a:r>
              <a:rPr sz="4400" dirty="0">
                <a:solidFill>
                  <a:srgbClr val="0000FF"/>
                </a:solidFill>
                <a:uFill>
                  <a:solidFill>
                    <a:srgbClr val="FFFB00"/>
                  </a:solidFill>
                </a:uFill>
              </a:rPr>
              <a:t> Phasing ALMA</a:t>
            </a:r>
          </a:p>
        </p:txBody>
      </p:sp>
      <p:sp>
        <p:nvSpPr>
          <p:cNvPr id="243" name="Shape 243"/>
          <p:cNvSpPr/>
          <p:nvPr/>
        </p:nvSpPr>
        <p:spPr>
          <a:xfrm>
            <a:off x="50800" y="723900"/>
            <a:ext cx="9029700" cy="221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0639" marR="40639" lvl="0" defTabSz="914400">
              <a:buSzPct val="125000"/>
              <a:buChar char="•"/>
              <a:defRPr sz="1800"/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  </a:t>
            </a: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Single most important objective for EHT.</a:t>
            </a:r>
          </a:p>
          <a:p>
            <a:pPr marL="40639" marR="40639" lvl="0" defTabSz="914400">
              <a:buSzPct val="125000"/>
              <a:buChar char="•"/>
              <a:defRPr sz="1800"/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  </a:t>
            </a: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Increases resolution by x2, sensitivity by x10.</a:t>
            </a:r>
          </a:p>
          <a:p>
            <a:pPr marL="40639" marR="40639" lvl="0" defTabSz="914400">
              <a:buSzPct val="125000"/>
              <a:buChar char="•"/>
              <a:defRPr sz="1800"/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  </a:t>
            </a: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First ALMA VLBI scheduled 2014/2015.</a:t>
            </a:r>
          </a:p>
        </p:txBody>
      </p:sp>
      <p:pic>
        <p:nvPicPr>
          <p:cNvPr id="244" name="ALMA_Array_l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612" y="2433637"/>
            <a:ext cx="5803901" cy="3289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258"/>
          <p:cNvGrpSpPr/>
          <p:nvPr/>
        </p:nvGrpSpPr>
        <p:grpSpPr>
          <a:xfrm>
            <a:off x="167944" y="5907276"/>
            <a:ext cx="8803487" cy="812801"/>
            <a:chOff x="0" y="0"/>
            <a:chExt cx="8803485" cy="812800"/>
          </a:xfrm>
        </p:grpSpPr>
        <p:pic>
          <p:nvPicPr>
            <p:cNvPr id="245" name="dropped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40043" y="148315"/>
              <a:ext cx="963443" cy="58671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46" name="nsf4c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70959" y="95209"/>
              <a:ext cx="693511" cy="693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mit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40865" y="157817"/>
              <a:ext cx="789831" cy="621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dropped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8195" y="18153"/>
              <a:ext cx="580278" cy="75611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grpSp>
          <p:nvGrpSpPr>
            <p:cNvPr id="3" name="Group 251"/>
            <p:cNvGrpSpPr/>
            <p:nvPr/>
          </p:nvGrpSpPr>
          <p:grpSpPr>
            <a:xfrm>
              <a:off x="5607812" y="112053"/>
              <a:ext cx="837992" cy="662220"/>
              <a:chOff x="0" y="0"/>
              <a:chExt cx="837991" cy="662218"/>
            </a:xfrm>
          </p:grpSpPr>
          <p:sp>
            <p:nvSpPr>
              <p:cNvPr id="249" name="Shape 249"/>
              <p:cNvSpPr/>
              <p:nvPr/>
            </p:nvSpPr>
            <p:spPr>
              <a:xfrm>
                <a:off x="0" y="8176"/>
                <a:ext cx="837992" cy="65404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54186" marR="54186" lvl="0" defTabSz="5850466">
                  <a:defRPr sz="11400">
                    <a:uFill>
                      <a:solidFill/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pic>
            <p:nvPicPr>
              <p:cNvPr id="250" name="droppedImage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3" y="0"/>
                <a:ext cx="817555" cy="662219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</p:grpSp>
        <p:pic>
          <p:nvPicPr>
            <p:cNvPr id="252" name="droppedImage.pdf"/>
            <p:cNvPicPr/>
            <p:nvPr/>
          </p:nvPicPr>
          <p:blipFill>
            <a:blip r:embed="rId8">
              <a:extLst/>
            </a:blip>
            <a:srcRect r="74889" b="20321"/>
            <a:stretch>
              <a:fillRect/>
            </a:stretch>
          </p:blipFill>
          <p:spPr>
            <a:xfrm>
              <a:off x="1921718" y="276091"/>
              <a:ext cx="1033603" cy="50299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53" name="droppedImage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927014" y="177081"/>
              <a:ext cx="848828" cy="60200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54" name="droppedImage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503594" y="0"/>
              <a:ext cx="524950" cy="79146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55" name="droppedImage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057101" y="85577"/>
              <a:ext cx="734569" cy="72722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56" name="droppedImage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55212" y="8521"/>
              <a:ext cx="579888" cy="75611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57" name="droppedImage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71128"/>
              <a:ext cx="594319" cy="74167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0" y="355600"/>
            <a:ext cx="9156700" cy="889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000FF"/>
                </a:solidFill>
                <a:uFill>
                  <a:solidFill>
                    <a:srgbClr val="FFFB00"/>
                  </a:solidFill>
                </a:uFill>
              </a:rPr>
              <a:t>SgrA*’s view of the EHT</a:t>
            </a:r>
          </a:p>
        </p:txBody>
      </p:sp>
      <p:pic>
        <p:nvPicPr>
          <p:cNvPr id="173" name="array-13-wes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987" y="1741487"/>
            <a:ext cx="4275138" cy="4275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array-13-eas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1687" y="1754187"/>
            <a:ext cx="4249738" cy="42497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78"/>
          <p:cNvGrpSpPr/>
          <p:nvPr/>
        </p:nvGrpSpPr>
        <p:grpSpPr>
          <a:xfrm>
            <a:off x="838200" y="1930400"/>
            <a:ext cx="1422400" cy="685801"/>
            <a:chOff x="0" y="0"/>
            <a:chExt cx="1422400" cy="685800"/>
          </a:xfrm>
        </p:grpSpPr>
        <p:sp>
          <p:nvSpPr>
            <p:cNvPr id="175" name="Shape 175"/>
            <p:cNvSpPr/>
            <p:nvPr/>
          </p:nvSpPr>
          <p:spPr>
            <a:xfrm flipV="1">
              <a:off x="0" y="0"/>
              <a:ext cx="1168400" cy="6858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 flipV="1">
              <a:off x="12700" y="63500"/>
              <a:ext cx="1397000" cy="6223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168400" y="12700"/>
              <a:ext cx="254000" cy="508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3" name="Group 183"/>
          <p:cNvGrpSpPr/>
          <p:nvPr/>
        </p:nvGrpSpPr>
        <p:grpSpPr>
          <a:xfrm>
            <a:off x="838200" y="1943100"/>
            <a:ext cx="2768600" cy="1917700"/>
            <a:chOff x="0" y="0"/>
            <a:chExt cx="2768599" cy="1917700"/>
          </a:xfrm>
        </p:grpSpPr>
        <p:sp>
          <p:nvSpPr>
            <p:cNvPr id="179" name="Shape 179"/>
            <p:cNvSpPr/>
            <p:nvPr/>
          </p:nvSpPr>
          <p:spPr>
            <a:xfrm>
              <a:off x="0" y="673100"/>
              <a:ext cx="2768600" cy="12319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168400" y="0"/>
              <a:ext cx="1600200" cy="19050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1397000" y="50800"/>
              <a:ext cx="1358900" cy="18542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 flipH="1" flipV="1">
              <a:off x="1841500" y="342900"/>
              <a:ext cx="914400" cy="15748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4" name="Group 187"/>
          <p:cNvGrpSpPr/>
          <p:nvPr/>
        </p:nvGrpSpPr>
        <p:grpSpPr>
          <a:xfrm>
            <a:off x="850900" y="1930400"/>
            <a:ext cx="1828800" cy="685800"/>
            <a:chOff x="0" y="0"/>
            <a:chExt cx="1828799" cy="685800"/>
          </a:xfrm>
        </p:grpSpPr>
        <p:sp>
          <p:nvSpPr>
            <p:cNvPr id="184" name="Shape 184"/>
            <p:cNvSpPr/>
            <p:nvPr/>
          </p:nvSpPr>
          <p:spPr>
            <a:xfrm flipV="1">
              <a:off x="0" y="368299"/>
              <a:ext cx="1816100" cy="3175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1397000" y="63500"/>
              <a:ext cx="419100" cy="2921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1143000" y="0"/>
              <a:ext cx="685800" cy="3556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5" name="Group 193"/>
          <p:cNvGrpSpPr/>
          <p:nvPr/>
        </p:nvGrpSpPr>
        <p:grpSpPr>
          <a:xfrm>
            <a:off x="838200" y="1917700"/>
            <a:ext cx="2755900" cy="3848100"/>
            <a:chOff x="0" y="0"/>
            <a:chExt cx="2755900" cy="3848100"/>
          </a:xfrm>
        </p:grpSpPr>
        <p:sp>
          <p:nvSpPr>
            <p:cNvPr id="188" name="Shape 188"/>
            <p:cNvSpPr/>
            <p:nvPr/>
          </p:nvSpPr>
          <p:spPr>
            <a:xfrm flipH="1" flipV="1">
              <a:off x="0" y="698499"/>
              <a:ext cx="1562100" cy="31496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 flipV="1">
              <a:off x="1562100" y="1930400"/>
              <a:ext cx="1193800" cy="18923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flipH="1" flipV="1">
              <a:off x="1168400" y="0"/>
              <a:ext cx="406401" cy="38354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flipH="1" flipV="1">
              <a:off x="1409700" y="76200"/>
              <a:ext cx="165100" cy="37465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flipV="1">
              <a:off x="1562100" y="368300"/>
              <a:ext cx="279401" cy="34671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6" name="Group 197"/>
          <p:cNvGrpSpPr/>
          <p:nvPr/>
        </p:nvGrpSpPr>
        <p:grpSpPr>
          <a:xfrm>
            <a:off x="5054600" y="1854200"/>
            <a:ext cx="2095500" cy="2260600"/>
            <a:chOff x="0" y="0"/>
            <a:chExt cx="2095500" cy="2260599"/>
          </a:xfrm>
        </p:grpSpPr>
        <p:sp>
          <p:nvSpPr>
            <p:cNvPr id="194" name="Shape 194"/>
            <p:cNvSpPr/>
            <p:nvPr/>
          </p:nvSpPr>
          <p:spPr>
            <a:xfrm flipV="1">
              <a:off x="12700" y="76199"/>
              <a:ext cx="1866900" cy="21844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flipV="1">
              <a:off x="0" y="0"/>
              <a:ext cx="2095500" cy="22479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flipV="1">
              <a:off x="1866900" y="12699"/>
              <a:ext cx="215900" cy="635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7" name="Group 201"/>
          <p:cNvGrpSpPr/>
          <p:nvPr/>
        </p:nvGrpSpPr>
        <p:grpSpPr>
          <a:xfrm>
            <a:off x="5054600" y="1854200"/>
            <a:ext cx="2095500" cy="3898900"/>
            <a:chOff x="0" y="0"/>
            <a:chExt cx="2095500" cy="3898900"/>
          </a:xfrm>
        </p:grpSpPr>
        <p:sp>
          <p:nvSpPr>
            <p:cNvPr id="198" name="Shape 198"/>
            <p:cNvSpPr/>
            <p:nvPr/>
          </p:nvSpPr>
          <p:spPr>
            <a:xfrm flipV="1">
              <a:off x="1676400" y="0"/>
              <a:ext cx="419100" cy="38735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flipH="1" flipV="1">
              <a:off x="0" y="2247899"/>
              <a:ext cx="1689100" cy="1638301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flipV="1">
              <a:off x="1676400" y="76200"/>
              <a:ext cx="190501" cy="3822700"/>
            </a:xfrm>
            <a:prstGeom prst="line">
              <a:avLst/>
            </a:prstGeom>
            <a:noFill/>
            <a:ln w="25400" cap="flat">
              <a:solidFill>
                <a:srgbClr val="FFFC4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02" name="Shape 202"/>
          <p:cNvSpPr/>
          <p:nvPr/>
        </p:nvSpPr>
        <p:spPr>
          <a:xfrm>
            <a:off x="2743200" y="2057400"/>
            <a:ext cx="798324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LMT</a:t>
            </a:r>
          </a:p>
        </p:txBody>
      </p:sp>
      <p:sp>
        <p:nvSpPr>
          <p:cNvPr id="203" name="Shape 203"/>
          <p:cNvSpPr/>
          <p:nvPr/>
        </p:nvSpPr>
        <p:spPr>
          <a:xfrm>
            <a:off x="3797300" y="3873500"/>
            <a:ext cx="1111757" cy="774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40639" marR="40639" lvl="0" defTabSz="914400">
              <a:defRPr sz="1800"/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ALMA</a:t>
            </a:r>
          </a:p>
          <a:p>
            <a:pPr marL="40639" marR="40639" lvl="0" defTabSz="914400">
              <a:defRPr sz="1800"/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APEX</a:t>
            </a:r>
          </a:p>
        </p:txBody>
      </p:sp>
      <p:sp>
        <p:nvSpPr>
          <p:cNvPr id="204" name="Shape 204"/>
          <p:cNvSpPr/>
          <p:nvPr/>
        </p:nvSpPr>
        <p:spPr>
          <a:xfrm>
            <a:off x="5905500" y="1727200"/>
            <a:ext cx="950873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IRAM</a:t>
            </a:r>
          </a:p>
        </p:txBody>
      </p:sp>
      <p:sp>
        <p:nvSpPr>
          <p:cNvPr id="205" name="Shape 205"/>
          <p:cNvSpPr/>
          <p:nvPr/>
        </p:nvSpPr>
        <p:spPr>
          <a:xfrm>
            <a:off x="1993900" y="6045200"/>
            <a:ext cx="866339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SPole</a:t>
            </a:r>
          </a:p>
        </p:txBody>
      </p:sp>
      <p:sp>
        <p:nvSpPr>
          <p:cNvPr id="206" name="Shape 206"/>
          <p:cNvSpPr/>
          <p:nvPr/>
        </p:nvSpPr>
        <p:spPr>
          <a:xfrm>
            <a:off x="6311900" y="6045200"/>
            <a:ext cx="866339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SPole</a:t>
            </a:r>
          </a:p>
        </p:txBody>
      </p:sp>
      <p:sp>
        <p:nvSpPr>
          <p:cNvPr id="207" name="Shape 207"/>
          <p:cNvSpPr/>
          <p:nvPr/>
        </p:nvSpPr>
        <p:spPr>
          <a:xfrm>
            <a:off x="3594100" y="1270000"/>
            <a:ext cx="2237195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GLT - Greenland</a:t>
            </a:r>
          </a:p>
        </p:txBody>
      </p:sp>
      <p:sp>
        <p:nvSpPr>
          <p:cNvPr id="208" name="Shape 208"/>
          <p:cNvSpPr/>
          <p:nvPr/>
        </p:nvSpPr>
        <p:spPr>
          <a:xfrm>
            <a:off x="2195780" y="1574800"/>
            <a:ext cx="798325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SMT</a:t>
            </a:r>
          </a:p>
        </p:txBody>
      </p:sp>
      <p:sp>
        <p:nvSpPr>
          <p:cNvPr id="209" name="Shape 209"/>
          <p:cNvSpPr/>
          <p:nvPr/>
        </p:nvSpPr>
        <p:spPr>
          <a:xfrm>
            <a:off x="798705" y="1574800"/>
            <a:ext cx="127279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CARMA</a:t>
            </a:r>
          </a:p>
        </p:txBody>
      </p:sp>
      <p:sp>
        <p:nvSpPr>
          <p:cNvPr id="210" name="Shape 210"/>
          <p:cNvSpPr/>
          <p:nvPr/>
        </p:nvSpPr>
        <p:spPr>
          <a:xfrm>
            <a:off x="-10925" y="2057400"/>
            <a:ext cx="934056" cy="774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40639" marR="40639" lvl="0" defTabSz="914400">
              <a:defRPr sz="1800"/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SMA</a:t>
            </a:r>
          </a:p>
          <a:p>
            <a:pPr marL="40639" marR="40639" lvl="0" defTabSz="914400">
              <a:defRPr sz="1800"/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rPr>
              <a:t>JCMT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202" grpId="0" animBg="1" advAuto="0"/>
      <p:bldP spid="203" grpId="0" animBg="1" advAuto="0"/>
      <p:bldP spid="204" grpId="0" animBg="1" advAuto="0"/>
      <p:bldP spid="205" grpId="0" animBg="1" advAuto="0"/>
      <p:bldP spid="206" grpId="0" animBg="1" advAuto="0"/>
      <p:bldP spid="207" grpId="0" animBg="1" advAuto="0"/>
      <p:bldP spid="208" grpId="0" animBg="1" advAuto="0"/>
      <p:bldP spid="209" grpId="0" animBg="1" advAuto="0"/>
      <p:bldP spid="210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540002"/>
            <a:ext cx="5749925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EHT, seen by Sgr A* near future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104775" y="2197100"/>
            <a:ext cx="1873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Hawaii</a:t>
            </a:r>
          </a:p>
          <a:p>
            <a:pPr eaLnBrk="1" hangingPunct="1"/>
            <a:r>
              <a:rPr lang="en-US" altLang="en-US" dirty="0"/>
              <a:t>Chile</a:t>
            </a:r>
          </a:p>
          <a:p>
            <a:pPr eaLnBrk="1" hangingPunct="1"/>
            <a:r>
              <a:rPr lang="en-US" altLang="en-US" dirty="0"/>
              <a:t>California</a:t>
            </a:r>
          </a:p>
          <a:p>
            <a:pPr eaLnBrk="1" hangingPunct="1"/>
            <a:r>
              <a:rPr lang="en-US" altLang="en-US" dirty="0"/>
              <a:t>Arizona</a:t>
            </a:r>
          </a:p>
          <a:p>
            <a:pPr eaLnBrk="1" hangingPunct="1"/>
            <a:r>
              <a:rPr lang="en-US" altLang="en-US" dirty="0"/>
              <a:t>Spain</a:t>
            </a:r>
          </a:p>
          <a:p>
            <a:pPr eaLnBrk="1" hangingPunct="1"/>
            <a:r>
              <a:rPr lang="en-US" altLang="en-US" dirty="0"/>
              <a:t>France</a:t>
            </a:r>
          </a:p>
          <a:p>
            <a:pPr eaLnBrk="1" hangingPunct="1"/>
            <a:r>
              <a:rPr lang="en-US" altLang="en-US" dirty="0"/>
              <a:t>South Pole</a:t>
            </a:r>
          </a:p>
          <a:p>
            <a:pPr eaLnBrk="1" hangingPunct="1"/>
            <a:r>
              <a:rPr lang="en-US" altLang="en-US" dirty="0"/>
              <a:t>Mexico</a:t>
            </a:r>
          </a:p>
        </p:txBody>
      </p:sp>
      <p:pic>
        <p:nvPicPr>
          <p:cNvPr id="215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033109"/>
            <a:ext cx="4143375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4"/>
          <p:cNvSpPr txBox="1">
            <a:spLocks noChangeArrowheads="1"/>
          </p:cNvSpPr>
          <p:nvPr/>
        </p:nvSpPr>
        <p:spPr bwMode="auto">
          <a:xfrm>
            <a:off x="5736400" y="2032122"/>
            <a:ext cx="1673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For 1 mm</a:t>
            </a:r>
          </a:p>
        </p:txBody>
      </p:sp>
      <p:sp>
        <p:nvSpPr>
          <p:cNvPr id="21512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C0D03F-BC3F-40B9-887D-3140B853500D}" type="slidenum">
              <a:rPr lang="en-US" altLang="en-US" smtClean="0">
                <a:solidFill>
                  <a:srgbClr val="3F3F3F"/>
                </a:solidFill>
              </a:rPr>
              <a:pPr/>
              <a:t>37</a:t>
            </a:fld>
            <a:endParaRPr lang="en-US" altLang="en-US" smtClean="0">
              <a:solidFill>
                <a:srgbClr val="3F3F3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173" y="6224404"/>
            <a:ext cx="3146200" cy="36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L. </a:t>
            </a:r>
            <a:r>
              <a:rPr lang="en-US" dirty="0" err="1" smtClean="0"/>
              <a:t>Vertatschitsch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6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47663"/>
            <a:ext cx="9144000" cy="557212"/>
          </a:xfrm>
        </p:spPr>
        <p:txBody>
          <a:bodyPr rIns="132080">
            <a:normAutofit fontScale="90000"/>
          </a:bodyPr>
          <a:lstStyle/>
          <a:p>
            <a:r>
              <a:rPr lang="en-US" sz="3600" dirty="0">
                <a:solidFill>
                  <a:srgbClr val="3366FF"/>
                </a:solidFill>
                <a:ea typeface="ＭＳ Ｐゴシック" pitchFamily="1" charset="-128"/>
                <a:cs typeface="ＭＳ Ｐゴシック" pitchFamily="1" charset="-128"/>
              </a:rPr>
              <a:t>Progression to an Image</a:t>
            </a:r>
          </a:p>
        </p:txBody>
      </p:sp>
      <p:sp>
        <p:nvSpPr>
          <p:cNvPr id="35843" name="TextBox 8"/>
          <p:cNvSpPr txBox="1">
            <a:spLocks noChangeArrowheads="1"/>
          </p:cNvSpPr>
          <p:nvPr/>
        </p:nvSpPr>
        <p:spPr bwMode="auto">
          <a:xfrm>
            <a:off x="981075" y="6146800"/>
            <a:ext cx="7346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ts val="1900"/>
              </a:lnSpc>
            </a:pPr>
            <a:r>
              <a:rPr lang="en-US" sz="1800" baseline="0" dirty="0" err="1">
                <a:solidFill>
                  <a:srgbClr val="FF0000"/>
                </a:solidFill>
                <a:latin typeface="Times New Roman"/>
              </a:rPr>
              <a:t>Doeleman</a:t>
            </a:r>
            <a:r>
              <a:rPr lang="en-US" sz="1800" baseline="0" dirty="0">
                <a:solidFill>
                  <a:srgbClr val="FF0000"/>
                </a:solidFill>
                <a:latin typeface="Times New Roman"/>
              </a:rPr>
              <a:t> et al., “The Event Horizon Telescope,” Astro2010: The Astronomy and Astrophysics Decadal Survey, Science White Papers, no. 68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000125" y="1038225"/>
            <a:ext cx="7107238" cy="4937126"/>
            <a:chOff x="744" y="690"/>
            <a:chExt cx="4477" cy="311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744" y="690"/>
              <a:ext cx="4477" cy="2956"/>
              <a:chOff x="-48" y="0"/>
              <a:chExt cx="4645" cy="3236"/>
            </a:xfrm>
          </p:grpSpPr>
          <p:sp>
            <p:nvSpPr>
              <p:cNvPr id="35849" name="Rectangle 3"/>
              <p:cNvSpPr>
                <a:spLocks/>
              </p:cNvSpPr>
              <p:nvPr/>
            </p:nvSpPr>
            <p:spPr bwMode="auto">
              <a:xfrm>
                <a:off x="0" y="0"/>
                <a:ext cx="4597" cy="3236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5850" name="Picture 4"/>
              <p:cNvPicPr>
                <a:picLocks noChangeArrowheads="1"/>
              </p:cNvPicPr>
              <p:nvPr/>
            </p:nvPicPr>
            <p:blipFill>
              <a:blip r:embed="rId2"/>
              <a:srcRect l="4796" t="7092" r="14355" b="16995"/>
              <a:stretch>
                <a:fillRect/>
              </a:stretch>
            </p:blipFill>
            <p:spPr bwMode="auto">
              <a:xfrm>
                <a:off x="-48" y="0"/>
                <a:ext cx="4645" cy="3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35846" name="Rectangle 5"/>
            <p:cNvSpPr>
              <a:spLocks/>
            </p:cNvSpPr>
            <p:nvPr/>
          </p:nvSpPr>
          <p:spPr bwMode="auto">
            <a:xfrm>
              <a:off x="993" y="3529"/>
              <a:ext cx="1037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800" b="1" dirty="0">
                  <a:solidFill>
                    <a:srgbClr val="FF0000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GR Model</a:t>
              </a:r>
            </a:p>
          </p:txBody>
        </p:sp>
        <p:sp>
          <p:nvSpPr>
            <p:cNvPr id="35847" name="Rectangle 6"/>
            <p:cNvSpPr>
              <a:spLocks/>
            </p:cNvSpPr>
            <p:nvPr/>
          </p:nvSpPr>
          <p:spPr bwMode="auto">
            <a:xfrm>
              <a:off x="2632" y="3529"/>
              <a:ext cx="895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800" b="1" dirty="0" smtClean="0">
                  <a:solidFill>
                    <a:srgbClr val="FF0000"/>
                  </a:solidFill>
                  <a:ea typeface="Times New Roman" pitchFamily="1" charset="0"/>
                  <a:cs typeface="Times New Roman" pitchFamily="1" charset="0"/>
                </a:rPr>
                <a:t>7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station</a:t>
              </a:r>
              <a:endParaRPr lang="en-US" sz="2800" b="1" dirty="0">
                <a:solidFill>
                  <a:srgbClr val="FF0000"/>
                </a:solidFill>
                <a:ea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35848" name="Rectangle 7"/>
            <p:cNvSpPr>
              <a:spLocks/>
            </p:cNvSpPr>
            <p:nvPr/>
          </p:nvSpPr>
          <p:spPr bwMode="auto">
            <a:xfrm>
              <a:off x="3979" y="3529"/>
              <a:ext cx="963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800" b="1" dirty="0" smtClean="0">
                  <a:solidFill>
                    <a:srgbClr val="FF0000"/>
                  </a:solidFill>
                  <a:ea typeface="Times New Roman" pitchFamily="1" charset="0"/>
                  <a:cs typeface="Times New Roman" pitchFamily="1" charset="0"/>
                </a:rPr>
                <a:t>13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/>
                  <a:ea typeface="Times New Roman" pitchFamily="1" charset="0"/>
                  <a:cs typeface="Times New Roman" pitchFamily="1" charset="0"/>
                </a:rPr>
                <a:t> station</a:t>
              </a:r>
              <a:endParaRPr lang="en-US" sz="2800" b="1" dirty="0">
                <a:solidFill>
                  <a:srgbClr val="FF0000"/>
                </a:solidFill>
                <a:ea typeface="Times New Roman" pitchFamily="1" charset="0"/>
                <a:cs typeface="Times New Roman" pitchFamily="1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685800" y="139700"/>
            <a:ext cx="7772400" cy="723900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 dirty="0">
                <a:solidFill>
                  <a:srgbClr val="3366FF"/>
                </a:solidFill>
                <a:uFill>
                  <a:solidFill>
                    <a:srgbClr val="FFFB00"/>
                  </a:solidFill>
                </a:uFill>
              </a:rPr>
              <a:t>Time Resolving BH Orbits</a:t>
            </a:r>
          </a:p>
        </p:txBody>
      </p:sp>
      <p:sp>
        <p:nvSpPr>
          <p:cNvPr id="307" name="Shape 307"/>
          <p:cNvSpPr>
            <a:spLocks noGrp="1"/>
          </p:cNvSpPr>
          <p:nvPr>
            <p:ph type="body" idx="1"/>
          </p:nvPr>
        </p:nvSpPr>
        <p:spPr>
          <a:xfrm>
            <a:off x="685800" y="876300"/>
            <a:ext cx="7772400" cy="990600"/>
          </a:xfrm>
          <a:prstGeom prst="rect">
            <a:avLst/>
          </a:prstGeom>
        </p:spPr>
        <p:txBody>
          <a:bodyPr/>
          <a:lstStyle>
            <a:lvl1pPr marL="319246" indent="-278606"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Full EHT can measure closure phase on 10s intervals (25 times faster than smallest ISCO Period).</a:t>
            </a:r>
          </a:p>
        </p:txBody>
      </p:sp>
      <p:sp>
        <p:nvSpPr>
          <p:cNvPr id="308" name="Shape 3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pPr lvl="0">
                <a:defRPr sz="1800">
                  <a:solidFill>
                    <a:srgbClr val="000000"/>
                  </a:solidFill>
                  <a:uFillTx/>
                </a:defRPr>
              </a:pPr>
              <a:t>39</a:t>
            </a:fld>
            <a:endParaRPr sz="14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0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" y="2247900"/>
            <a:ext cx="3708400" cy="3077720"/>
          </a:xfrm>
          <a:prstGeom prst="rect">
            <a:avLst/>
          </a:prstGeom>
          <a:ln w="12700">
            <a:round/>
          </a:ln>
        </p:spPr>
      </p:pic>
      <p:grpSp>
        <p:nvGrpSpPr>
          <p:cNvPr id="2" name="Group 312"/>
          <p:cNvGrpSpPr/>
          <p:nvPr/>
        </p:nvGrpSpPr>
        <p:grpSpPr>
          <a:xfrm>
            <a:off x="3924300" y="2032000"/>
            <a:ext cx="5232400" cy="3479800"/>
            <a:chOff x="0" y="0"/>
            <a:chExt cx="5232400" cy="3479800"/>
          </a:xfrm>
        </p:grpSpPr>
        <p:sp>
          <p:nvSpPr>
            <p:cNvPr id="310" name="Shape 310"/>
            <p:cNvSpPr/>
            <p:nvPr/>
          </p:nvSpPr>
          <p:spPr>
            <a:xfrm>
              <a:off x="0" y="0"/>
              <a:ext cx="5232400" cy="34798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9" marR="40639" lvl="0" defTabSz="914400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endParaRPr/>
            </a:p>
          </p:txBody>
        </p:sp>
        <p:pic>
          <p:nvPicPr>
            <p:cNvPr id="311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" y="63500"/>
              <a:ext cx="5110334" cy="34163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313" name="Shape 313"/>
          <p:cNvSpPr/>
          <p:nvPr/>
        </p:nvSpPr>
        <p:spPr>
          <a:xfrm>
            <a:off x="3924300" y="2032000"/>
            <a:ext cx="5232400" cy="3479801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40639" marR="40639" lvl="0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pic>
        <p:nvPicPr>
          <p:cNvPr id="12" name="Picture 11" descr="different-4gbps-1(1)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11465" y="2271944"/>
            <a:ext cx="5413472" cy="38669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1739"/>
            <a:ext cx="91440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</a:rPr>
              <a:t>Summary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845" y="1353676"/>
            <a:ext cx="8237511" cy="518159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mass of the black hole in the Center of the Galaxy (</a:t>
            </a:r>
            <a:r>
              <a:rPr lang="en-US" sz="2400" dirty="0" err="1" smtClean="0"/>
              <a:t>Sgr</a:t>
            </a:r>
            <a:r>
              <a:rPr lang="en-US" sz="2400" dirty="0" smtClean="0"/>
              <a:t> A*) is about 4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6 </a:t>
            </a:r>
            <a:r>
              <a:rPr lang="en-US" sz="2400" dirty="0" smtClean="0"/>
              <a:t>solar masses.</a:t>
            </a:r>
          </a:p>
          <a:p>
            <a:r>
              <a:rPr lang="en-US" sz="2400" dirty="0" smtClean="0"/>
              <a:t>The accretion rate is about 10</a:t>
            </a:r>
            <a:r>
              <a:rPr lang="en-US" sz="2400" baseline="30000" dirty="0" smtClean="0"/>
              <a:t>-8</a:t>
            </a:r>
            <a:r>
              <a:rPr lang="en-US" sz="2400" dirty="0" smtClean="0"/>
              <a:t> solar masses per year.</a:t>
            </a:r>
          </a:p>
          <a:p>
            <a:r>
              <a:rPr lang="en-US" sz="2400" dirty="0" smtClean="0"/>
              <a:t>The angular diameter of the radio emission from </a:t>
            </a:r>
            <a:r>
              <a:rPr lang="en-US" sz="2400" dirty="0" err="1" smtClean="0"/>
              <a:t>Sgr</a:t>
            </a:r>
            <a:r>
              <a:rPr lang="en-US" sz="2400" dirty="0" smtClean="0"/>
              <a:t> A* is about 37 </a:t>
            </a:r>
            <a:r>
              <a:rPr lang="en-US" sz="2400" dirty="0" err="1" smtClean="0"/>
              <a:t>microarcseconds</a:t>
            </a:r>
            <a:r>
              <a:rPr lang="en-US" sz="2400" dirty="0" smtClean="0"/>
              <a:t> at 1.3 mm wavelength.</a:t>
            </a:r>
          </a:p>
          <a:p>
            <a:r>
              <a:rPr lang="en-US" sz="2400" dirty="0" smtClean="0"/>
              <a:t>The circular polarization is LCP at all wavelengths from 1 mm to 30 cm.</a:t>
            </a:r>
          </a:p>
          <a:p>
            <a:r>
              <a:rPr lang="en-US" sz="2400" dirty="0" smtClean="0"/>
              <a:t>Linear polarization of compact structure is up to 80%, implying coherent structures.</a:t>
            </a:r>
          </a:p>
          <a:p>
            <a:r>
              <a:rPr lang="en-US" sz="2400" dirty="0" smtClean="0"/>
              <a:t>The earth-mass object in orbit about the Galactic Center that has just passed perihelion has shown no effects at radio wavelengths (either increased accretion rate or bow shock). 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EHT under development.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1739"/>
            <a:ext cx="91440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</a:rPr>
              <a:t>Summary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845" y="1353676"/>
            <a:ext cx="8237511" cy="518159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mass of the black hole in the Center of the Galaxy (</a:t>
            </a:r>
            <a:r>
              <a:rPr lang="en-US" sz="2400" dirty="0" err="1" smtClean="0"/>
              <a:t>Sgr</a:t>
            </a:r>
            <a:r>
              <a:rPr lang="en-US" sz="2400" dirty="0" smtClean="0"/>
              <a:t> A*) is about 4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6 </a:t>
            </a:r>
            <a:r>
              <a:rPr lang="en-US" sz="2400" dirty="0" smtClean="0"/>
              <a:t>solar masses.</a:t>
            </a:r>
          </a:p>
          <a:p>
            <a:r>
              <a:rPr lang="en-US" sz="2400" dirty="0" smtClean="0"/>
              <a:t>The accretion rate is about 10</a:t>
            </a:r>
            <a:r>
              <a:rPr lang="en-US" sz="2400" baseline="30000" dirty="0" smtClean="0"/>
              <a:t>-8</a:t>
            </a:r>
            <a:r>
              <a:rPr lang="en-US" sz="2400" dirty="0" smtClean="0"/>
              <a:t> solar masses per year.</a:t>
            </a:r>
          </a:p>
          <a:p>
            <a:r>
              <a:rPr lang="en-US" sz="2400" dirty="0" smtClean="0"/>
              <a:t>The angular diameter of the radio emission from </a:t>
            </a:r>
            <a:r>
              <a:rPr lang="en-US" sz="2400" dirty="0" err="1" smtClean="0"/>
              <a:t>Sgr</a:t>
            </a:r>
            <a:r>
              <a:rPr lang="en-US" sz="2400" dirty="0" smtClean="0"/>
              <a:t> A* is about 37 </a:t>
            </a:r>
            <a:r>
              <a:rPr lang="en-US" sz="2400" dirty="0" err="1" smtClean="0"/>
              <a:t>microarcseconds</a:t>
            </a:r>
            <a:r>
              <a:rPr lang="en-US" sz="2400" dirty="0" smtClean="0"/>
              <a:t> at 1.3 mm wavelength.</a:t>
            </a:r>
          </a:p>
          <a:p>
            <a:r>
              <a:rPr lang="en-US" sz="2400" dirty="0" smtClean="0"/>
              <a:t>The circular polarization is LCP at all wavelengths from 1 mm to 30 cm.</a:t>
            </a:r>
          </a:p>
          <a:p>
            <a:r>
              <a:rPr lang="en-US" sz="2400" dirty="0" smtClean="0"/>
              <a:t>Linear polarization of compact structure is up to 80%, implying coherent structures.</a:t>
            </a:r>
          </a:p>
          <a:p>
            <a:r>
              <a:rPr lang="en-US" sz="2400" dirty="0" smtClean="0"/>
              <a:t>The earth-mass object in orbit about the Galactic Center that has just passed perihelion has shown no effects at radio wavelengths (either increased accretion rate or bow shock). 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EHT under development.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14400" y="1447800"/>
            <a:ext cx="797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" charset="0"/>
            </a:endParaRPr>
          </a:p>
        </p:txBody>
      </p:sp>
      <p:pic>
        <p:nvPicPr>
          <p:cNvPr id="22533" name="Picture 5" descr="black hole cartoon crop.png                                    000362FBPowerbook HD                   BBA7981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52600"/>
            <a:ext cx="80010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8234363" y="65055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08125" y="381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0" y="676833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400" dirty="0" smtClean="0">
                <a:solidFill>
                  <a:srgbClr val="0066FF"/>
                </a:solidFill>
                <a:latin typeface="Times New Roman" pitchFamily="1" charset="0"/>
              </a:rPr>
              <a:t>Some </a:t>
            </a:r>
            <a:r>
              <a:rPr lang="en-US" sz="4400" dirty="0">
                <a:solidFill>
                  <a:srgbClr val="0066FF"/>
                </a:solidFill>
                <a:latin typeface="Times New Roman" pitchFamily="1" charset="0"/>
              </a:rPr>
              <a:t>Scales in the Galactic Center</a:t>
            </a:r>
          </a:p>
        </p:txBody>
      </p:sp>
      <p:pic>
        <p:nvPicPr>
          <p:cNvPr id="22537" name="Picture 9" descr="image-44.pdf                                                   003EFBD6 Jimbo3 HD                      BD6FACA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9400" y="5715000"/>
            <a:ext cx="346075" cy="4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1" descr="latex-image-1.pdf                                              001D4FE0Powerbook HD                   BBA7981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0" y="5913438"/>
            <a:ext cx="86677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5100" y="6324600"/>
            <a:ext cx="4530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</a:rPr>
              <a:t>Luminosity ~ 300 </a:t>
            </a:r>
            <a:r>
              <a:rPr lang="en-US" sz="2000" dirty="0" err="1" smtClean="0">
                <a:latin typeface="Times New Roman"/>
              </a:rPr>
              <a:t>L</a:t>
            </a:r>
            <a:r>
              <a:rPr lang="en-US" sz="2000" baseline="-25000" dirty="0" err="1" smtClean="0">
                <a:latin typeface="Times New Roman"/>
              </a:rPr>
              <a:t>sun</a:t>
            </a:r>
            <a:r>
              <a:rPr lang="en-US" sz="2000" dirty="0" smtClean="0">
                <a:latin typeface="Times New Roman"/>
              </a:rPr>
              <a:t>  or 10</a:t>
            </a:r>
            <a:r>
              <a:rPr lang="en-US" sz="2000" baseline="30000" dirty="0" smtClean="0">
                <a:latin typeface="Times New Roman"/>
              </a:rPr>
              <a:t>-9</a:t>
            </a:r>
            <a:r>
              <a:rPr lang="en-US" sz="2000" dirty="0" smtClean="0">
                <a:latin typeface="Times New Roman"/>
              </a:rPr>
              <a:t> </a:t>
            </a:r>
            <a:r>
              <a:rPr lang="en-US" sz="2000" dirty="0" err="1" smtClean="0">
                <a:latin typeface="Times New Roman"/>
              </a:rPr>
              <a:t>Eddington</a:t>
            </a:r>
            <a:r>
              <a:rPr lang="en-US" sz="2000" dirty="0" smtClean="0">
                <a:latin typeface="Times New Roman"/>
              </a:rPr>
              <a:t> </a:t>
            </a:r>
            <a:endParaRPr lang="en-US" sz="2000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109207"/>
            <a:ext cx="8191500" cy="1609180"/>
          </a:xfrm>
        </p:spPr>
        <p:txBody>
          <a:bodyPr/>
          <a:lstStyle/>
          <a:p>
            <a:pPr eaLnBrk="1" hangingPunct="1">
              <a:tabLst>
                <a:tab pos="3771900" algn="l"/>
              </a:tabLst>
            </a:pPr>
            <a:r>
              <a:rPr lang="en-US" dirty="0" smtClean="0"/>
              <a:t>Very faint source still detectible at most astronomical observing bands</a:t>
            </a:r>
          </a:p>
          <a:p>
            <a:pPr eaLnBrk="1" hangingPunct="1">
              <a:tabLst>
                <a:tab pos="3771900" algn="l"/>
              </a:tabLst>
            </a:pPr>
            <a:r>
              <a:rPr lang="en-US" i="1" dirty="0" err="1" smtClean="0"/>
              <a:t>L</a:t>
            </a:r>
            <a:r>
              <a:rPr lang="en-US" i="1" baseline="-25000" dirty="0" err="1" smtClean="0"/>
              <a:t>SgrA</a:t>
            </a:r>
            <a:r>
              <a:rPr lang="en-US" i="1" baseline="-25000" dirty="0" smtClean="0"/>
              <a:t>*</a:t>
            </a:r>
            <a:r>
              <a:rPr lang="en-US" dirty="0" smtClean="0"/>
              <a:t> </a:t>
            </a:r>
            <a:r>
              <a:rPr lang="en-US" dirty="0" smtClean="0">
                <a:cs typeface="Times New Roman" pitchFamily="18" charset="0"/>
              </a:rPr>
              <a:t>~ 300</a:t>
            </a:r>
            <a:r>
              <a:rPr lang="en-US" i="1" dirty="0" smtClean="0"/>
              <a:t>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Sun</a:t>
            </a:r>
            <a:r>
              <a:rPr lang="en-US" dirty="0" smtClean="0"/>
              <a:t> </a:t>
            </a:r>
            <a:r>
              <a:rPr lang="en-US" dirty="0" smtClean="0">
                <a:cs typeface="Times New Roman" pitchFamily="18" charset="0"/>
              </a:rPr>
              <a:t>~</a:t>
            </a:r>
            <a:r>
              <a:rPr lang="en-US" dirty="0" smtClean="0"/>
              <a:t> 10</a:t>
            </a:r>
            <a:r>
              <a:rPr lang="en-US" baseline="30000" dirty="0" smtClean="0">
                <a:cs typeface="Times New Roman" pitchFamily="18" charset="0"/>
              </a:rPr>
              <a:t>–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i="1" dirty="0" err="1" smtClean="0"/>
              <a:t>Eddington</a:t>
            </a:r>
            <a:r>
              <a:rPr lang="en-US" i="1" dirty="0" smtClean="0"/>
              <a:t> limit</a:t>
            </a:r>
            <a:endParaRPr lang="en-US" dirty="0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03250" y="2997200"/>
            <a:ext cx="4121150" cy="3744913"/>
            <a:chOff x="380" y="1888"/>
            <a:chExt cx="2596" cy="2359"/>
          </a:xfrm>
        </p:grpSpPr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700" y="3995"/>
              <a:ext cx="161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dirty="0" err="1">
                  <a:solidFill>
                    <a:schemeClr val="hlink"/>
                  </a:solidFill>
                  <a:latin typeface="Times New Roman" pitchFamily="18" charset="0"/>
                </a:rPr>
                <a:t>Genzel</a:t>
              </a:r>
              <a:r>
                <a:rPr lang="en-US" sz="2000" dirty="0">
                  <a:solidFill>
                    <a:schemeClr val="hlink"/>
                  </a:solidFill>
                  <a:latin typeface="Times New Roman" pitchFamily="18" charset="0"/>
                </a:rPr>
                <a:t> et al.</a:t>
              </a:r>
              <a:r>
                <a:rPr lang="en-US" sz="2000" dirty="0" smtClean="0">
                  <a:solidFill>
                    <a:schemeClr val="hlink"/>
                  </a:solidFill>
                  <a:latin typeface="Times New Roman" pitchFamily="18" charset="0"/>
                </a:rPr>
                <a:t> 2004</a:t>
              </a:r>
              <a:endParaRPr lang="en-US" sz="2000" dirty="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380" y="1888"/>
              <a:ext cx="2596" cy="2088"/>
              <a:chOff x="380" y="1888"/>
              <a:chExt cx="2596" cy="2088"/>
            </a:xfrm>
          </p:grpSpPr>
          <p:pic>
            <p:nvPicPr>
              <p:cNvPr id="25608" name="Picture 5" descr="Genzel04-f3"/>
              <p:cNvPicPr>
                <a:picLocks noChangeAspect="1" noChangeArrowheads="1"/>
              </p:cNvPicPr>
              <p:nvPr/>
            </p:nvPicPr>
            <p:blipFill>
              <a:blip r:embed="rId2"/>
              <a:srcRect r="10320"/>
              <a:stretch>
                <a:fillRect/>
              </a:stretch>
            </p:blipFill>
            <p:spPr bwMode="auto">
              <a:xfrm>
                <a:off x="380" y="1888"/>
                <a:ext cx="2596" cy="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09" name="Text Box 7"/>
              <p:cNvSpPr txBox="1">
                <a:spLocks noChangeArrowheads="1"/>
              </p:cNvSpPr>
              <p:nvPr/>
            </p:nvSpPr>
            <p:spPr bwMode="auto">
              <a:xfrm>
                <a:off x="2383" y="3437"/>
                <a:ext cx="524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900" b="1">
                    <a:latin typeface="Arial" charset="0"/>
                  </a:rPr>
                  <a:t>X-Ray</a:t>
                </a:r>
              </a:p>
            </p:txBody>
          </p:sp>
          <p:sp>
            <p:nvSpPr>
              <p:cNvPr id="25610" name="Text Box 8"/>
              <p:cNvSpPr txBox="1">
                <a:spLocks noChangeArrowheads="1"/>
              </p:cNvSpPr>
              <p:nvPr/>
            </p:nvSpPr>
            <p:spPr bwMode="auto">
              <a:xfrm>
                <a:off x="775" y="2811"/>
                <a:ext cx="520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900" b="1">
                    <a:latin typeface="Arial" charset="0"/>
                  </a:rPr>
                  <a:t>Radio</a:t>
                </a:r>
              </a:p>
            </p:txBody>
          </p:sp>
          <p:sp>
            <p:nvSpPr>
              <p:cNvPr id="25611" name="Text Box 9"/>
              <p:cNvSpPr txBox="1">
                <a:spLocks noChangeArrowheads="1"/>
              </p:cNvSpPr>
              <p:nvPr/>
            </p:nvSpPr>
            <p:spPr bwMode="auto">
              <a:xfrm>
                <a:off x="1150" y="2470"/>
                <a:ext cx="5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900" b="1">
                    <a:latin typeface="Arial" charset="0"/>
                  </a:rPr>
                  <a:t>Submm</a:t>
                </a:r>
              </a:p>
            </p:txBody>
          </p:sp>
          <p:sp>
            <p:nvSpPr>
              <p:cNvPr id="25612" name="Text Box 10"/>
              <p:cNvSpPr txBox="1">
                <a:spLocks noChangeArrowheads="1"/>
              </p:cNvSpPr>
              <p:nvPr/>
            </p:nvSpPr>
            <p:spPr bwMode="auto">
              <a:xfrm>
                <a:off x="1753" y="2525"/>
                <a:ext cx="52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900" b="1">
                    <a:latin typeface="Arial" charset="0"/>
                  </a:rPr>
                  <a:t>Near IR</a:t>
                </a:r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08600" y="3327400"/>
            <a:ext cx="3551238" cy="3414713"/>
            <a:chOff x="3344" y="2096"/>
            <a:chExt cx="2237" cy="2151"/>
          </a:xfrm>
        </p:grpSpPr>
        <p:pic>
          <p:nvPicPr>
            <p:cNvPr id="25604" name="Picture 12" descr="05jullgs_movie"/>
            <p:cNvPicPr>
              <a:picLocks noChangeAspect="1" noChangeArrowheads="1" noCrop="1"/>
            </p:cNvPicPr>
            <p:nvPr/>
          </p:nvPicPr>
          <p:blipFill>
            <a:blip r:embed="rId3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3376" y="2096"/>
              <a:ext cx="1536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5" name="Text Box 13"/>
            <p:cNvSpPr txBox="1">
              <a:spLocks noChangeArrowheads="1"/>
            </p:cNvSpPr>
            <p:nvPr/>
          </p:nvSpPr>
          <p:spPr bwMode="auto">
            <a:xfrm>
              <a:off x="3344" y="3995"/>
              <a:ext cx="223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latin typeface="Times New Roman" pitchFamily="18" charset="0"/>
                </a:rPr>
                <a:t>IR flare </a:t>
              </a:r>
              <a:r>
                <a:rPr lang="en-US" sz="2000" dirty="0">
                  <a:solidFill>
                    <a:schemeClr val="hlink"/>
                  </a:solidFill>
                  <a:latin typeface="Times New Roman" pitchFamily="18" charset="0"/>
                </a:rPr>
                <a:t>(</a:t>
              </a:r>
              <a:r>
                <a:rPr lang="en-US" sz="2000" dirty="0" err="1">
                  <a:solidFill>
                    <a:schemeClr val="hlink"/>
                  </a:solidFill>
                  <a:latin typeface="Times New Roman" pitchFamily="18" charset="0"/>
                </a:rPr>
                <a:t>Hornstein</a:t>
              </a:r>
              <a:r>
                <a:rPr lang="en-US" sz="2000" dirty="0">
                  <a:solidFill>
                    <a:schemeClr val="hlink"/>
                  </a:solidFill>
                  <a:latin typeface="Times New Roman" pitchFamily="18" charset="0"/>
                </a:rPr>
                <a:t> et al. 2007)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18006" y="357162"/>
            <a:ext cx="6260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SgrA</a:t>
            </a:r>
            <a:r>
              <a:rPr lang="en-US" sz="3200" dirty="0" smtClean="0">
                <a:solidFill>
                  <a:srgbClr val="0000FF"/>
                </a:solidFill>
              </a:rPr>
              <a:t>*: Spectral Energy Distribution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MK2_Panorama_snow_1sl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722438"/>
            <a:ext cx="8461375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4318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/>
          <a:p>
            <a:pPr algn="ctr" defTabSz="455613">
              <a:lnSpc>
                <a:spcPts val="4000"/>
              </a:lnSpc>
            </a:pPr>
            <a:r>
              <a:rPr lang="en-US" sz="3600" b="1" dirty="0">
                <a:solidFill>
                  <a:srgbClr val="000000"/>
                </a:solidFill>
                <a:effectLst/>
                <a:latin typeface="Calibri" pitchFamily="34" charset="0"/>
              </a:rPr>
              <a:t>Mauna Kea Summit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Calibri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effectLst/>
              <a:latin typeface="Calibri" pitchFamily="34" charset="0"/>
            </a:endParaRPr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319088" y="4987925"/>
            <a:ext cx="2101784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 defTabSz="455613"/>
            <a:r>
              <a:rPr lang="en-US" sz="1800" dirty="0">
                <a:solidFill>
                  <a:srgbClr val="000000"/>
                </a:solidFill>
                <a:effectLst/>
                <a:latin typeface="Calibri" pitchFamily="34" charset="0"/>
              </a:rPr>
              <a:t>Paul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Calibri" pitchFamily="34" charset="0"/>
              </a:rPr>
              <a:t>Yamaguchi, 2007</a:t>
            </a:r>
            <a:endParaRPr lang="en-US" sz="1800" dirty="0">
              <a:solidFill>
                <a:srgbClr val="000000"/>
              </a:solidFill>
              <a:effectLst/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181600" y="4978400"/>
            <a:ext cx="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654300" y="4978400"/>
            <a:ext cx="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2312988" y="5826125"/>
            <a:ext cx="68421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5613"/>
            <a:r>
              <a:rPr lang="en-US" sz="2400" b="1" dirty="0">
                <a:solidFill>
                  <a:srgbClr val="000000"/>
                </a:solidFill>
                <a:effectLst/>
                <a:latin typeface="Calibri" pitchFamily="34" charset="0"/>
              </a:rPr>
              <a:t>SMA</a:t>
            </a: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3695700" y="5826125"/>
            <a:ext cx="29718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5613"/>
            <a:r>
              <a:rPr lang="en-US" sz="2400" b="1" dirty="0">
                <a:solidFill>
                  <a:srgbClr val="000000"/>
                </a:solidFill>
                <a:effectLst/>
                <a:latin typeface="Calibri" pitchFamily="34" charset="0"/>
              </a:rPr>
              <a:t>SMA control building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3176" y="6215529"/>
            <a:ext cx="602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/>
              </a:rPr>
              <a:t>Frequency range: 200 – 900 GHz</a:t>
            </a:r>
            <a:endParaRPr lang="en-US" sz="2800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300" y="266700"/>
            <a:ext cx="5737225" cy="71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5497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FF00"/>
                </a:solidFill>
                <a:latin typeface="Times" pitchFamily="1" charset="0"/>
              </a:rPr>
              <a:t>Polarization of Sgr A* at 230 GHz (1.3 mm) (SMA)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1753" y="6190802"/>
            <a:ext cx="1637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Marrone</a:t>
            </a:r>
            <a:r>
              <a:rPr lang="en-US" sz="1200" dirty="0" smtClean="0"/>
              <a:t> et al. 2007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Sgr</a:t>
            </a:r>
            <a:r>
              <a:rPr lang="en-US" dirty="0" smtClean="0"/>
              <a:t> A* Polarization Orientation </a:t>
            </a:r>
            <a:br>
              <a:rPr lang="en-US" dirty="0" smtClean="0"/>
            </a:br>
            <a:r>
              <a:rPr lang="en-US" dirty="0" smtClean="0"/>
              <a:t>at 230 GHz</a:t>
            </a:r>
            <a:endParaRPr lang="en-US" dirty="0"/>
          </a:p>
        </p:txBody>
      </p:sp>
      <p:pic>
        <p:nvPicPr>
          <p:cNvPr id="4" name="Content Placeholder 3" descr="Picture 2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8668" b="-1866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617398" y="2029990"/>
            <a:ext cx="208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Orbiting blob Model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2302</TotalTime>
  <Words>1445</Words>
  <Application>Microsoft Office PowerPoint</Application>
  <PresentationFormat>On-screen Show (4:3)</PresentationFormat>
  <Paragraphs>276</Paragraphs>
  <Slides>40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Document</vt:lpstr>
      <vt:lpstr>Probing the Black Hole in the Center of Our Galaxy at Radio through Submillimeter Wavelengths</vt:lpstr>
      <vt:lpstr>Types of Cosmic Black Holes</vt:lpstr>
      <vt:lpstr>How to Detect  Supermassive Black Holes?</vt:lpstr>
      <vt:lpstr>Summary</vt:lpstr>
      <vt:lpstr>PowerPoint Presentation</vt:lpstr>
      <vt:lpstr>PowerPoint Presentation</vt:lpstr>
      <vt:lpstr>PowerPoint Presentation</vt:lpstr>
      <vt:lpstr>PowerPoint Presentation</vt:lpstr>
      <vt:lpstr>Sgr A* Polarization Orientation  at 230 GHz</vt:lpstr>
      <vt:lpstr>PowerPoint Presentation</vt:lpstr>
      <vt:lpstr>PowerPoint Presentation</vt:lpstr>
      <vt:lpstr>Accretion Rate and Faraday Rotation</vt:lpstr>
      <vt:lpstr>PowerPoint Presentation</vt:lpstr>
      <vt:lpstr>PowerPoint Presentation</vt:lpstr>
      <vt:lpstr>Faraday Conversion in Sgr A*</vt:lpstr>
      <vt:lpstr>PowerPoint Presentation</vt:lpstr>
      <vt:lpstr>PowerPoint Presentation</vt:lpstr>
      <vt:lpstr>PowerPoint Presentation</vt:lpstr>
      <vt:lpstr>SMA Flux Monitoring June 1, 2013 – September 15, 2014</vt:lpstr>
      <vt:lpstr>Flux Density at 230 GHz</vt:lpstr>
      <vt:lpstr>PowerPoint Presentation</vt:lpstr>
      <vt:lpstr>PowerPoint Presentation</vt:lpstr>
      <vt:lpstr>Black Hole “image” Dominated by GR</vt:lpstr>
      <vt:lpstr>Observing Strong GR Signatures</vt:lpstr>
      <vt:lpstr>PowerPoint Presentation</vt:lpstr>
      <vt:lpstr>VLBI: An Earth Sized Telescope</vt:lpstr>
      <vt:lpstr>1.3 mm (230 GHz) Observations of Sgr A*</vt:lpstr>
      <vt:lpstr>Gaussian and Torus Fit to Visibility Data</vt:lpstr>
      <vt:lpstr>Seeing Through the Scattering</vt:lpstr>
      <vt:lpstr>PowerPoint Presentation</vt:lpstr>
      <vt:lpstr>Event Horizon Telescope Collaboration</vt:lpstr>
      <vt:lpstr>Short-Term Goals of EHT</vt:lpstr>
      <vt:lpstr>Disk Capacity vs. Year</vt:lpstr>
      <vt:lpstr>PowerPoint Presentation</vt:lpstr>
      <vt:lpstr> Phasing ALMA</vt:lpstr>
      <vt:lpstr>SgrA*’s view of the EHT</vt:lpstr>
      <vt:lpstr>EHT, seen by Sgr A* near future</vt:lpstr>
      <vt:lpstr>Progression to an Image</vt:lpstr>
      <vt:lpstr>Time Resolving BH Orbits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EHT, seen by Sgr A* near future</dc:title>
  <dc:creator>lvertats</dc:creator>
  <cp:lastModifiedBy>CBarrett</cp:lastModifiedBy>
  <cp:revision>26</cp:revision>
  <dcterms:created xsi:type="dcterms:W3CDTF">2014-10-09T16:12:46Z</dcterms:created>
  <dcterms:modified xsi:type="dcterms:W3CDTF">2014-10-23T20:19:59Z</dcterms:modified>
</cp:coreProperties>
</file>