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304" r:id="rId2"/>
    <p:sldId id="580" r:id="rId3"/>
    <p:sldId id="500" r:id="rId4"/>
    <p:sldId id="549" r:id="rId5"/>
    <p:sldId id="552" r:id="rId6"/>
    <p:sldId id="553" r:id="rId7"/>
    <p:sldId id="554" r:id="rId8"/>
    <p:sldId id="550" r:id="rId9"/>
    <p:sldId id="556" r:id="rId10"/>
    <p:sldId id="557" r:id="rId11"/>
    <p:sldId id="563" r:id="rId12"/>
    <p:sldId id="572" r:id="rId13"/>
    <p:sldId id="569" r:id="rId14"/>
    <p:sldId id="568" r:id="rId15"/>
    <p:sldId id="479" r:id="rId16"/>
    <p:sldId id="484" r:id="rId17"/>
    <p:sldId id="481" r:id="rId18"/>
    <p:sldId id="486" r:id="rId19"/>
    <p:sldId id="585" r:id="rId20"/>
    <p:sldId id="491" r:id="rId21"/>
    <p:sldId id="490" r:id="rId22"/>
    <p:sldId id="492" r:id="rId23"/>
    <p:sldId id="506" r:id="rId24"/>
    <p:sldId id="454" r:id="rId25"/>
    <p:sldId id="426" r:id="rId26"/>
    <p:sldId id="448" r:id="rId27"/>
    <p:sldId id="451" r:id="rId28"/>
    <p:sldId id="579" r:id="rId29"/>
    <p:sldId id="583" r:id="rId30"/>
    <p:sldId id="584" r:id="rId31"/>
    <p:sldId id="468" r:id="rId32"/>
    <p:sldId id="364" r:id="rId33"/>
    <p:sldId id="432" r:id="rId34"/>
    <p:sldId id="587" r:id="rId35"/>
    <p:sldId id="559" r:id="rId36"/>
    <p:sldId id="562" r:id="rId37"/>
    <p:sldId id="561" r:id="rId38"/>
  </p:sldIdLst>
  <p:sldSz cx="9144000" cy="6858000" type="screen4x3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ymbol" pitchFamily="18" charset="2"/>
        <a:ea typeface="+mn-ea"/>
        <a:cs typeface="+mn-cs"/>
        <a:sym typeface="Symbol" pitchFamily="18" charset="2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ymbol" pitchFamily="18" charset="2"/>
        <a:ea typeface="+mn-ea"/>
        <a:cs typeface="+mn-cs"/>
        <a:sym typeface="Symbol" pitchFamily="18" charset="2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ymbol" pitchFamily="18" charset="2"/>
        <a:ea typeface="+mn-ea"/>
        <a:cs typeface="+mn-cs"/>
        <a:sym typeface="Symbol" pitchFamily="18" charset="2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ymbol" pitchFamily="18" charset="2"/>
        <a:ea typeface="+mn-ea"/>
        <a:cs typeface="+mn-cs"/>
        <a:sym typeface="Symbol" pitchFamily="18" charset="2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ymbol" pitchFamily="18" charset="2"/>
        <a:ea typeface="+mn-ea"/>
        <a:cs typeface="+mn-cs"/>
        <a:sym typeface="Symbol" pitchFamily="18" charset="2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Symbol" pitchFamily="18" charset="2"/>
        <a:ea typeface="+mn-ea"/>
        <a:cs typeface="+mn-cs"/>
        <a:sym typeface="Symbol" pitchFamily="18" charset="2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Symbol" pitchFamily="18" charset="2"/>
        <a:ea typeface="+mn-ea"/>
        <a:cs typeface="+mn-cs"/>
        <a:sym typeface="Symbol" pitchFamily="18" charset="2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Symbol" pitchFamily="18" charset="2"/>
        <a:ea typeface="+mn-ea"/>
        <a:cs typeface="+mn-cs"/>
        <a:sym typeface="Symbol" pitchFamily="18" charset="2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Symbol" pitchFamily="18" charset="2"/>
        <a:ea typeface="+mn-ea"/>
        <a:cs typeface="+mn-cs"/>
        <a:sym typeface="Symbol" pitchFamily="18" charset="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0000FF"/>
    <a:srgbClr val="66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-86" y="-221"/>
      </p:cViewPr>
      <p:guideLst>
        <p:guide orient="horz" pos="415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416"/>
    </p:cViewPr>
  </p:sorterViewPr>
  <p:notesViewPr>
    <p:cSldViewPr snapToGrid="0">
      <p:cViewPr varScale="1">
        <p:scale>
          <a:sx n="92" d="100"/>
          <a:sy n="92" d="100"/>
        </p:scale>
        <p:origin x="-2816" y="-112"/>
      </p:cViewPr>
      <p:guideLst>
        <p:guide orient="horz" pos="2908"/>
        <p:guide pos="218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defTabSz="923925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 defTabSz="923925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09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defTabSz="923925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70938"/>
            <a:ext cx="3005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 defTabSz="923925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BEDDAB80-2A9D-4504-9C67-87F9641281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defTabSz="923925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 defTabSz="923925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92150"/>
            <a:ext cx="4616450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86263"/>
            <a:ext cx="5086350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09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defTabSz="923925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9063" y="8770938"/>
            <a:ext cx="3005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 defTabSz="923925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7A895905-7643-47D0-91D3-BF405FDB8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E6091A-0F09-4C11-BF39-AC15608DDB6A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ＭＳ Ｐゴシック"/>
                <a:cs typeface="ＭＳ Ｐゴシック"/>
              </a:rPr>
              <a:t>MBH – paradigm, useful but dangerous, need to really push techniques to make MBH case solid.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CF75CC-183A-4076-B8CD-C8CDD9459178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929063" y="8770938"/>
            <a:ext cx="3005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82" tIns="46191" rIns="92382" bIns="46191" anchor="b"/>
          <a:lstStyle/>
          <a:p>
            <a:pPr algn="r" defTabSz="923925" eaLnBrk="0" hangingPunct="0"/>
            <a:fld id="{7DC6FE5B-0EE6-4FD8-998A-7BF41A7C8BA5}" type="slidenum">
              <a:rPr lang="en-US" sz="1200">
                <a:latin typeface="Times New Roman" pitchFamily="18" charset="0"/>
              </a:rPr>
              <a:pPr algn="r" defTabSz="923925" eaLnBrk="0" hangingPunct="0"/>
              <a:t>34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E01D14-82DF-4798-97C6-9B56328B3CF1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692150"/>
            <a:ext cx="4616450" cy="3462338"/>
          </a:xfrm>
          <a:solidFill>
            <a:srgbClr val="FFFFFF"/>
          </a:solidFill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74" tIns="46188" rIns="92374" bIns="46188"/>
          <a:lstStyle/>
          <a:p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 txBox="1">
            <a:spLocks noGrp="1" noChangeArrowheads="1"/>
          </p:cNvSpPr>
          <p:nvPr/>
        </p:nvSpPr>
        <p:spPr bwMode="auto">
          <a:xfrm>
            <a:off x="3929063" y="8770938"/>
            <a:ext cx="3005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2" tIns="46186" rIns="92372" bIns="46186" anchor="b"/>
          <a:lstStyle/>
          <a:p>
            <a:pPr algn="r" defTabSz="461963"/>
            <a:fld id="{413F6FD7-4ECC-4D7D-BE7C-A208AAB9D175}" type="slidenum">
              <a:rPr lang="en-US" sz="1200">
                <a:latin typeface="Times New Roman" pitchFamily="18" charset="0"/>
              </a:rPr>
              <a:pPr algn="r" defTabSz="461963"/>
              <a:t>19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692150"/>
            <a:ext cx="4616450" cy="3462338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86263"/>
            <a:ext cx="5546725" cy="41544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65" tIns="46183" rIns="92365" bIns="46183"/>
          <a:lstStyle/>
          <a:p>
            <a:pPr defTabSz="457200"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BE0F37-2215-47CB-A3D1-DA47CD97FD17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45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87850"/>
            <a:ext cx="5086350" cy="41529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6FA00E-6461-4931-A466-7415B33F25D5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1481BD-5DD3-49D2-8116-4F4464A68C9E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49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87850"/>
            <a:ext cx="5086350" cy="41529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ECBA0C-C9E4-4943-9481-58957906F372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87850"/>
            <a:ext cx="5086350" cy="41529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A641EB-E560-47E8-8D93-89A5E1E48D6D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56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87850"/>
            <a:ext cx="5546725" cy="41529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BEDBE6-6C8C-4A75-92BE-A56A74B06E97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05486-D0D8-45F0-A3AB-1770411BA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EF40D-FE75-4D05-885E-5F06B1569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844C3-6707-4B1A-A1DF-1204297D9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C5AFB-206D-4093-9863-E05223C57B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9D41D-4931-4FF5-B931-2A5691250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A13E0-1B16-4721-A318-FEA7D0ED18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7F4E4-44D9-4E1D-A7D5-84BCED672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D5592-2CFF-41E6-839F-FA81AEA88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DD5C0-F761-4004-9C64-C73045921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3948D-7F98-4A82-90C7-0E5DFD6C2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42178-A58D-43B6-996B-0BDABAECBA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C1AC3-1307-41E8-A04C-BBA2955C1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  <a:sym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  <a:sym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charset="0"/>
                <a:sym typeface="Symbol" charset="2"/>
              </a:defRPr>
            </a:lvl1pPr>
          </a:lstStyle>
          <a:p>
            <a:pPr>
              <a:defRPr/>
            </a:pPr>
            <a:fld id="{2FAE388E-C49B-4E14-AB69-07E4F97A1E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\\localhost\Users\jmoran\PowerPoint%20presentations\sgra-07331.mov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800100"/>
            <a:ext cx="9144000" cy="1397000"/>
          </a:xfrm>
        </p:spPr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The Galactic Center: </a:t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>From the Black Hole to the Minispiral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774950"/>
            <a:ext cx="9144000" cy="1243013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>
                <a:ea typeface="ＭＳ Ｐゴシック"/>
                <a:cs typeface="ＭＳ Ｐゴシック"/>
              </a:rPr>
              <a:t>Jim Moran </a:t>
            </a:r>
          </a:p>
          <a:p>
            <a:pPr>
              <a:spcBef>
                <a:spcPct val="0"/>
              </a:spcBef>
            </a:pPr>
            <a:r>
              <a:rPr lang="en-US" smtClean="0">
                <a:ea typeface="ＭＳ Ｐゴシック"/>
                <a:cs typeface="ＭＳ Ｐゴシック"/>
              </a:rPr>
              <a:t>Harvard-Smithsonian Center for Astrophysics</a:t>
            </a: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9725025" y="60848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0" y="5111750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>
                <a:solidFill>
                  <a:srgbClr val="0000FF"/>
                </a:solidFill>
                <a:latin typeface="Times New Roman" pitchFamily="18" charset="0"/>
              </a:rPr>
              <a:t>Institut d’Astrophysique de Paris and Observatoire de Paris</a:t>
            </a:r>
          </a:p>
          <a:p>
            <a:pPr algn="ctr" eaLnBrk="0" hangingPunct="0"/>
            <a:r>
              <a:rPr lang="en-US">
                <a:solidFill>
                  <a:srgbClr val="0000FF"/>
                </a:solidFill>
                <a:latin typeface="Times New Roman" pitchFamily="18" charset="0"/>
              </a:rPr>
              <a:t>October 8, 2010</a:t>
            </a:r>
          </a:p>
        </p:txBody>
      </p:sp>
    </p:spTree>
  </p:cSld>
  <p:clrMapOvr>
    <a:masterClrMapping/>
  </p:clrMapOvr>
  <p:transition advTm="1672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Content Placeholder 3" descr="CNDH30clean.png"/>
          <p:cNvPicPr>
            <a:picLocks noGrp="1" noChangeAspect="1"/>
          </p:cNvPicPr>
          <p:nvPr>
            <p:ph idx="1"/>
          </p:nvPr>
        </p:nvPicPr>
        <p:blipFill>
          <a:blip r:embed="rId2"/>
          <a:srcRect l="-50552" r="-50552"/>
          <a:stretch>
            <a:fillRect/>
          </a:stretch>
        </p:blipFill>
        <p:spPr>
          <a:xfrm>
            <a:off x="571500" y="1900238"/>
            <a:ext cx="7772400" cy="4233862"/>
          </a:xfrm>
        </p:spPr>
      </p:pic>
      <p:sp>
        <p:nvSpPr>
          <p:cNvPr id="26626" name="TextBox 4"/>
          <p:cNvSpPr txBox="1">
            <a:spLocks noChangeArrowheads="1"/>
          </p:cNvSpPr>
          <p:nvPr/>
        </p:nvSpPr>
        <p:spPr bwMode="auto">
          <a:xfrm>
            <a:off x="0" y="452438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600">
                <a:solidFill>
                  <a:srgbClr val="0000FF"/>
                </a:solidFill>
                <a:latin typeface="Times New Roman" pitchFamily="18" charset="0"/>
              </a:rPr>
              <a:t>Galactic Center CND with 230 GHz</a:t>
            </a:r>
          </a:p>
          <a:p>
            <a:pPr algn="ctr" eaLnBrk="0" hangingPunct="0"/>
            <a:r>
              <a:rPr lang="en-US" sz="3600">
                <a:solidFill>
                  <a:srgbClr val="0000FF"/>
                </a:solidFill>
                <a:latin typeface="Times New Roman" pitchFamily="18" charset="0"/>
              </a:rPr>
              <a:t>Continuum from Ionized Minispiral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0463" y="639763"/>
            <a:ext cx="6767512" cy="621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0" y="1905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>
                <a:solidFill>
                  <a:srgbClr val="0000FF"/>
                </a:solidFill>
              </a:rPr>
              <a:t>H30</a:t>
            </a:r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 Recombination Line at Prominent Locations</a:t>
            </a:r>
            <a:endParaRPr lang="en-US" sz="28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jmReport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" y="722313"/>
            <a:ext cx="8153400" cy="630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Box 3"/>
          <p:cNvSpPr txBox="1">
            <a:spLocks noChangeArrowheads="1"/>
          </p:cNvSpPr>
          <p:nvPr/>
        </p:nvSpPr>
        <p:spPr bwMode="auto">
          <a:xfrm>
            <a:off x="0" y="431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Velocity Distribution of Gas Traced by H30 Emission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 descr="f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1538" y="622300"/>
            <a:ext cx="4862512" cy="631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TextBox 2"/>
          <p:cNvSpPr txBox="1">
            <a:spLocks noChangeArrowheads="1"/>
          </p:cNvSpPr>
          <p:nvPr/>
        </p:nvSpPr>
        <p:spPr bwMode="auto">
          <a:xfrm>
            <a:off x="0" y="13811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Keplerian Radial Velocity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 descr="f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906463"/>
            <a:ext cx="629285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extBox 2"/>
          <p:cNvSpPr txBox="1">
            <a:spLocks noChangeArrowheads="1"/>
          </p:cNvSpPr>
          <p:nvPr/>
        </p:nvSpPr>
        <p:spPr bwMode="auto">
          <a:xfrm>
            <a:off x="0" y="3302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Three-Dimensional Geometry of Minispiral Arms</a:t>
            </a:r>
          </a:p>
        </p:txBody>
      </p:sp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276225" y="6102350"/>
            <a:ext cx="3811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Gray image is in the sky projection</a:t>
            </a:r>
          </a:p>
        </p:txBody>
      </p:sp>
      <p:sp>
        <p:nvSpPr>
          <p:cNvPr id="30724" name="TextBox 4"/>
          <p:cNvSpPr txBox="1">
            <a:spLocks noChangeArrowheads="1"/>
          </p:cNvSpPr>
          <p:nvPr/>
        </p:nvSpPr>
        <p:spPr bwMode="auto">
          <a:xfrm>
            <a:off x="933450" y="1557338"/>
            <a:ext cx="2311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>
                <a:solidFill>
                  <a:srgbClr val="0000FF"/>
                </a:solidFill>
                <a:latin typeface="Times New Roman" pitchFamily="18" charset="0"/>
              </a:rPr>
              <a:t>Observer above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4"/>
          <p:cNvSpPr txBox="1">
            <a:spLocks noChangeArrowheads="1"/>
          </p:cNvSpPr>
          <p:nvPr/>
        </p:nvSpPr>
        <p:spPr bwMode="auto">
          <a:xfrm>
            <a:off x="914400" y="1447800"/>
            <a:ext cx="7978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>
              <a:latin typeface="Times New Roman" pitchFamily="18" charset="0"/>
            </a:endParaRPr>
          </a:p>
        </p:txBody>
      </p:sp>
      <p:pic>
        <p:nvPicPr>
          <p:cNvPr id="31746" name="Picture 5" descr="black hole cartoon crop.png                                    000362FBPowerbook HD                   BBA7981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752600"/>
            <a:ext cx="8001000" cy="390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6"/>
          <p:cNvSpPr>
            <a:spLocks noChangeArrowheads="1"/>
          </p:cNvSpPr>
          <p:nvPr/>
        </p:nvSpPr>
        <p:spPr bwMode="auto">
          <a:xfrm>
            <a:off x="8234363" y="65055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31748" name="Text Box 7"/>
          <p:cNvSpPr txBox="1">
            <a:spLocks noChangeArrowheads="1"/>
          </p:cNvSpPr>
          <p:nvPr/>
        </p:nvSpPr>
        <p:spPr bwMode="auto">
          <a:xfrm>
            <a:off x="1508125" y="381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31749" name="Text Box 8"/>
          <p:cNvSpPr txBox="1">
            <a:spLocks noChangeArrowheads="1"/>
          </p:cNvSpPr>
          <p:nvPr/>
        </p:nvSpPr>
        <p:spPr bwMode="auto">
          <a:xfrm>
            <a:off x="0" y="669925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Some Scales in the Galactic Center</a:t>
            </a:r>
          </a:p>
        </p:txBody>
      </p:sp>
      <p:pic>
        <p:nvPicPr>
          <p:cNvPr id="31751" name="Picture 11" descr="latex-image-1.pdf                                              001D4FE0Powerbook HD                   BBA79819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725" y="6069013"/>
            <a:ext cx="83772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TextBox 10"/>
          <p:cNvSpPr txBox="1">
            <a:spLocks noChangeArrowheads="1"/>
          </p:cNvSpPr>
          <p:nvPr/>
        </p:nvSpPr>
        <p:spPr bwMode="auto">
          <a:xfrm>
            <a:off x="4279900" y="2387600"/>
            <a:ext cx="12239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Helvetica CY Plain"/>
              </a:rPr>
              <a:t>accretion flow</a:t>
            </a:r>
          </a:p>
        </p:txBody>
      </p:sp>
      <p:cxnSp>
        <p:nvCxnSpPr>
          <p:cNvPr id="31753" name="Straight Arrow Connector 12"/>
          <p:cNvCxnSpPr>
            <a:cxnSpLocks noChangeShapeType="1"/>
          </p:cNvCxnSpPr>
          <p:nvPr/>
        </p:nvCxnSpPr>
        <p:spPr bwMode="auto">
          <a:xfrm rot="10800000" flipV="1">
            <a:off x="4064000" y="2736850"/>
            <a:ext cx="774700" cy="5397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362200"/>
            <a:ext cx="8991600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0" y="830263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600">
                <a:solidFill>
                  <a:srgbClr val="0000FF"/>
                </a:solidFill>
                <a:latin typeface="Times" pitchFamily="18" charset="0"/>
              </a:rPr>
              <a:t>A Hungry Black Hole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Group 2"/>
          <p:cNvGrpSpPr>
            <a:grpSpLocks/>
          </p:cNvGrpSpPr>
          <p:nvPr/>
        </p:nvGrpSpPr>
        <p:grpSpPr bwMode="auto">
          <a:xfrm>
            <a:off x="304800" y="2514600"/>
            <a:ext cx="2651125" cy="2617788"/>
            <a:chOff x="250" y="1728"/>
            <a:chExt cx="1670" cy="1649"/>
          </a:xfrm>
        </p:grpSpPr>
        <p:pic>
          <p:nvPicPr>
            <p:cNvPr id="33804" name="Picture 3" descr="sgra0720-2sb-smal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0" y="1728"/>
              <a:ext cx="1670" cy="1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5" name="Text Box 4"/>
            <p:cNvSpPr txBox="1">
              <a:spLocks noChangeArrowheads="1"/>
            </p:cNvSpPr>
            <p:nvPr/>
          </p:nvSpPr>
          <p:spPr bwMode="auto">
            <a:xfrm>
              <a:off x="768" y="1756"/>
              <a:ext cx="81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>
                  <a:solidFill>
                    <a:srgbClr val="FFFF00"/>
                  </a:solidFill>
                  <a:latin typeface="Times New Roman" pitchFamily="18" charset="0"/>
                </a:rPr>
                <a:t>230 GHz</a:t>
              </a:r>
            </a:p>
          </p:txBody>
        </p:sp>
      </p:grpSp>
      <p:grpSp>
        <p:nvGrpSpPr>
          <p:cNvPr id="33794" name="Group 5"/>
          <p:cNvGrpSpPr>
            <a:grpSpLocks noChangeAspect="1"/>
          </p:cNvGrpSpPr>
          <p:nvPr/>
        </p:nvGrpSpPr>
        <p:grpSpPr bwMode="auto">
          <a:xfrm>
            <a:off x="6096000" y="2514600"/>
            <a:ext cx="2605088" cy="2617788"/>
            <a:chOff x="2948" y="610"/>
            <a:chExt cx="2344" cy="2355"/>
          </a:xfrm>
        </p:grpSpPr>
        <p:sp>
          <p:nvSpPr>
            <p:cNvPr id="33802" name="Rectangle 6"/>
            <p:cNvSpPr>
              <a:spLocks noChangeAspect="1" noChangeArrowheads="1"/>
            </p:cNvSpPr>
            <p:nvPr/>
          </p:nvSpPr>
          <p:spPr bwMode="auto">
            <a:xfrm>
              <a:off x="2948" y="610"/>
              <a:ext cx="2344" cy="23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pic>
          <p:nvPicPr>
            <p:cNvPr id="33803" name="Picture 7" descr="sgra690_2SB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52" y="651"/>
              <a:ext cx="2298" cy="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795" name="Text Box 9"/>
          <p:cNvSpPr txBox="1">
            <a:spLocks noChangeArrowheads="1"/>
          </p:cNvSpPr>
          <p:nvPr/>
        </p:nvSpPr>
        <p:spPr bwMode="auto">
          <a:xfrm>
            <a:off x="1066800" y="6858000"/>
            <a:ext cx="7467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1600">
              <a:solidFill>
                <a:srgbClr val="B2B2B2"/>
              </a:solidFill>
              <a:latin typeface="Times New Roman" pitchFamily="18" charset="0"/>
            </a:endParaRPr>
          </a:p>
        </p:txBody>
      </p:sp>
      <p:grpSp>
        <p:nvGrpSpPr>
          <p:cNvPr id="33796" name="Group 10"/>
          <p:cNvGrpSpPr>
            <a:grpSpLocks/>
          </p:cNvGrpSpPr>
          <p:nvPr/>
        </p:nvGrpSpPr>
        <p:grpSpPr bwMode="auto">
          <a:xfrm>
            <a:off x="3276600" y="2514600"/>
            <a:ext cx="2614613" cy="2614613"/>
            <a:chOff x="2056" y="1344"/>
            <a:chExt cx="1647" cy="1647"/>
          </a:xfrm>
        </p:grpSpPr>
        <p:sp>
          <p:nvSpPr>
            <p:cNvPr id="33799" name="Rectangle 11"/>
            <p:cNvSpPr>
              <a:spLocks noChangeAspect="1" noChangeArrowheads="1"/>
            </p:cNvSpPr>
            <p:nvPr/>
          </p:nvSpPr>
          <p:spPr bwMode="auto">
            <a:xfrm>
              <a:off x="2056" y="1344"/>
              <a:ext cx="1647" cy="164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pic>
          <p:nvPicPr>
            <p:cNvPr id="33800" name="Picture 12" descr="sgra0721-2sb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61" y="1358"/>
              <a:ext cx="1624" cy="1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1" name="Text Box 13"/>
            <p:cNvSpPr txBox="1">
              <a:spLocks noChangeArrowheads="1"/>
            </p:cNvSpPr>
            <p:nvPr/>
          </p:nvSpPr>
          <p:spPr bwMode="auto">
            <a:xfrm>
              <a:off x="2443" y="1372"/>
              <a:ext cx="105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solidFill>
                    <a:srgbClr val="FFFF00"/>
                  </a:solidFill>
                  <a:latin typeface="Times New Roman" pitchFamily="18" charset="0"/>
                </a:rPr>
                <a:t>345 GHz</a:t>
              </a:r>
            </a:p>
          </p:txBody>
        </p:sp>
      </p:grpSp>
      <p:sp>
        <p:nvSpPr>
          <p:cNvPr id="33797" name="Text Box 14"/>
          <p:cNvSpPr txBox="1">
            <a:spLocks noChangeArrowheads="1"/>
          </p:cNvSpPr>
          <p:nvPr/>
        </p:nvSpPr>
        <p:spPr bwMode="auto">
          <a:xfrm>
            <a:off x="6705600" y="2590800"/>
            <a:ext cx="1295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00"/>
                </a:solidFill>
                <a:latin typeface="Times New Roman" pitchFamily="18" charset="0"/>
              </a:rPr>
              <a:t>690 GHz</a:t>
            </a:r>
          </a:p>
        </p:txBody>
      </p:sp>
      <p:sp>
        <p:nvSpPr>
          <p:cNvPr id="33798" name="Text Box 15"/>
          <p:cNvSpPr txBox="1">
            <a:spLocks noChangeArrowheads="1"/>
          </p:cNvSpPr>
          <p:nvPr/>
        </p:nvSpPr>
        <p:spPr bwMode="auto">
          <a:xfrm>
            <a:off x="0" y="962025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Polarization Images at Various Wavelengths from the SMA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788279" flipH="1" flipV="1">
            <a:off x="990600" y="1295400"/>
            <a:ext cx="7699375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0" y="427038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2005 SMA Measurements of Faraday Rotation in Sgr A*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0850"/>
            <a:ext cx="9144000" cy="828675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0000FF"/>
                </a:solidFill>
                <a:ea typeface="ＭＳ Ｐゴシック"/>
                <a:cs typeface="ＭＳ Ｐゴシック"/>
              </a:rPr>
              <a:t>Accretion Rate and Faraday Rotation</a:t>
            </a:r>
          </a:p>
        </p:txBody>
      </p:sp>
      <p:grpSp>
        <p:nvGrpSpPr>
          <p:cNvPr id="65539" name="Group 14"/>
          <p:cNvGrpSpPr>
            <a:grpSpLocks/>
          </p:cNvGrpSpPr>
          <p:nvPr/>
        </p:nvGrpSpPr>
        <p:grpSpPr bwMode="auto">
          <a:xfrm>
            <a:off x="1757363" y="1660525"/>
            <a:ext cx="5373687" cy="4156075"/>
            <a:chOff x="777" y="1034"/>
            <a:chExt cx="3385" cy="2618"/>
          </a:xfrm>
        </p:grpSpPr>
        <p:grpSp>
          <p:nvGrpSpPr>
            <p:cNvPr id="65540" name="Group 13"/>
            <p:cNvGrpSpPr>
              <a:grpSpLocks/>
            </p:cNvGrpSpPr>
            <p:nvPr/>
          </p:nvGrpSpPr>
          <p:grpSpPr bwMode="auto">
            <a:xfrm>
              <a:off x="777" y="1445"/>
              <a:ext cx="2962" cy="480"/>
              <a:chOff x="777" y="1445"/>
              <a:chExt cx="2962" cy="480"/>
            </a:xfrm>
          </p:grpSpPr>
          <p:sp>
            <p:nvSpPr>
              <p:cNvPr id="65541" name="Text Box 42"/>
              <p:cNvSpPr txBox="1">
                <a:spLocks noChangeArrowheads="1"/>
              </p:cNvSpPr>
              <p:nvPr/>
            </p:nvSpPr>
            <p:spPr bwMode="auto">
              <a:xfrm>
                <a:off x="777" y="1478"/>
                <a:ext cx="2962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en-US" sz="2800" i="1">
                    <a:latin typeface="Times New Roman" pitchFamily="18" charset="0"/>
                  </a:rPr>
                  <a:t>RM</a:t>
                </a:r>
                <a:r>
                  <a:rPr lang="en-US" sz="2800">
                    <a:latin typeface="Times New Roman" pitchFamily="18" charset="0"/>
                  </a:rPr>
                  <a:t> = 8.1 </a:t>
                </a:r>
                <a:r>
                  <a:rPr lang="en-US" sz="2800">
                    <a:solidFill>
                      <a:srgbClr val="000000"/>
                    </a:solidFill>
                    <a:latin typeface="Times New Roman" pitchFamily="18" charset="0"/>
                  </a:rPr>
                  <a:t>x 10</a:t>
                </a:r>
                <a:r>
                  <a:rPr lang="en-US" sz="2800" baseline="30000">
                    <a:solidFill>
                      <a:srgbClr val="000000"/>
                    </a:solidFill>
                    <a:latin typeface="Times New Roman" pitchFamily="18" charset="0"/>
                  </a:rPr>
                  <a:t>5</a:t>
                </a:r>
                <a:r>
                  <a:rPr lang="en-US" sz="2800">
                    <a:solidFill>
                      <a:srgbClr val="000000"/>
                    </a:solidFill>
                    <a:latin typeface="Times New Roman" pitchFamily="18" charset="0"/>
                  </a:rPr>
                  <a:t>  </a:t>
                </a:r>
                <a:r>
                  <a:rPr lang="en-US" sz="2800" i="1">
                    <a:solidFill>
                      <a:srgbClr val="000000"/>
                    </a:solidFill>
                    <a:latin typeface="Times New Roman" pitchFamily="18" charset="0"/>
                  </a:rPr>
                  <a:t>n</a:t>
                </a:r>
                <a:r>
                  <a:rPr lang="en-US" sz="2800" i="1" baseline="-25000">
                    <a:solidFill>
                      <a:srgbClr val="000000"/>
                    </a:solidFill>
                    <a:latin typeface="Times New Roman" pitchFamily="18" charset="0"/>
                  </a:rPr>
                  <a:t>e </a:t>
                </a:r>
                <a:r>
                  <a:rPr lang="en-US" sz="2800" i="1">
                    <a:solidFill>
                      <a:srgbClr val="000000"/>
                    </a:solidFill>
                    <a:latin typeface="Times New Roman" pitchFamily="18" charset="0"/>
                  </a:rPr>
                  <a:t>B  dl</a:t>
                </a:r>
              </a:p>
            </p:txBody>
          </p:sp>
          <p:sp>
            <p:nvSpPr>
              <p:cNvPr id="65542" name="Rectangle 12"/>
              <p:cNvSpPr>
                <a:spLocks noChangeArrowheads="1"/>
              </p:cNvSpPr>
              <p:nvPr/>
            </p:nvSpPr>
            <p:spPr bwMode="auto">
              <a:xfrm>
                <a:off x="2750" y="1490"/>
                <a:ext cx="58" cy="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>
                    <a:solidFill>
                      <a:srgbClr val="000000"/>
                    </a:solidFill>
                  </a:rPr>
                  <a:t>×</a:t>
                </a:r>
                <a:endParaRPr lang="en-US" sz="1800" b="1">
                  <a:latin typeface="Arial" charset="0"/>
                </a:endParaRPr>
              </a:p>
            </p:txBody>
          </p:sp>
          <p:sp>
            <p:nvSpPr>
              <p:cNvPr id="65543" name="Line 45"/>
              <p:cNvSpPr>
                <a:spLocks noChangeShapeType="1"/>
              </p:cNvSpPr>
              <p:nvPr/>
            </p:nvSpPr>
            <p:spPr bwMode="auto">
              <a:xfrm>
                <a:off x="2608" y="1546"/>
                <a:ext cx="1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44" name="Line 46"/>
              <p:cNvSpPr>
                <a:spLocks noChangeShapeType="1"/>
              </p:cNvSpPr>
              <p:nvPr/>
            </p:nvSpPr>
            <p:spPr bwMode="auto">
              <a:xfrm>
                <a:off x="2863" y="1546"/>
                <a:ext cx="2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45" name="Text Box 43"/>
              <p:cNvSpPr txBox="1">
                <a:spLocks noChangeArrowheads="1"/>
              </p:cNvSpPr>
              <p:nvPr/>
            </p:nvSpPr>
            <p:spPr bwMode="auto">
              <a:xfrm>
                <a:off x="2128" y="1445"/>
                <a:ext cx="210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4400" i="1">
                    <a:solidFill>
                      <a:srgbClr val="000000"/>
                    </a:solidFill>
                    <a:latin typeface="Arial" charset="0"/>
                  </a:rPr>
                  <a:t></a:t>
                </a:r>
              </a:p>
            </p:txBody>
          </p:sp>
        </p:grpSp>
        <p:sp>
          <p:nvSpPr>
            <p:cNvPr id="65546" name="Text Box 5"/>
            <p:cNvSpPr txBox="1">
              <a:spLocks noChangeArrowheads="1"/>
            </p:cNvSpPr>
            <p:nvPr/>
          </p:nvSpPr>
          <p:spPr bwMode="auto">
            <a:xfrm>
              <a:off x="965" y="2348"/>
              <a:ext cx="3136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457200"/>
              <a:r>
                <a:rPr lang="en-US" sz="2000" u="sng">
                  <a:solidFill>
                    <a:srgbClr val="0033CC"/>
                  </a:solidFill>
                  <a:latin typeface="Times New Roman" pitchFamily="18" charset="0"/>
                </a:rPr>
                <a:t>Assumptions</a:t>
              </a:r>
              <a:endParaRPr lang="en-US" sz="2000">
                <a:solidFill>
                  <a:srgbClr val="0033CC"/>
                </a:solidFill>
                <a:latin typeface="Times New Roman" pitchFamily="18" charset="0"/>
              </a:endParaRPr>
            </a:p>
            <a:p>
              <a:pPr defTabSz="457200"/>
              <a:r>
                <a:rPr lang="en-US" sz="2000">
                  <a:solidFill>
                    <a:srgbClr val="0033CC"/>
                  </a:solidFill>
                  <a:latin typeface="Times New Roman" pitchFamily="18" charset="0"/>
                </a:rPr>
                <a:t>   equipartition</a:t>
              </a:r>
            </a:p>
            <a:p>
              <a:pPr defTabSz="457200"/>
              <a:r>
                <a:rPr lang="en-US" sz="2000">
                  <a:solidFill>
                    <a:srgbClr val="0033CC"/>
                  </a:solidFill>
                  <a:latin typeface="Times New Roman" pitchFamily="18" charset="0"/>
                </a:rPr>
                <a:t>   density power law</a:t>
              </a:r>
            </a:p>
            <a:p>
              <a:pPr defTabSz="457200"/>
              <a:r>
                <a:rPr lang="en-US" sz="2000">
                  <a:solidFill>
                    <a:srgbClr val="0033CC"/>
                  </a:solidFill>
                  <a:latin typeface="Times New Roman" pitchFamily="18" charset="0"/>
                </a:rPr>
                <a:t>   inner radius cutoff of Faraday screen</a:t>
              </a:r>
            </a:p>
          </p:txBody>
        </p:sp>
        <p:sp>
          <p:nvSpPr>
            <p:cNvPr id="65547" name="Rectangle 38"/>
            <p:cNvSpPr>
              <a:spLocks noChangeArrowheads="1"/>
            </p:cNvSpPr>
            <p:nvPr/>
          </p:nvSpPr>
          <p:spPr bwMode="auto">
            <a:xfrm>
              <a:off x="873" y="1034"/>
              <a:ext cx="2958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2800" i="1">
                  <a:solidFill>
                    <a:srgbClr val="000000"/>
                  </a:solidFill>
                </a:rPr>
                <a:t>c</a:t>
              </a:r>
              <a:r>
                <a:rPr lang="en-US" sz="2800" i="1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n-US" sz="2800" i="1">
                  <a:solidFill>
                    <a:srgbClr val="000000"/>
                  </a:solidFill>
                </a:rPr>
                <a:t></a:t>
              </a:r>
              <a:r>
                <a:rPr lang="en-US" sz="280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r>
                <a:rPr lang="en-US" sz="2800" i="1">
                  <a:solidFill>
                    <a:srgbClr val="000000"/>
                  </a:solidFill>
                  <a:latin typeface="Times New Roman" pitchFamily="18" charset="0"/>
                </a:rPr>
                <a:t>t)</a:t>
              </a:r>
              <a:r>
                <a:rPr lang="en-US" sz="2800">
                  <a:solidFill>
                    <a:srgbClr val="000000"/>
                  </a:solidFill>
                  <a:latin typeface="Times New Roman" pitchFamily="18" charset="0"/>
                </a:rPr>
                <a:t> =</a:t>
              </a:r>
              <a:r>
                <a:rPr lang="en-US" sz="2800">
                  <a:solidFill>
                    <a:srgbClr val="000000"/>
                  </a:solidFill>
                </a:rPr>
                <a:t> </a:t>
              </a:r>
              <a:r>
                <a:rPr lang="en-US" sz="2800" i="1">
                  <a:solidFill>
                    <a:srgbClr val="000000"/>
                  </a:solidFill>
                </a:rPr>
                <a:t>c</a:t>
              </a:r>
              <a:r>
                <a:rPr lang="en-US" sz="2800" baseline="-250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r>
                <a:rPr lang="en-US" sz="2800" i="1">
                  <a:solidFill>
                    <a:srgbClr val="000000"/>
                  </a:solidFill>
                  <a:latin typeface="Times New Roman" pitchFamily="18" charset="0"/>
                </a:rPr>
                <a:t>(t) + </a:t>
              </a:r>
              <a:r>
                <a:rPr lang="en-US" sz="2800" i="1">
                  <a:solidFill>
                    <a:srgbClr val="000000"/>
                  </a:solidFill>
                  <a:latin typeface="Arial" charset="0"/>
                </a:rPr>
                <a:t></a:t>
              </a:r>
              <a:r>
                <a:rPr lang="en-US" sz="2800" baseline="30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r>
                <a:rPr lang="en-US" sz="2800">
                  <a:latin typeface="Times New Roman" pitchFamily="18" charset="0"/>
                </a:rPr>
                <a:t> </a:t>
              </a:r>
              <a:r>
                <a:rPr lang="en-US" sz="2800" i="1">
                  <a:solidFill>
                    <a:srgbClr val="000000"/>
                  </a:solidFill>
                  <a:latin typeface="Times New Roman" pitchFamily="18" charset="0"/>
                </a:rPr>
                <a:t>RM(t)</a:t>
              </a:r>
            </a:p>
          </p:txBody>
        </p:sp>
        <p:sp>
          <p:nvSpPr>
            <p:cNvPr id="65548" name="Rectangle 6"/>
            <p:cNvSpPr>
              <a:spLocks noChangeArrowheads="1"/>
            </p:cNvSpPr>
            <p:nvPr/>
          </p:nvSpPr>
          <p:spPr bwMode="auto">
            <a:xfrm>
              <a:off x="777" y="3269"/>
              <a:ext cx="3385" cy="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 defTabSz="457200">
                <a:lnSpc>
                  <a:spcPts val="3600"/>
                </a:lnSpc>
                <a:buFont typeface="Arial" charset="0"/>
                <a:buChar char="•"/>
              </a:pPr>
              <a:endParaRPr lang="en-US" sz="2800" baseline="30000">
                <a:solidFill>
                  <a:srgbClr val="FF0000"/>
                </a:solidFill>
                <a:latin typeface="Times New Roman" pitchFamily="18" charset="0"/>
                <a:cs typeface="Arial" charset="0"/>
              </a:endParaRPr>
            </a:p>
            <a:p>
              <a:pPr marL="342900" indent="-342900" defTabSz="457200">
                <a:lnSpc>
                  <a:spcPts val="2400"/>
                </a:lnSpc>
                <a:buFont typeface="Arial" charset="0"/>
                <a:buNone/>
              </a:pPr>
              <a:r>
                <a:rPr lang="en-US" sz="2800">
                  <a:solidFill>
                    <a:srgbClr val="FF0000"/>
                  </a:solidFill>
                  <a:latin typeface="Times New Roman" pitchFamily="18" charset="0"/>
                </a:rPr>
                <a:t>Accretion rate = 10</a:t>
              </a:r>
              <a:r>
                <a:rPr lang="en-US" sz="2800" baseline="30000">
                  <a:solidFill>
                    <a:srgbClr val="FF0000"/>
                  </a:solidFill>
                  <a:latin typeface="Times New Roman" pitchFamily="18" charset="0"/>
                  <a:cs typeface="Arial" charset="0"/>
                </a:rPr>
                <a:t>–</a:t>
              </a:r>
              <a:r>
                <a:rPr lang="en-US" sz="2800" baseline="30000">
                  <a:solidFill>
                    <a:srgbClr val="FF0000"/>
                  </a:solidFill>
                  <a:latin typeface="Times New Roman" pitchFamily="18" charset="0"/>
                </a:rPr>
                <a:t>9</a:t>
              </a:r>
              <a:r>
                <a:rPr lang="en-US" sz="2800">
                  <a:solidFill>
                    <a:srgbClr val="FF0000"/>
                  </a:solidFill>
                  <a:latin typeface="Times New Roman" pitchFamily="18" charset="0"/>
                </a:rPr>
                <a:t>–10</a:t>
              </a:r>
              <a:r>
                <a:rPr lang="en-US" sz="2800" baseline="30000">
                  <a:solidFill>
                    <a:srgbClr val="FF0000"/>
                  </a:solidFill>
                  <a:latin typeface="Times New Roman" pitchFamily="18" charset="0"/>
                  <a:cs typeface="Arial" charset="0"/>
                </a:rPr>
                <a:t>–</a:t>
              </a:r>
              <a:r>
                <a:rPr lang="en-US" sz="2800" baseline="30000">
                  <a:solidFill>
                    <a:srgbClr val="FF0000"/>
                  </a:solidFill>
                  <a:latin typeface="Times New Roman" pitchFamily="18" charset="0"/>
                </a:rPr>
                <a:t>7</a:t>
              </a:r>
              <a:r>
                <a:rPr lang="en-US" sz="280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2800" i="1">
                  <a:solidFill>
                    <a:srgbClr val="FF0000"/>
                  </a:solidFill>
                  <a:latin typeface="Times New Roman" pitchFamily="18" charset="0"/>
                </a:rPr>
                <a:t>M</a:t>
              </a:r>
              <a:r>
                <a:rPr lang="en-US" sz="2800" i="1" baseline="-25000">
                  <a:solidFill>
                    <a:srgbClr val="FF0000"/>
                  </a:solidFill>
                  <a:latin typeface="Times New Roman" pitchFamily="18" charset="0"/>
                </a:rPr>
                <a:t>Sun</a:t>
              </a:r>
              <a:r>
                <a:rPr lang="en-US" sz="2000" i="1" baseline="-2500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2800">
                  <a:solidFill>
                    <a:srgbClr val="FF0000"/>
                  </a:solidFill>
                  <a:latin typeface="Times New Roman" pitchFamily="18" charset="0"/>
                </a:rPr>
                <a:t>/yr</a:t>
              </a:r>
              <a:endParaRPr lang="en-US" sz="2800">
                <a:latin typeface="Times New Roman" pitchFamily="18" charset="0"/>
              </a:endParaRPr>
            </a:p>
            <a:p>
              <a:pPr marL="342900" indent="-342900" defTabSz="457200">
                <a:lnSpc>
                  <a:spcPts val="3600"/>
                </a:lnSpc>
                <a:buFont typeface="Arial" charset="0"/>
                <a:buChar char="•"/>
              </a:pPr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65549" name="Text Box 42"/>
            <p:cNvSpPr txBox="1">
              <a:spLocks noChangeArrowheads="1"/>
            </p:cNvSpPr>
            <p:nvPr/>
          </p:nvSpPr>
          <p:spPr bwMode="auto">
            <a:xfrm>
              <a:off x="777" y="1941"/>
              <a:ext cx="2962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800" i="1">
                  <a:solidFill>
                    <a:schemeClr val="hlink"/>
                  </a:solidFill>
                  <a:latin typeface="Times New Roman" pitchFamily="18" charset="0"/>
                </a:rPr>
                <a:t>RM</a:t>
              </a:r>
              <a:r>
                <a:rPr lang="en-US" sz="2800">
                  <a:solidFill>
                    <a:schemeClr val="hlink"/>
                  </a:solidFill>
                  <a:latin typeface="Times New Roman" pitchFamily="18" charset="0"/>
                </a:rPr>
                <a:t> = </a:t>
              </a:r>
              <a:r>
                <a:rPr lang="en-US" sz="2800">
                  <a:solidFill>
                    <a:schemeClr val="hlink"/>
                  </a:solidFill>
                  <a:latin typeface="Times New Roman" pitchFamily="18" charset="0"/>
                  <a:cs typeface="Arial" charset="0"/>
                </a:rPr>
                <a:t>–5</a:t>
              </a:r>
              <a:r>
                <a:rPr lang="en-US" sz="2800">
                  <a:solidFill>
                    <a:schemeClr val="hlink"/>
                  </a:solidFill>
                  <a:latin typeface="Times New Roman" pitchFamily="18" charset="0"/>
                </a:rPr>
                <a:t>.1 x 10</a:t>
              </a:r>
              <a:r>
                <a:rPr lang="en-US" sz="2800" baseline="30000">
                  <a:solidFill>
                    <a:schemeClr val="hlink"/>
                  </a:solidFill>
                  <a:latin typeface="Times New Roman" pitchFamily="18" charset="0"/>
                </a:rPr>
                <a:t>5 </a:t>
              </a:r>
              <a:r>
                <a:rPr lang="en-US" sz="2800">
                  <a:solidFill>
                    <a:schemeClr val="hlink"/>
                  </a:solidFill>
                  <a:latin typeface="Times New Roman" pitchFamily="18" charset="0"/>
                </a:rPr>
                <a:t>rad/m</a:t>
              </a:r>
              <a:r>
                <a:rPr lang="en-US" sz="2800" baseline="30000">
                  <a:solidFill>
                    <a:schemeClr val="hlink"/>
                  </a:solidFill>
                  <a:latin typeface="Times New Roman" pitchFamily="18" charset="0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0" y="300038"/>
            <a:ext cx="9144000" cy="1257300"/>
          </a:xfrm>
        </p:spPr>
        <p:txBody>
          <a:bodyPr/>
          <a:lstStyle/>
          <a:p>
            <a:r>
              <a:rPr lang="en-US" sz="3600" smtClean="0">
                <a:solidFill>
                  <a:srgbClr val="0000FF"/>
                </a:solidFill>
                <a:ea typeface="ＭＳ Ｐゴシック"/>
                <a:cs typeface="ＭＳ Ｐゴシック"/>
              </a:rPr>
              <a:t>The Galactic Center on Three Size Scales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685800" y="1839913"/>
            <a:ext cx="7772400" cy="4522787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smtClean="0">
                <a:ea typeface="ＭＳ Ｐゴシック"/>
                <a:cs typeface="ＭＳ Ｐゴシック"/>
              </a:rPr>
              <a:t>1.    Circumnuclear (molecular) Disk (CND)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mtClean="0">
                <a:ea typeface="ＭＳ Ｐゴシック"/>
                <a:cs typeface="ＭＳ Ｐゴシック"/>
              </a:rPr>
              <a:t>       and Minispiral (ionized streamers)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mtClean="0">
                <a:ea typeface="ＭＳ Ｐゴシック"/>
                <a:cs typeface="ＭＳ Ｐゴシック"/>
              </a:rPr>
              <a:t>       120 arcs / 5 pc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400" smtClean="0">
                <a:solidFill>
                  <a:srgbClr val="FF0000"/>
                </a:solidFill>
                <a:ea typeface="ＭＳ Ｐゴシック"/>
                <a:cs typeface="ＭＳ Ｐゴシック"/>
              </a:rPr>
              <a:t>          Zhao, Blundell, Downes, Schuster, Marrone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mtClean="0">
                <a:ea typeface="ＭＳ Ｐゴシック"/>
                <a:cs typeface="ＭＳ Ｐゴシック"/>
              </a:rPr>
              <a:t>2.    Black hole accretion envelope (100 R_s)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mtClean="0">
                <a:ea typeface="ＭＳ Ｐゴシック"/>
                <a:cs typeface="ＭＳ Ｐゴシック"/>
              </a:rPr>
              <a:t>       1 mas / 0.3 micro pc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400" smtClean="0">
                <a:solidFill>
                  <a:srgbClr val="FF0000"/>
                </a:solidFill>
                <a:ea typeface="ＭＳ Ｐゴシック"/>
                <a:cs typeface="ＭＳ Ｐゴシック"/>
              </a:rPr>
              <a:t>          Marrone, Munoz, Rao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mtClean="0">
                <a:ea typeface="ＭＳ Ｐゴシック"/>
                <a:cs typeface="ＭＳ Ｐゴシック"/>
              </a:rPr>
              <a:t>3.    SgrA* radio source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mtClean="0">
                <a:ea typeface="ＭＳ Ｐゴシック"/>
                <a:cs typeface="ＭＳ Ｐゴシック"/>
              </a:rPr>
              <a:t>       37 microarcseconds / 0.01 microparsec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400" smtClean="0">
                <a:ea typeface="ＭＳ Ｐゴシック"/>
                <a:cs typeface="ＭＳ Ｐゴシック"/>
                <a:sym typeface="Symbol" pitchFamily="18" charset="2"/>
              </a:rPr>
              <a:t>          </a:t>
            </a:r>
            <a:r>
              <a:rPr lang="en-US" sz="2400" smtClean="0">
                <a:solidFill>
                  <a:srgbClr val="FF0000"/>
                </a:solidFill>
                <a:ea typeface="ＭＳ Ｐゴシック"/>
                <a:cs typeface="ＭＳ Ｐゴシック"/>
                <a:sym typeface="Symbol" pitchFamily="18" charset="2"/>
              </a:rPr>
              <a:t>Doeleman et al.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2400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9925" y="666750"/>
            <a:ext cx="532130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0" y="219075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>
                <a:solidFill>
                  <a:srgbClr val="0000FF"/>
                </a:solidFill>
                <a:latin typeface="Times" pitchFamily="18" charset="0"/>
              </a:rPr>
              <a:t>Polarization of Sgr A* at 230 GHz (1.3 mm) (SMA)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 smtClean="0">
              <a:ea typeface="ＭＳ Ｐゴシック"/>
              <a:cs typeface="ＭＳ Ｐゴシック"/>
            </a:endParaRPr>
          </a:p>
        </p:txBody>
      </p:sp>
      <p:pic>
        <p:nvPicPr>
          <p:cNvPr id="90116" name="sgra-07331.mov" descr="/Users/jmoran/PowerPoint_presentations/knight_mit_2007/sgra-07331.mo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5969000" y="-4546600"/>
            <a:ext cx="17119600" cy="171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0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11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011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543050"/>
            <a:ext cx="6375400" cy="450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0" y="72866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Polarization Track for 3/31/07 Observation of SgrA*</a:t>
            </a:r>
          </a:p>
        </p:txBody>
      </p:sp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6537325" y="4278313"/>
            <a:ext cx="549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>
                <a:latin typeface="Times New Roman" pitchFamily="18" charset="0"/>
              </a:rPr>
              <a:t>start</a:t>
            </a:r>
          </a:p>
        </p:txBody>
      </p:sp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5486400" y="53340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latin typeface="Times New Roman" pitchFamily="18" charset="0"/>
              </a:rPr>
              <a:t>stop</a:t>
            </a:r>
          </a:p>
        </p:txBody>
      </p:sp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4467225" y="3659188"/>
            <a:ext cx="350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Picture 1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87475"/>
            <a:ext cx="91440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Text Box 3"/>
          <p:cNvSpPr txBox="1">
            <a:spLocks noChangeArrowheads="1"/>
          </p:cNvSpPr>
          <p:nvPr/>
        </p:nvSpPr>
        <p:spPr bwMode="auto">
          <a:xfrm>
            <a:off x="0" y="752475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Circular Polarization of Sgr A*</a:t>
            </a:r>
          </a:p>
        </p:txBody>
      </p:sp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1370013" y="5627688"/>
            <a:ext cx="17764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chemeClr val="hlink"/>
                </a:solidFill>
                <a:latin typeface="Times New Roman" pitchFamily="18" charset="0"/>
              </a:rPr>
              <a:t>(red) Stokes I</a:t>
            </a:r>
          </a:p>
          <a:p>
            <a:pPr eaLnBrk="0" hangingPunct="0"/>
            <a:r>
              <a:rPr lang="en-US" sz="2000">
                <a:solidFill>
                  <a:schemeClr val="hlink"/>
                </a:solidFill>
                <a:latin typeface="Times New Roman" pitchFamily="18" charset="0"/>
              </a:rPr>
              <a:t>(blue) Stokes V</a:t>
            </a:r>
          </a:p>
        </p:txBody>
      </p:sp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4848225" y="5627688"/>
            <a:ext cx="33924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chemeClr val="hlink"/>
                </a:solidFill>
                <a:latin typeface="Times New Roman" pitchFamily="18" charset="0"/>
              </a:rPr>
              <a:t>Fractional Circular Polarization</a:t>
            </a:r>
          </a:p>
          <a:p>
            <a:pPr algn="ctr" eaLnBrk="0" hangingPunct="0"/>
            <a:r>
              <a:rPr lang="en-US" sz="2000">
                <a:solidFill>
                  <a:schemeClr val="hlink"/>
                </a:solidFill>
                <a:latin typeface="Times New Roman" pitchFamily="18" charset="0"/>
              </a:rPr>
              <a:t>vs. Frequency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96925"/>
          </a:xfrm>
        </p:spPr>
        <p:txBody>
          <a:bodyPr/>
          <a:lstStyle/>
          <a:p>
            <a:r>
              <a:rPr lang="en-US" sz="3600" smtClean="0">
                <a:solidFill>
                  <a:srgbClr val="0000FF"/>
                </a:solidFill>
                <a:ea typeface="ＭＳ Ｐゴシック"/>
                <a:cs typeface="ＭＳ Ｐゴシック"/>
              </a:rPr>
              <a:t>Emission Models for SgrA*</a:t>
            </a:r>
          </a:p>
        </p:txBody>
      </p:sp>
      <p:grpSp>
        <p:nvGrpSpPr>
          <p:cNvPr id="44034" name="Group 11"/>
          <p:cNvGrpSpPr>
            <a:grpSpLocks/>
          </p:cNvGrpSpPr>
          <p:nvPr/>
        </p:nvGrpSpPr>
        <p:grpSpPr bwMode="auto">
          <a:xfrm>
            <a:off x="411163" y="1577975"/>
            <a:ext cx="7975600" cy="4124325"/>
            <a:chOff x="154" y="644"/>
            <a:chExt cx="5024" cy="2598"/>
          </a:xfrm>
        </p:grpSpPr>
        <p:grpSp>
          <p:nvGrpSpPr>
            <p:cNvPr id="44036" name="Group 10"/>
            <p:cNvGrpSpPr>
              <a:grpSpLocks/>
            </p:cNvGrpSpPr>
            <p:nvPr/>
          </p:nvGrpSpPr>
          <p:grpSpPr bwMode="auto">
            <a:xfrm>
              <a:off x="1327" y="644"/>
              <a:ext cx="3851" cy="2598"/>
              <a:chOff x="1327" y="644"/>
              <a:chExt cx="3851" cy="2598"/>
            </a:xfrm>
          </p:grpSpPr>
          <p:pic>
            <p:nvPicPr>
              <p:cNvPr id="44039" name="Picture 3" descr="blackhole_shadow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327" y="644"/>
                <a:ext cx="3851" cy="23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4040" name="Text Box 4"/>
              <p:cNvSpPr txBox="1">
                <a:spLocks noChangeArrowheads="1"/>
              </p:cNvSpPr>
              <p:nvPr/>
            </p:nvSpPr>
            <p:spPr bwMode="auto">
              <a:xfrm>
                <a:off x="1647" y="2992"/>
                <a:ext cx="717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000">
                    <a:latin typeface="Times New Roman" pitchFamily="18" charset="0"/>
                  </a:rPr>
                  <a:t>GR Code</a:t>
                </a:r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44041" name="Text Box 5"/>
              <p:cNvSpPr txBox="1">
                <a:spLocks noChangeArrowheads="1"/>
              </p:cNvSpPr>
              <p:nvPr/>
            </p:nvSpPr>
            <p:spPr bwMode="auto">
              <a:xfrm>
                <a:off x="2841" y="2992"/>
                <a:ext cx="97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000">
                    <a:latin typeface="Times New Roman" pitchFamily="18" charset="0"/>
                  </a:rPr>
                  <a:t>0.6mm VLBI</a:t>
                </a:r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44042" name="Text Box 6"/>
              <p:cNvSpPr txBox="1">
                <a:spLocks noChangeArrowheads="1"/>
              </p:cNvSpPr>
              <p:nvPr/>
            </p:nvSpPr>
            <p:spPr bwMode="auto">
              <a:xfrm>
                <a:off x="4170" y="2992"/>
                <a:ext cx="97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000">
                    <a:latin typeface="Times New Roman" pitchFamily="18" charset="0"/>
                  </a:rPr>
                  <a:t>1.3mm VLBI</a:t>
                </a:r>
                <a:endParaRPr lang="en-US">
                  <a:latin typeface="Times New Roman" pitchFamily="18" charset="0"/>
                </a:endParaRPr>
              </a:p>
            </p:txBody>
          </p:sp>
        </p:grpSp>
        <p:sp>
          <p:nvSpPr>
            <p:cNvPr id="44037" name="Text Box 9"/>
            <p:cNvSpPr txBox="1">
              <a:spLocks noChangeArrowheads="1"/>
            </p:cNvSpPr>
            <p:nvPr/>
          </p:nvSpPr>
          <p:spPr bwMode="auto">
            <a:xfrm>
              <a:off x="154" y="685"/>
              <a:ext cx="1091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Times New Roman" pitchFamily="18" charset="0"/>
                </a:rPr>
                <a:t>Free Fall</a:t>
              </a:r>
            </a:p>
            <a:p>
              <a:pPr eaLnBrk="0" hangingPunct="0"/>
              <a:r>
                <a:rPr lang="en-US">
                  <a:latin typeface="Times New Roman" pitchFamily="18" charset="0"/>
                </a:rPr>
                <a:t>onto </a:t>
              </a:r>
            </a:p>
            <a:p>
              <a:pPr eaLnBrk="0" hangingPunct="0"/>
              <a:r>
                <a:rPr lang="en-US">
                  <a:latin typeface="Times New Roman" pitchFamily="18" charset="0"/>
                </a:rPr>
                <a:t>Rotating BH</a:t>
              </a:r>
            </a:p>
          </p:txBody>
        </p:sp>
        <p:sp>
          <p:nvSpPr>
            <p:cNvPr id="44038" name="Text Box 10"/>
            <p:cNvSpPr txBox="1">
              <a:spLocks noChangeArrowheads="1"/>
            </p:cNvSpPr>
            <p:nvPr/>
          </p:nvSpPr>
          <p:spPr bwMode="auto">
            <a:xfrm rot="10800000" flipV="1">
              <a:off x="154" y="1835"/>
              <a:ext cx="1292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>
                  <a:latin typeface="Times New Roman" pitchFamily="18" charset="0"/>
                </a:rPr>
                <a:t>Orbiting</a:t>
              </a:r>
            </a:p>
            <a:p>
              <a:pPr eaLnBrk="0" hangingPunct="0"/>
              <a:r>
                <a:rPr lang="en-US">
                  <a:latin typeface="Times New Roman" pitchFamily="18" charset="0"/>
                </a:rPr>
                <a:t>Gas and </a:t>
              </a:r>
            </a:p>
            <a:p>
              <a:pPr eaLnBrk="0" hangingPunct="0"/>
              <a:r>
                <a:rPr lang="en-US">
                  <a:latin typeface="Times New Roman" pitchFamily="18" charset="0"/>
                </a:rPr>
                <a:t>Nonrotating</a:t>
              </a:r>
            </a:p>
            <a:p>
              <a:pPr eaLnBrk="0" hangingPunct="0"/>
              <a:r>
                <a:rPr lang="en-US">
                  <a:latin typeface="Times New Roman" pitchFamily="18" charset="0"/>
                </a:rPr>
                <a:t>BH</a:t>
              </a:r>
            </a:p>
          </p:txBody>
        </p:sp>
      </p:grpSp>
      <p:sp>
        <p:nvSpPr>
          <p:cNvPr id="44035" name="Text Box 11"/>
          <p:cNvSpPr txBox="1">
            <a:spLocks noChangeArrowheads="1"/>
          </p:cNvSpPr>
          <p:nvPr/>
        </p:nvSpPr>
        <p:spPr bwMode="auto">
          <a:xfrm rot="10800000" flipV="1">
            <a:off x="803275" y="6238875"/>
            <a:ext cx="6870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>
                <a:latin typeface="Times New Roman" pitchFamily="18" charset="0"/>
              </a:rPr>
              <a:t>Falcke et 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97000"/>
          </a:xfrm>
        </p:spPr>
        <p:txBody>
          <a:bodyPr/>
          <a:lstStyle/>
          <a:p>
            <a:r>
              <a:rPr lang="en-US" sz="3600" smtClean="0">
                <a:solidFill>
                  <a:srgbClr val="0000FF"/>
                </a:solidFill>
                <a:ea typeface="ＭＳ Ｐゴシック"/>
                <a:cs typeface="ＭＳ Ｐゴシック"/>
              </a:rPr>
              <a:t>Hot Spot Models (P = 27 min)</a:t>
            </a:r>
          </a:p>
        </p:txBody>
      </p:sp>
      <p:grpSp>
        <p:nvGrpSpPr>
          <p:cNvPr id="46082" name="Group 9"/>
          <p:cNvGrpSpPr>
            <a:grpSpLocks/>
          </p:cNvGrpSpPr>
          <p:nvPr/>
        </p:nvGrpSpPr>
        <p:grpSpPr bwMode="auto">
          <a:xfrm>
            <a:off x="325438" y="1335088"/>
            <a:ext cx="8461375" cy="5232400"/>
            <a:chOff x="205" y="841"/>
            <a:chExt cx="5330" cy="3296"/>
          </a:xfrm>
        </p:grpSpPr>
        <p:pic>
          <p:nvPicPr>
            <p:cNvPr id="46083" name="Picture 5" descr="animatio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5" y="1226"/>
              <a:ext cx="2571" cy="2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4" name="Picture 6" descr="animation-spin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70" y="1225"/>
              <a:ext cx="2565" cy="2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85" name="Text Box 7"/>
            <p:cNvSpPr txBox="1">
              <a:spLocks noChangeArrowheads="1"/>
            </p:cNvSpPr>
            <p:nvPr/>
          </p:nvSpPr>
          <p:spPr bwMode="auto">
            <a:xfrm>
              <a:off x="547" y="3849"/>
              <a:ext cx="186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Times New Roman" pitchFamily="18" charset="0"/>
                </a:rPr>
                <a:t>Spin = 0, orbit = ISCO</a:t>
              </a:r>
            </a:p>
          </p:txBody>
        </p:sp>
        <p:sp>
          <p:nvSpPr>
            <p:cNvPr id="46086" name="Text Box 9"/>
            <p:cNvSpPr txBox="1">
              <a:spLocks noChangeArrowheads="1"/>
            </p:cNvSpPr>
            <p:nvPr/>
          </p:nvSpPr>
          <p:spPr bwMode="auto">
            <a:xfrm>
              <a:off x="3030" y="3849"/>
              <a:ext cx="24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Times New Roman" pitchFamily="18" charset="0"/>
                </a:rPr>
                <a:t>Spin = 0.9, orbit = 2.5 x ISCO</a:t>
              </a:r>
            </a:p>
          </p:txBody>
        </p:sp>
        <p:sp>
          <p:nvSpPr>
            <p:cNvPr id="46087" name="Text Box 10"/>
            <p:cNvSpPr txBox="1">
              <a:spLocks noChangeArrowheads="1"/>
            </p:cNvSpPr>
            <p:nvPr/>
          </p:nvSpPr>
          <p:spPr bwMode="auto">
            <a:xfrm>
              <a:off x="3150" y="841"/>
              <a:ext cx="21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Times New Roman" pitchFamily="18" charset="0"/>
                </a:rPr>
                <a:t>Models: Broderick &amp; Loeb</a:t>
              </a:r>
            </a:p>
          </p:txBody>
        </p:sp>
        <p:sp>
          <p:nvSpPr>
            <p:cNvPr id="46088" name="Text Box 11"/>
            <p:cNvSpPr txBox="1">
              <a:spLocks noChangeArrowheads="1"/>
            </p:cNvSpPr>
            <p:nvPr/>
          </p:nvSpPr>
          <p:spPr bwMode="auto">
            <a:xfrm>
              <a:off x="487" y="841"/>
              <a:ext cx="198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Times New Roman" pitchFamily="18" charset="0"/>
                </a:rPr>
                <a:t>230 GHz, ISM scattered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7788"/>
            <a:ext cx="9144000" cy="982662"/>
          </a:xfrm>
        </p:spPr>
        <p:txBody>
          <a:bodyPr/>
          <a:lstStyle/>
          <a:p>
            <a:r>
              <a:rPr lang="en-US" sz="3600" smtClean="0">
                <a:solidFill>
                  <a:srgbClr val="0000FF"/>
                </a:solidFill>
                <a:ea typeface="ＭＳ Ｐゴシック"/>
                <a:cs typeface="ＭＳ Ｐゴシック"/>
              </a:rPr>
              <a:t>1.3mm</a:t>
            </a:r>
            <a:r>
              <a:rPr lang="en-US" sz="3600" smtClean="0">
                <a:solidFill>
                  <a:srgbClr val="0000FF"/>
                </a:solidFill>
                <a:latin typeface="Symbol" pitchFamily="18" charset="2"/>
                <a:ea typeface="ＭＳ Ｐゴシック"/>
                <a:cs typeface="ＭＳ Ｐゴシック"/>
                <a:sym typeface="Symbol" pitchFamily="18" charset="2"/>
              </a:rPr>
              <a:t></a:t>
            </a:r>
            <a:r>
              <a:rPr lang="en-US" sz="3600" smtClean="0">
                <a:solidFill>
                  <a:srgbClr val="0000FF"/>
                </a:solidFill>
                <a:ea typeface="ＭＳ Ｐゴシック"/>
                <a:cs typeface="ＭＳ Ｐゴシック"/>
              </a:rPr>
              <a:t> Observations of SgrA*</a:t>
            </a:r>
          </a:p>
        </p:txBody>
      </p:sp>
      <p:sp>
        <p:nvSpPr>
          <p:cNvPr id="48132" name="Rectangle 5"/>
          <p:cNvSpPr>
            <a:spLocks noChangeArrowheads="1"/>
          </p:cNvSpPr>
          <p:nvPr/>
        </p:nvSpPr>
        <p:spPr bwMode="auto">
          <a:xfrm>
            <a:off x="0" y="6164263"/>
            <a:ext cx="9158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>
                <a:latin typeface="Times New Roman" pitchFamily="18" charset="0"/>
              </a:rPr>
              <a:t>VLBI  program led by a large consortium led by Shep Doeleman, MIT/Haystack</a:t>
            </a:r>
          </a:p>
        </p:txBody>
      </p:sp>
      <p:grpSp>
        <p:nvGrpSpPr>
          <p:cNvPr id="48136" name="Group 8"/>
          <p:cNvGrpSpPr>
            <a:grpSpLocks/>
          </p:cNvGrpSpPr>
          <p:nvPr/>
        </p:nvGrpSpPr>
        <p:grpSpPr bwMode="auto">
          <a:xfrm>
            <a:off x="781050" y="1184275"/>
            <a:ext cx="7467600" cy="4748213"/>
            <a:chOff x="492" y="746"/>
            <a:chExt cx="4704" cy="2991"/>
          </a:xfrm>
        </p:grpSpPr>
        <p:pic>
          <p:nvPicPr>
            <p:cNvPr id="48130" name="Picture 3" descr="map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2" y="746"/>
              <a:ext cx="4704" cy="2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1" name="Rectangle 4"/>
            <p:cNvSpPr>
              <a:spLocks noChangeArrowheads="1"/>
            </p:cNvSpPr>
            <p:nvPr/>
          </p:nvSpPr>
          <p:spPr bwMode="auto">
            <a:xfrm rot="-1246155">
              <a:off x="3055" y="2312"/>
              <a:ext cx="7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chemeClr val="hlink"/>
                  </a:solidFill>
                  <a:latin typeface="Times New Roman" pitchFamily="18" charset="0"/>
                </a:rPr>
                <a:t>4630</a:t>
              </a:r>
              <a:r>
                <a:rPr lang="en-US" sz="1200">
                  <a:solidFill>
                    <a:schemeClr val="hlink"/>
                  </a:solidFill>
                  <a:latin typeface="Times New Roman" pitchFamily="18" charset="0"/>
                </a:rPr>
                <a:t> </a:t>
              </a:r>
              <a:r>
                <a:rPr lang="en-US">
                  <a:solidFill>
                    <a:schemeClr val="hlink"/>
                  </a:solidFill>
                  <a:latin typeface="Times New Roman" pitchFamily="18" charset="0"/>
                </a:rPr>
                <a:t>km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8133" name="Rectangle 6"/>
            <p:cNvSpPr>
              <a:spLocks noChangeArrowheads="1"/>
            </p:cNvSpPr>
            <p:nvPr/>
          </p:nvSpPr>
          <p:spPr bwMode="auto">
            <a:xfrm rot="-1984413">
              <a:off x="2575" y="2043"/>
              <a:ext cx="7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chemeClr val="hlink"/>
                  </a:solidFill>
                  <a:latin typeface="Times New Roman" pitchFamily="18" charset="0"/>
                </a:rPr>
                <a:t>4030</a:t>
              </a:r>
              <a:r>
                <a:rPr lang="en-US" sz="1200">
                  <a:solidFill>
                    <a:schemeClr val="hlink"/>
                  </a:solidFill>
                  <a:latin typeface="Times New Roman" pitchFamily="18" charset="0"/>
                </a:rPr>
                <a:t> </a:t>
              </a:r>
              <a:r>
                <a:rPr lang="en-US">
                  <a:solidFill>
                    <a:schemeClr val="hlink"/>
                  </a:solidFill>
                  <a:latin typeface="Times New Roman" pitchFamily="18" charset="0"/>
                </a:rPr>
                <a:t>km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8134" name="Rectangle 7"/>
            <p:cNvSpPr>
              <a:spLocks noChangeArrowheads="1"/>
            </p:cNvSpPr>
            <p:nvPr/>
          </p:nvSpPr>
          <p:spPr bwMode="auto">
            <a:xfrm rot="2333763">
              <a:off x="4508" y="1457"/>
              <a:ext cx="67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chemeClr val="hlink"/>
                  </a:solidFill>
                  <a:latin typeface="Times New Roman" pitchFamily="18" charset="0"/>
                </a:rPr>
                <a:t>908</a:t>
              </a:r>
              <a:r>
                <a:rPr lang="en-US" sz="1200">
                  <a:solidFill>
                    <a:schemeClr val="hlink"/>
                  </a:solidFill>
                  <a:latin typeface="Times New Roman" pitchFamily="18" charset="0"/>
                </a:rPr>
                <a:t> </a:t>
              </a:r>
              <a:r>
                <a:rPr lang="en-US">
                  <a:solidFill>
                    <a:schemeClr val="hlink"/>
                  </a:solidFill>
                  <a:latin typeface="Times New Roman" pitchFamily="18" charset="0"/>
                </a:rPr>
                <a:t>km</a:t>
              </a:r>
              <a:endParaRPr lang="en-US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7788"/>
            <a:ext cx="9144000" cy="927100"/>
          </a:xfrm>
        </p:spPr>
        <p:txBody>
          <a:bodyPr/>
          <a:lstStyle/>
          <a:p>
            <a:r>
              <a:rPr lang="en-US" sz="3600" smtClean="0">
                <a:solidFill>
                  <a:srgbClr val="0000FF"/>
                </a:solidFill>
                <a:ea typeface="ＭＳ Ｐゴシック"/>
                <a:cs typeface="ＭＳ Ｐゴシック"/>
              </a:rPr>
              <a:t> Fits to Visibility Data</a:t>
            </a:r>
          </a:p>
        </p:txBody>
      </p:sp>
      <p:sp>
        <p:nvSpPr>
          <p:cNvPr id="50178" name="Rectangle 6"/>
          <p:cNvSpPr>
            <a:spLocks noChangeArrowheads="1"/>
          </p:cNvSpPr>
          <p:nvPr/>
        </p:nvSpPr>
        <p:spPr bwMode="auto">
          <a:xfrm>
            <a:off x="555625" y="6348413"/>
            <a:ext cx="1612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Times New Roman" pitchFamily="18" charset="0"/>
              </a:rPr>
              <a:t>Gammie et al.</a:t>
            </a:r>
          </a:p>
        </p:txBody>
      </p:sp>
      <p:sp>
        <p:nvSpPr>
          <p:cNvPr id="50179" name="Line 7"/>
          <p:cNvSpPr>
            <a:spLocks noChangeShapeType="1"/>
          </p:cNvSpPr>
          <p:nvPr/>
        </p:nvSpPr>
        <p:spPr bwMode="auto">
          <a:xfrm rot="-5400000">
            <a:off x="-393700" y="2400300"/>
            <a:ext cx="23749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0180" name="Group 13"/>
          <p:cNvGrpSpPr>
            <a:grpSpLocks/>
          </p:cNvGrpSpPr>
          <p:nvPr/>
        </p:nvGrpSpPr>
        <p:grpSpPr bwMode="auto">
          <a:xfrm>
            <a:off x="165100" y="587375"/>
            <a:ext cx="2935288" cy="5599113"/>
            <a:chOff x="104" y="370"/>
            <a:chExt cx="1849" cy="3527"/>
          </a:xfrm>
        </p:grpSpPr>
        <p:pic>
          <p:nvPicPr>
            <p:cNvPr id="50185" name="Picture 4" descr="gammie_05_230_05_mode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8" y="734"/>
              <a:ext cx="1547" cy="1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186" name="Picture 5" descr="gammie_05_230_05_convl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6" y="2350"/>
              <a:ext cx="1547" cy="1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87" name="Rectangle 8"/>
            <p:cNvSpPr>
              <a:spLocks noChangeArrowheads="1"/>
            </p:cNvSpPr>
            <p:nvPr/>
          </p:nvSpPr>
          <p:spPr bwMode="auto">
            <a:xfrm rot="-5400000">
              <a:off x="-514" y="988"/>
              <a:ext cx="15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Times New Roman" pitchFamily="18" charset="0"/>
                </a:rPr>
                <a:t>14 Rsch (</a:t>
              </a:r>
              <a:r>
                <a:rPr lang="en-US"/>
                <a:t>140</a:t>
              </a:r>
              <a:r>
                <a:rPr lang="en-US">
                  <a:latin typeface="Times New Roman" pitchFamily="18" charset="0"/>
                </a:rPr>
                <a:t>as)</a:t>
              </a:r>
              <a:r>
                <a:rPr lang="en-US"/>
                <a:t></a:t>
              </a:r>
            </a:p>
          </p:txBody>
        </p:sp>
      </p:grpSp>
      <p:sp>
        <p:nvSpPr>
          <p:cNvPr id="50181" name="Text Box 9"/>
          <p:cNvSpPr txBox="1">
            <a:spLocks noChangeArrowheads="1"/>
          </p:cNvSpPr>
          <p:nvPr/>
        </p:nvSpPr>
        <p:spPr bwMode="auto">
          <a:xfrm>
            <a:off x="6791325" y="31384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u="sng"/>
          </a:p>
        </p:txBody>
      </p:sp>
      <p:pic>
        <p:nvPicPr>
          <p:cNvPr id="50182" name="Picture 10" descr="doeleman_fig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67088" y="1030288"/>
            <a:ext cx="5483225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3" name="TextBox 10"/>
          <p:cNvSpPr txBox="1">
            <a:spLocks noChangeArrowheads="1"/>
          </p:cNvSpPr>
          <p:nvPr/>
        </p:nvSpPr>
        <p:spPr bwMode="auto">
          <a:xfrm>
            <a:off x="6197600" y="3175000"/>
            <a:ext cx="11318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>
                <a:solidFill>
                  <a:srgbClr val="FF0000"/>
                </a:solidFill>
                <a:latin typeface="Times New Roman" pitchFamily="18" charset="0"/>
              </a:rPr>
              <a:t>Gaussian function</a:t>
            </a:r>
          </a:p>
        </p:txBody>
      </p:sp>
      <p:sp>
        <p:nvSpPr>
          <p:cNvPr id="50184" name="TextBox 11"/>
          <p:cNvSpPr txBox="1">
            <a:spLocks noChangeArrowheads="1"/>
          </p:cNvSpPr>
          <p:nvPr/>
        </p:nvSpPr>
        <p:spPr bwMode="auto">
          <a:xfrm>
            <a:off x="4762500" y="4152900"/>
            <a:ext cx="1466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FF0000"/>
                </a:solidFill>
                <a:latin typeface="Times New Roman" pitchFamily="18" charset="0"/>
              </a:rPr>
              <a:t>Torus</a:t>
            </a:r>
          </a:p>
          <a:p>
            <a:pPr eaLnBrk="0" hangingPunct="0"/>
            <a:r>
              <a:rPr lang="en-US" sz="1600">
                <a:solidFill>
                  <a:srgbClr val="FF0000"/>
                </a:solidFill>
                <a:latin typeface="Times New Roman" pitchFamily="18" charset="0"/>
              </a:rPr>
              <a:t>(Jinc functions)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2"/>
          <p:cNvSpPr txBox="1">
            <a:spLocks noChangeArrowheads="1"/>
          </p:cNvSpPr>
          <p:nvPr/>
        </p:nvSpPr>
        <p:spPr bwMode="auto">
          <a:xfrm>
            <a:off x="0" y="598488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Days 96 and 97 (2009)</a:t>
            </a:r>
          </a:p>
        </p:txBody>
      </p:sp>
      <p:pic>
        <p:nvPicPr>
          <p:cNvPr id="58370" name="Picture 3" descr="day97_disk_fi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1601788"/>
            <a:ext cx="39624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4" descr="day96_disk_fi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600200"/>
            <a:ext cx="3962400" cy="394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2"/>
          <p:cNvSpPr txBox="1">
            <a:spLocks noChangeArrowheads="1"/>
          </p:cNvSpPr>
          <p:nvPr/>
        </p:nvSpPr>
        <p:spPr bwMode="auto">
          <a:xfrm>
            <a:off x="0" y="150813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>
                <a:solidFill>
                  <a:srgbClr val="0000FF"/>
                </a:solidFill>
                <a:latin typeface="Times New Roman" pitchFamily="18" charset="0"/>
              </a:rPr>
              <a:t>Observations of Cygnus A with the Jodrell Bank Intensity</a:t>
            </a:r>
          </a:p>
          <a:p>
            <a:pPr algn="ctr" eaLnBrk="0" hangingPunct="0"/>
            <a:r>
              <a:rPr lang="en-US">
                <a:solidFill>
                  <a:srgbClr val="0000FF"/>
                </a:solidFill>
                <a:latin typeface="Times New Roman" pitchFamily="18" charset="0"/>
              </a:rPr>
              <a:t>Interferometer at 125 MHz before 1952 by Jennison and das Gupta</a:t>
            </a:r>
          </a:p>
        </p:txBody>
      </p:sp>
      <p:grpSp>
        <p:nvGrpSpPr>
          <p:cNvPr id="53254" name="Group 6"/>
          <p:cNvGrpSpPr>
            <a:grpSpLocks/>
          </p:cNvGrpSpPr>
          <p:nvPr/>
        </p:nvGrpSpPr>
        <p:grpSpPr bwMode="auto">
          <a:xfrm>
            <a:off x="685800" y="947738"/>
            <a:ext cx="6069013" cy="5994400"/>
            <a:chOff x="432" y="548"/>
            <a:chExt cx="3823" cy="3776"/>
          </a:xfrm>
        </p:grpSpPr>
        <p:pic>
          <p:nvPicPr>
            <p:cNvPr id="53253" name="Picture 5" descr="Jennison_1953_figs1_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13" y="548"/>
              <a:ext cx="2642" cy="3776"/>
            </a:xfrm>
            <a:prstGeom prst="rect">
              <a:avLst/>
            </a:prstGeom>
            <a:noFill/>
          </p:spPr>
        </p:pic>
        <p:sp>
          <p:nvSpPr>
            <p:cNvPr id="53251" name="TextBox 3"/>
            <p:cNvSpPr txBox="1">
              <a:spLocks noChangeArrowheads="1"/>
            </p:cNvSpPr>
            <p:nvPr/>
          </p:nvSpPr>
          <p:spPr bwMode="auto">
            <a:xfrm>
              <a:off x="432" y="3539"/>
              <a:ext cx="14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FF0000"/>
                  </a:solidFill>
                  <a:latin typeface="Times New Roman" pitchFamily="18" charset="0"/>
                </a:rPr>
                <a:t>Preferred model!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9144000" cy="1470025"/>
          </a:xfrm>
        </p:spPr>
        <p:txBody>
          <a:bodyPr/>
          <a:lstStyle/>
          <a:p>
            <a:r>
              <a:rPr lang="en-US" sz="3600" smtClean="0">
                <a:solidFill>
                  <a:srgbClr val="0000FF"/>
                </a:solidFill>
                <a:ea typeface="ＭＳ Ｐゴシック"/>
                <a:cs typeface="ＭＳ Ｐゴシック"/>
              </a:rPr>
              <a:t>Submillimeter Valley,</a:t>
            </a:r>
            <a:br>
              <a:rPr lang="en-US" sz="3600" smtClean="0">
                <a:solidFill>
                  <a:srgbClr val="0000FF"/>
                </a:solidFill>
                <a:ea typeface="ＭＳ Ｐゴシック"/>
                <a:cs typeface="ＭＳ Ｐゴシック"/>
              </a:rPr>
            </a:br>
            <a:r>
              <a:rPr lang="en-US" sz="3600" smtClean="0">
                <a:solidFill>
                  <a:srgbClr val="0000FF"/>
                </a:solidFill>
                <a:ea typeface="ＭＳ Ｐゴシック"/>
                <a:cs typeface="ＭＳ Ｐゴシック"/>
              </a:rPr>
              <a:t>Mauna Kea, HI</a:t>
            </a:r>
          </a:p>
        </p:txBody>
      </p:sp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5715000" y="5943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Arial" charset="0"/>
            </a:endParaRPr>
          </a:p>
        </p:txBody>
      </p:sp>
      <p:grpSp>
        <p:nvGrpSpPr>
          <p:cNvPr id="19459" name="Group 4"/>
          <p:cNvGrpSpPr>
            <a:grpSpLocks/>
          </p:cNvGrpSpPr>
          <p:nvPr/>
        </p:nvGrpSpPr>
        <p:grpSpPr bwMode="auto">
          <a:xfrm>
            <a:off x="66675" y="1951038"/>
            <a:ext cx="9031288" cy="4557712"/>
            <a:chOff x="0" y="1152"/>
            <a:chExt cx="5689" cy="2871"/>
          </a:xfrm>
        </p:grpSpPr>
        <p:pic>
          <p:nvPicPr>
            <p:cNvPr id="19460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152"/>
              <a:ext cx="5689" cy="2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1" name="Text Box 6"/>
            <p:cNvSpPr txBox="1">
              <a:spLocks noChangeArrowheads="1"/>
            </p:cNvSpPr>
            <p:nvPr/>
          </p:nvSpPr>
          <p:spPr bwMode="auto">
            <a:xfrm>
              <a:off x="2784" y="3792"/>
              <a:ext cx="192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bg1"/>
                  </a:solidFill>
                  <a:latin typeface="Arial" charset="0"/>
                </a:rPr>
                <a:t> 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CygA.jpg                                                       003CE2EC Jimbo3 HD                      BD6FACA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9900" y="2051050"/>
            <a:ext cx="5664200" cy="324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0" y="685800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The Synchrotron Emission from Cygnus A</a:t>
            </a:r>
          </a:p>
          <a:p>
            <a:pPr algn="ctr" eaLnBrk="0" hangingPunct="0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Imaged with the VLA at 6 cm Wavelength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impact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95375"/>
            <a:ext cx="483235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44463"/>
            <a:ext cx="9144000" cy="674687"/>
          </a:xfrm>
        </p:spPr>
        <p:txBody>
          <a:bodyPr/>
          <a:lstStyle/>
          <a:p>
            <a:r>
              <a:rPr lang="en-US" sz="3600" smtClean="0">
                <a:solidFill>
                  <a:srgbClr val="0000FF"/>
                </a:solidFill>
                <a:ea typeface="ＭＳ Ｐゴシック"/>
                <a:cs typeface="ＭＳ Ｐゴシック"/>
              </a:rPr>
              <a:t>The Minimum Apparent Size</a:t>
            </a:r>
          </a:p>
        </p:txBody>
      </p:sp>
      <p:pic>
        <p:nvPicPr>
          <p:cNvPr id="368644" name="Picture 4" descr="dis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7113" y="809625"/>
            <a:ext cx="4103687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45" name="Text Box 5"/>
          <p:cNvSpPr txBox="1">
            <a:spLocks noChangeArrowheads="1"/>
          </p:cNvSpPr>
          <p:nvPr/>
        </p:nvSpPr>
        <p:spPr bwMode="auto">
          <a:xfrm>
            <a:off x="6145213" y="803275"/>
            <a:ext cx="17986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Arial" charset="0"/>
              </a:rPr>
              <a:t>Broderick &amp; Loeb </a:t>
            </a:r>
          </a:p>
        </p:txBody>
      </p:sp>
      <p:pic>
        <p:nvPicPr>
          <p:cNvPr id="368646" name="Picture 6" descr="im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2575" y="3581400"/>
            <a:ext cx="3276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47" name="Text Box 7"/>
          <p:cNvSpPr txBox="1">
            <a:spLocks noChangeArrowheads="1"/>
          </p:cNvSpPr>
          <p:nvPr/>
        </p:nvSpPr>
        <p:spPr bwMode="auto">
          <a:xfrm>
            <a:off x="6904038" y="6521450"/>
            <a:ext cx="1730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Arial" charset="0"/>
              </a:rPr>
              <a:t>Noble &amp; Gammie</a:t>
            </a:r>
          </a:p>
        </p:txBody>
      </p:sp>
      <p:sp>
        <p:nvSpPr>
          <p:cNvPr id="368648" name="Line 8"/>
          <p:cNvSpPr>
            <a:spLocks noChangeShapeType="1"/>
          </p:cNvSpPr>
          <p:nvPr/>
        </p:nvSpPr>
        <p:spPr bwMode="auto">
          <a:xfrm>
            <a:off x="533400" y="3733800"/>
            <a:ext cx="3352800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4" name="Line 9"/>
          <p:cNvSpPr>
            <a:spLocks noChangeShapeType="1"/>
          </p:cNvSpPr>
          <p:nvPr/>
        </p:nvSpPr>
        <p:spPr bwMode="auto">
          <a:xfrm>
            <a:off x="1333500" y="1981200"/>
            <a:ext cx="0" cy="4953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5" name="Text Box 10"/>
          <p:cNvSpPr txBox="1">
            <a:spLocks noChangeArrowheads="1"/>
          </p:cNvSpPr>
          <p:nvPr/>
        </p:nvSpPr>
        <p:spPr bwMode="auto">
          <a:xfrm>
            <a:off x="606425" y="1601788"/>
            <a:ext cx="1968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bg2"/>
                </a:solidFill>
                <a:latin typeface="Times New Roman" pitchFamily="18" charset="0"/>
              </a:rPr>
              <a:t>Event Horizon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45" grpId="0"/>
      <p:bldP spid="368647" grpId="0"/>
      <p:bldP spid="36864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368300" y="762000"/>
          <a:ext cx="5829300" cy="5829300"/>
        </p:xfrm>
        <a:graphic>
          <a:graphicData uri="http://schemas.openxmlformats.org/presentationml/2006/ole">
            <p:oleObj spid="_x0000_s52226" name="Document" r:id="rId4" imgW="4419600" imgH="4419600" progId="Word.Document.8">
              <p:embed/>
            </p:oleObj>
          </a:graphicData>
        </a:graphic>
      </p:graphicFrame>
      <p:sp>
        <p:nvSpPr>
          <p:cNvPr id="52227" name="Rectangle 11"/>
          <p:cNvSpPr>
            <a:spLocks noChangeArrowheads="1"/>
          </p:cNvSpPr>
          <p:nvPr/>
        </p:nvSpPr>
        <p:spPr bwMode="auto">
          <a:xfrm>
            <a:off x="6297613" y="1171575"/>
            <a:ext cx="2586037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i="1"/>
              <a:t></a:t>
            </a:r>
            <a:r>
              <a:rPr lang="en-US" sz="2800" i="1" baseline="-25000">
                <a:latin typeface="Times New Roman" pitchFamily="18" charset="0"/>
              </a:rPr>
              <a:t>OBS</a:t>
            </a:r>
            <a:r>
              <a:rPr lang="en-US" sz="2800" baseline="-25000">
                <a:latin typeface="Times New Roman" pitchFamily="18" charset="0"/>
              </a:rPr>
              <a:t> </a:t>
            </a:r>
            <a:r>
              <a:rPr lang="en-US" sz="2800">
                <a:latin typeface="Times New Roman" pitchFamily="18" charset="0"/>
              </a:rPr>
              <a:t>deviates</a:t>
            </a:r>
          </a:p>
          <a:p>
            <a:pPr eaLnBrk="0" hangingPunct="0"/>
            <a:r>
              <a:rPr lang="en-US" sz="2800">
                <a:latin typeface="Times New Roman" pitchFamily="18" charset="0"/>
              </a:rPr>
              <a:t>from scattering</a:t>
            </a:r>
          </a:p>
          <a:p>
            <a:pPr eaLnBrk="0" hangingPunct="0"/>
            <a:r>
              <a:rPr lang="en-US" sz="2800">
                <a:latin typeface="Times New Roman" pitchFamily="18" charset="0"/>
              </a:rPr>
              <a:t>for </a:t>
            </a:r>
            <a:r>
              <a:rPr lang="en-US" sz="2800" i="1"/>
              <a:t></a:t>
            </a:r>
            <a:r>
              <a:rPr lang="en-US" sz="2800"/>
              <a:t>   </a:t>
            </a:r>
            <a:r>
              <a:rPr lang="en-US" sz="2800">
                <a:latin typeface="Times New Roman" pitchFamily="18" charset="0"/>
              </a:rPr>
              <a:t>cm</a:t>
            </a:r>
            <a:endParaRPr lang="en-US" sz="2800"/>
          </a:p>
          <a:p>
            <a:pPr eaLnBrk="0" hangingPunct="0"/>
            <a:endParaRPr lang="en-US" sz="2800"/>
          </a:p>
          <a:p>
            <a:pPr eaLnBrk="0" hangingPunct="0"/>
            <a:r>
              <a:rPr lang="en-US" sz="2800" i="1"/>
              <a:t></a:t>
            </a:r>
            <a:r>
              <a:rPr lang="en-US" sz="2800" i="1" baseline="-25000">
                <a:latin typeface="Times New Roman" pitchFamily="18" charset="0"/>
              </a:rPr>
              <a:t>INT </a:t>
            </a:r>
            <a:r>
              <a:rPr lang="en-US" sz="2800" i="1"/>
              <a:t> </a:t>
            </a:r>
            <a:r>
              <a:rPr lang="en-US" sz="2800" i="1" baseline="-25000">
                <a:latin typeface="Times New Roman" pitchFamily="18" charset="0"/>
              </a:rPr>
              <a:t>SCAT</a:t>
            </a:r>
          </a:p>
          <a:p>
            <a:pPr eaLnBrk="0" hangingPunct="0"/>
            <a:r>
              <a:rPr lang="en-US" sz="2800">
                <a:latin typeface="Times New Roman" pitchFamily="18" charset="0"/>
              </a:rPr>
              <a:t>for </a:t>
            </a:r>
            <a:r>
              <a:rPr lang="en-US" sz="2800" i="1"/>
              <a:t></a:t>
            </a:r>
            <a:r>
              <a:rPr lang="en-US" sz="2800"/>
              <a:t>   </a:t>
            </a:r>
            <a:r>
              <a:rPr lang="en-US" sz="2800">
                <a:latin typeface="Times New Roman" pitchFamily="18" charset="0"/>
              </a:rPr>
              <a:t>mm</a:t>
            </a:r>
            <a:endParaRPr lang="en-US" sz="2800"/>
          </a:p>
          <a:p>
            <a:pPr eaLnBrk="0" hangingPunct="0"/>
            <a:endParaRPr lang="en-US" sz="2800"/>
          </a:p>
          <a:p>
            <a:pPr eaLnBrk="0" hangingPunct="0"/>
            <a:r>
              <a:rPr lang="en-US" sz="2800" i="1"/>
              <a:t></a:t>
            </a:r>
            <a:r>
              <a:rPr lang="en-US" sz="2800" i="1" baseline="-25000">
                <a:latin typeface="Times New Roman" pitchFamily="18" charset="0"/>
              </a:rPr>
              <a:t>INT </a:t>
            </a:r>
            <a:r>
              <a:rPr lang="en-US" sz="2800" i="1"/>
              <a:t></a:t>
            </a:r>
            <a:r>
              <a:rPr lang="en-US" sz="2800" i="1" baseline="30000"/>
              <a:t></a:t>
            </a: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11150"/>
            <a:ext cx="9144000" cy="660400"/>
          </a:xfrm>
        </p:spPr>
        <p:txBody>
          <a:bodyPr/>
          <a:lstStyle/>
          <a:p>
            <a:r>
              <a:rPr lang="en-US" sz="3600" smtClean="0">
                <a:solidFill>
                  <a:srgbClr val="0000FF"/>
                </a:solidFill>
                <a:ea typeface="ＭＳ Ｐゴシック"/>
                <a:cs typeface="ＭＳ Ｐゴシック"/>
              </a:rPr>
              <a:t>Seeing Through the Scattering</a:t>
            </a:r>
          </a:p>
        </p:txBody>
      </p:sp>
    </p:spTree>
  </p:cSld>
  <p:clrMapOvr>
    <a:masterClrMapping/>
  </p:clrMapOvr>
  <p:transition advTm="113184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3350"/>
            <a:ext cx="9144000" cy="885825"/>
          </a:xfrm>
        </p:spPr>
        <p:txBody>
          <a:bodyPr/>
          <a:lstStyle/>
          <a:p>
            <a:r>
              <a:rPr lang="en-US" sz="3600" smtClean="0">
                <a:solidFill>
                  <a:srgbClr val="0000FF"/>
                </a:solidFill>
                <a:ea typeface="ＭＳ Ｐゴシック"/>
                <a:cs typeface="ＭＳ Ｐゴシック"/>
              </a:rPr>
              <a:t>Hot Spot Model (</a:t>
            </a:r>
            <a:r>
              <a:rPr lang="en-US" sz="3600" i="1" smtClean="0">
                <a:solidFill>
                  <a:srgbClr val="0000FF"/>
                </a:solidFill>
                <a:ea typeface="ＭＳ Ｐゴシック"/>
                <a:cs typeface="ＭＳ Ｐゴシック"/>
              </a:rPr>
              <a:t>a</a:t>
            </a:r>
            <a:r>
              <a:rPr lang="en-US" sz="3600" smtClean="0">
                <a:solidFill>
                  <a:srgbClr val="0000FF"/>
                </a:solidFill>
                <a:ea typeface="ＭＳ Ｐゴシック"/>
                <a:cs typeface="ＭＳ Ｐゴシック"/>
              </a:rPr>
              <a:t> = 0, </a:t>
            </a:r>
            <a:r>
              <a:rPr lang="en-US" sz="3600" i="1" smtClean="0">
                <a:solidFill>
                  <a:srgbClr val="0000FF"/>
                </a:solidFill>
                <a:ea typeface="ＭＳ Ｐゴシック"/>
                <a:cs typeface="ＭＳ Ｐゴシック"/>
              </a:rPr>
              <a:t>i</a:t>
            </a:r>
            <a:r>
              <a:rPr lang="en-US" sz="3600" smtClean="0">
                <a:solidFill>
                  <a:srgbClr val="0000FF"/>
                </a:solidFill>
                <a:ea typeface="ＭＳ Ｐゴシック"/>
                <a:cs typeface="ＭＳ Ｐゴシック"/>
              </a:rPr>
              <a:t> = 30)</a:t>
            </a:r>
          </a:p>
        </p:txBody>
      </p:sp>
      <p:pic>
        <p:nvPicPr>
          <p:cNvPr id="60418" name="Picture 4" descr="Figure-panel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5600" y="1211263"/>
            <a:ext cx="5907088" cy="508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4" name="Picture 6" descr="Figure-plo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7138" y="1754188"/>
            <a:ext cx="6289675" cy="474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8775" name="Rectangle 7"/>
          <p:cNvSpPr>
            <a:spLocks noChangeArrowheads="1"/>
          </p:cNvSpPr>
          <p:nvPr/>
        </p:nvSpPr>
        <p:spPr bwMode="auto">
          <a:xfrm>
            <a:off x="0" y="449263"/>
            <a:ext cx="9096375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>
                <a:solidFill>
                  <a:schemeClr val="hlink"/>
                </a:solidFill>
                <a:latin typeface="Times New Roman" pitchFamily="18" charset="0"/>
              </a:rPr>
              <a:t>Simulation</a:t>
            </a:r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 of Closure Phase for Hot Spot Model</a:t>
            </a:r>
          </a:p>
          <a:p>
            <a:pPr algn="ctr" eaLnBrk="0" hangingPunct="0"/>
            <a:r>
              <a:rPr lang="en-US">
                <a:solidFill>
                  <a:srgbClr val="0000FF"/>
                </a:solidFill>
                <a:latin typeface="Times New Roman" pitchFamily="18" charset="0"/>
              </a:rPr>
              <a:t>SMTO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</a:rPr>
              <a:t>Hawaii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</a:rPr>
              <a:t>CARMA, 8 Gb/s, 230 GHz, 10 sec points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7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73050"/>
            <a:ext cx="9144000" cy="808038"/>
          </a:xfrm>
        </p:spPr>
        <p:txBody>
          <a:bodyPr rIns="132080"/>
          <a:lstStyle/>
          <a:p>
            <a:r>
              <a:rPr lang="en-US" sz="3600" smtClean="0">
                <a:solidFill>
                  <a:srgbClr val="0000FF"/>
                </a:solidFill>
                <a:ea typeface="ＭＳ Ｐゴシック"/>
                <a:cs typeface="ＭＳ Ｐゴシック"/>
              </a:rPr>
              <a:t>New (sub)mm VLBI Sites</a:t>
            </a:r>
          </a:p>
        </p:txBody>
      </p:sp>
      <p:pic>
        <p:nvPicPr>
          <p:cNvPr id="62466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488" y="1184275"/>
            <a:ext cx="4275137" cy="4275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2467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0888" y="1196975"/>
            <a:ext cx="4249737" cy="4249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2468" name="Rectangle 4"/>
          <p:cNvSpPr>
            <a:spLocks/>
          </p:cNvSpPr>
          <p:nvPr/>
        </p:nvSpPr>
        <p:spPr bwMode="auto">
          <a:xfrm>
            <a:off x="503238" y="5578475"/>
            <a:ext cx="6442075" cy="1095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eaLnBrk="0" hangingPunct="0"/>
            <a:r>
              <a:rPr lang="en-US">
                <a:latin typeface="Times New Roman" pitchFamily="18" charset="0"/>
                <a:cs typeface="Times New Roman" pitchFamily="18" charset="0"/>
              </a:rPr>
              <a:t>Phase 1: 7 Telescopes (+ IRAM, PdB, LMT, Chile)</a:t>
            </a:r>
          </a:p>
          <a:p>
            <a:pPr marL="39688" eaLnBrk="0" hangingPunct="0"/>
            <a:r>
              <a:rPr lang="en-US">
                <a:latin typeface="Times New Roman" pitchFamily="18" charset="0"/>
                <a:cs typeface="Times New Roman" pitchFamily="18" charset="0"/>
              </a:rPr>
              <a:t>Phase 2: 10 Telescopes (+ Spole, SEST, Haystack)	</a:t>
            </a:r>
          </a:p>
          <a:p>
            <a:pPr marL="39688" eaLnBrk="0" hangingPunct="0"/>
            <a:r>
              <a:rPr lang="en-US">
                <a:latin typeface="Times New Roman" pitchFamily="18" charset="0"/>
                <a:cs typeface="Times New Roman" pitchFamily="18" charset="0"/>
              </a:rPr>
              <a:t>Phase 3: 13 Telescopes (+ NZ, Africa)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0775"/>
          </a:xfrm>
        </p:spPr>
        <p:txBody>
          <a:bodyPr rIns="132080"/>
          <a:lstStyle/>
          <a:p>
            <a:r>
              <a:rPr lang="en-US" sz="3600" smtClean="0">
                <a:solidFill>
                  <a:srgbClr val="0000FF"/>
                </a:solidFill>
                <a:ea typeface="ＭＳ Ｐゴシック"/>
                <a:cs typeface="ＭＳ Ｐゴシック"/>
              </a:rPr>
              <a:t>EHT Phases</a:t>
            </a: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7238" y="1298575"/>
            <a:ext cx="7602537" cy="5126038"/>
          </a:xfrm>
        </p:spPr>
        <p:txBody>
          <a:bodyPr rIns="132080"/>
          <a:lstStyle/>
          <a:p>
            <a:pPr marL="39688" indent="0">
              <a:buClr>
                <a:srgbClr val="FFFFFF"/>
              </a:buClr>
            </a:pPr>
            <a:r>
              <a:rPr lang="en-US" smtClean="0">
                <a:ea typeface="ＭＳ Ｐゴシック"/>
                <a:cs typeface="ＭＳ Ｐゴシック"/>
              </a:rPr>
              <a:t> </a:t>
            </a:r>
            <a:r>
              <a:rPr lang="en-US" u="sng" smtClean="0">
                <a:ea typeface="ＭＳ Ｐゴシック"/>
                <a:cs typeface="ＭＳ Ｐゴシック"/>
              </a:rPr>
              <a:t>Phase I</a:t>
            </a:r>
            <a:r>
              <a:rPr lang="en-US" smtClean="0">
                <a:ea typeface="ＭＳ Ｐゴシック"/>
                <a:cs typeface="ＭＳ Ｐゴシック"/>
              </a:rPr>
              <a:t>: 7-station 8Gb/s array</a:t>
            </a:r>
          </a:p>
          <a:p>
            <a:pPr marL="954088" lvl="2" indent="0">
              <a:buClr>
                <a:srgbClr val="FFFFFF"/>
              </a:buClr>
            </a:pPr>
            <a:r>
              <a:rPr lang="en-US" smtClean="0">
                <a:ea typeface="ＭＳ Ｐゴシック"/>
              </a:rPr>
              <a:t> Phasing ALMA and CARMA</a:t>
            </a:r>
          </a:p>
          <a:p>
            <a:pPr marL="954088" lvl="2" indent="0">
              <a:buClr>
                <a:srgbClr val="FFFFFF"/>
              </a:buClr>
            </a:pPr>
            <a:r>
              <a:rPr lang="en-US" smtClean="0">
                <a:ea typeface="ＭＳ Ｐゴシック"/>
              </a:rPr>
              <a:t> 2010</a:t>
            </a:r>
            <a:r>
              <a:rPr lang="en-US" smtClean="0">
                <a:ea typeface="ＭＳ Ｐゴシック"/>
                <a:cs typeface="Times New Roman" pitchFamily="18" charset="0"/>
              </a:rPr>
              <a:t>–</a:t>
            </a:r>
            <a:r>
              <a:rPr lang="en-US" smtClean="0">
                <a:ea typeface="ＭＳ Ｐゴシック"/>
              </a:rPr>
              <a:t>2014</a:t>
            </a:r>
          </a:p>
          <a:p>
            <a:pPr marL="39688" indent="0">
              <a:buClr>
                <a:srgbClr val="FFFFFF"/>
              </a:buClr>
            </a:pPr>
            <a:r>
              <a:rPr lang="en-US" smtClean="0">
                <a:ea typeface="ＭＳ Ｐゴシック"/>
                <a:cs typeface="ＭＳ Ｐゴシック"/>
              </a:rPr>
              <a:t> </a:t>
            </a:r>
            <a:r>
              <a:rPr lang="en-US" u="sng" smtClean="0">
                <a:ea typeface="ＭＳ Ｐゴシック"/>
                <a:cs typeface="ＭＳ Ｐゴシック"/>
              </a:rPr>
              <a:t>Phase II</a:t>
            </a:r>
            <a:r>
              <a:rPr lang="en-US" smtClean="0">
                <a:ea typeface="ＭＳ Ｐゴシック"/>
                <a:cs typeface="ＭＳ Ｐゴシック"/>
              </a:rPr>
              <a:t>: 10-station 32Gb/s dual-pol array  </a:t>
            </a:r>
          </a:p>
          <a:p>
            <a:pPr marL="954088" lvl="2" indent="0">
              <a:buClr>
                <a:srgbClr val="FFFFFF"/>
              </a:buClr>
            </a:pPr>
            <a:r>
              <a:rPr lang="en-US" smtClean="0">
                <a:ea typeface="ＭＳ Ｐゴシック"/>
              </a:rPr>
              <a:t> Activate SEST, equip S.Pole</a:t>
            </a:r>
          </a:p>
          <a:p>
            <a:pPr marL="954088" lvl="2" indent="0">
              <a:buClr>
                <a:srgbClr val="FFFFFF"/>
              </a:buClr>
            </a:pPr>
            <a:r>
              <a:rPr lang="en-US" smtClean="0">
                <a:ea typeface="ＭＳ Ｐゴシック"/>
              </a:rPr>
              <a:t> move to 0.8mm observations</a:t>
            </a:r>
          </a:p>
          <a:p>
            <a:pPr marL="954088" lvl="2" indent="0">
              <a:buClr>
                <a:srgbClr val="FFFFFF"/>
              </a:buClr>
            </a:pPr>
            <a:r>
              <a:rPr lang="en-US" smtClean="0">
                <a:ea typeface="ＭＳ Ｐゴシック"/>
              </a:rPr>
              <a:t> 2015</a:t>
            </a:r>
            <a:r>
              <a:rPr lang="en-US" smtClean="0">
                <a:ea typeface="ＭＳ Ｐゴシック"/>
                <a:cs typeface="Times New Roman" pitchFamily="18" charset="0"/>
              </a:rPr>
              <a:t>–</a:t>
            </a:r>
            <a:r>
              <a:rPr lang="en-US" smtClean="0">
                <a:ea typeface="ＭＳ Ｐゴシック"/>
              </a:rPr>
              <a:t>2018</a:t>
            </a:r>
          </a:p>
          <a:p>
            <a:pPr marL="39688" indent="0">
              <a:buClr>
                <a:srgbClr val="FFFFFF"/>
              </a:buClr>
            </a:pPr>
            <a:r>
              <a:rPr lang="en-US" smtClean="0">
                <a:ea typeface="ＭＳ Ｐゴシック"/>
                <a:cs typeface="ＭＳ Ｐゴシック"/>
              </a:rPr>
              <a:t> </a:t>
            </a:r>
            <a:r>
              <a:rPr lang="en-US" u="sng" smtClean="0">
                <a:ea typeface="ＭＳ Ｐゴシック"/>
                <a:cs typeface="ＭＳ Ｐゴシック"/>
              </a:rPr>
              <a:t>Phase III</a:t>
            </a:r>
            <a:r>
              <a:rPr lang="en-US" smtClean="0">
                <a:ea typeface="ＭＳ Ｐゴシック"/>
                <a:cs typeface="ＭＳ Ｐゴシック"/>
              </a:rPr>
              <a:t>: 12-station array up to 64Gb/s</a:t>
            </a:r>
          </a:p>
          <a:p>
            <a:pPr marL="954088" lvl="2" indent="0">
              <a:buClr>
                <a:srgbClr val="FFFFFF"/>
              </a:buClr>
            </a:pPr>
            <a:r>
              <a:rPr lang="en-US" smtClean="0">
                <a:ea typeface="ＭＳ Ｐゴシック"/>
              </a:rPr>
              <a:t> New dishes for optimal baseline coverage</a:t>
            </a:r>
          </a:p>
          <a:p>
            <a:pPr marL="954088" lvl="2" indent="0">
              <a:buClr>
                <a:srgbClr val="FFFFFF"/>
              </a:buClr>
            </a:pPr>
            <a:r>
              <a:rPr lang="en-US" smtClean="0">
                <a:ea typeface="ＭＳ Ｐゴシック"/>
              </a:rPr>
              <a:t> 2019</a:t>
            </a:r>
            <a:r>
              <a:rPr lang="en-US" smtClean="0">
                <a:ea typeface="ＭＳ Ｐゴシック"/>
                <a:cs typeface="Times New Roman" pitchFamily="18" charset="0"/>
              </a:rPr>
              <a:t>–</a:t>
            </a:r>
            <a:r>
              <a:rPr lang="en-US" smtClean="0">
                <a:ea typeface="ＭＳ Ｐゴシック"/>
              </a:rPr>
              <a:t>2024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 rIns="132080"/>
          <a:lstStyle/>
          <a:p>
            <a:r>
              <a:rPr lang="en-US" sz="3600" smtClean="0">
                <a:solidFill>
                  <a:srgbClr val="0000FF"/>
                </a:solidFill>
                <a:ea typeface="ＭＳ Ｐゴシック"/>
                <a:cs typeface="ＭＳ Ｐゴシック"/>
              </a:rPr>
              <a:t>Progression to an Image</a:t>
            </a:r>
          </a:p>
        </p:txBody>
      </p:sp>
      <p:grpSp>
        <p:nvGrpSpPr>
          <p:cNvPr id="64514" name="Group 11"/>
          <p:cNvGrpSpPr>
            <a:grpSpLocks/>
          </p:cNvGrpSpPr>
          <p:nvPr/>
        </p:nvGrpSpPr>
        <p:grpSpPr bwMode="auto">
          <a:xfrm>
            <a:off x="1044575" y="1154113"/>
            <a:ext cx="7297738" cy="5416550"/>
            <a:chOff x="658" y="678"/>
            <a:chExt cx="4597" cy="3412"/>
          </a:xfrm>
        </p:grpSpPr>
        <p:grpSp>
          <p:nvGrpSpPr>
            <p:cNvPr id="64515" name="Group 2"/>
            <p:cNvGrpSpPr>
              <a:grpSpLocks/>
            </p:cNvGrpSpPr>
            <p:nvPr/>
          </p:nvGrpSpPr>
          <p:grpSpPr bwMode="auto">
            <a:xfrm>
              <a:off x="658" y="678"/>
              <a:ext cx="4597" cy="3236"/>
              <a:chOff x="0" y="0"/>
              <a:chExt cx="4597" cy="3236"/>
            </a:xfrm>
          </p:grpSpPr>
          <p:sp>
            <p:nvSpPr>
              <p:cNvPr id="64519" name="Rectangle 3"/>
              <p:cNvSpPr>
                <a:spLocks/>
              </p:cNvSpPr>
              <p:nvPr/>
            </p:nvSpPr>
            <p:spPr bwMode="auto">
              <a:xfrm>
                <a:off x="0" y="0"/>
                <a:ext cx="4597" cy="3236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eaLnBrk="0" hangingPunct="0"/>
                <a:endParaRPr lang="en-US"/>
              </a:p>
            </p:txBody>
          </p:sp>
          <p:pic>
            <p:nvPicPr>
              <p:cNvPr id="64520" name="Picture 4"/>
              <p:cNvPicPr>
                <a:picLocks noChangeArrowheads="1"/>
              </p:cNvPicPr>
              <p:nvPr/>
            </p:nvPicPr>
            <p:blipFill>
              <a:blip r:embed="rId2"/>
              <a:srcRect l="4796" t="7092" r="14355" b="16995"/>
              <a:stretch>
                <a:fillRect/>
              </a:stretch>
            </p:blipFill>
            <p:spPr bwMode="auto">
              <a:xfrm>
                <a:off x="0" y="0"/>
                <a:ext cx="4597" cy="323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sp>
          <p:nvSpPr>
            <p:cNvPr id="64516" name="Rectangle 5"/>
            <p:cNvSpPr>
              <a:spLocks/>
            </p:cNvSpPr>
            <p:nvPr/>
          </p:nvSpPr>
          <p:spPr bwMode="auto">
            <a:xfrm>
              <a:off x="934" y="3860"/>
              <a:ext cx="867" cy="2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spAutoFit/>
            </a:bodyPr>
            <a:lstStyle/>
            <a:p>
              <a:pPr marL="39688" eaLnBrk="0" hangingPunct="0"/>
              <a:r>
                <a:rPr lang="en-US">
                  <a:latin typeface="Times New Roman" pitchFamily="18" charset="0"/>
                  <a:cs typeface="Times New Roman" pitchFamily="18" charset="0"/>
                </a:rPr>
                <a:t>GR Model</a:t>
              </a:r>
            </a:p>
          </p:txBody>
        </p:sp>
        <p:sp>
          <p:nvSpPr>
            <p:cNvPr id="64517" name="Rectangle 6"/>
            <p:cNvSpPr>
              <a:spLocks/>
            </p:cNvSpPr>
            <p:nvPr/>
          </p:nvSpPr>
          <p:spPr bwMode="auto">
            <a:xfrm>
              <a:off x="2542" y="3860"/>
              <a:ext cx="813" cy="2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spAutoFit/>
            </a:bodyPr>
            <a:lstStyle/>
            <a:p>
              <a:pPr marL="39688" eaLnBrk="0" hangingPunct="0"/>
              <a:r>
                <a:rPr lang="en-US">
                  <a:cs typeface="Times New Roman" pitchFamily="18" charset="0"/>
                </a:rPr>
                <a:t>7 </a:t>
              </a:r>
              <a:r>
                <a:rPr lang="en-US">
                  <a:latin typeface="Times New Roman" pitchFamily="18" charset="0"/>
                  <a:cs typeface="Times New Roman" pitchFamily="18" charset="0"/>
                </a:rPr>
                <a:t>Stations</a:t>
              </a:r>
            </a:p>
          </p:txBody>
        </p:sp>
        <p:sp>
          <p:nvSpPr>
            <p:cNvPr id="64518" name="Rectangle 7"/>
            <p:cNvSpPr>
              <a:spLocks/>
            </p:cNvSpPr>
            <p:nvPr/>
          </p:nvSpPr>
          <p:spPr bwMode="auto">
            <a:xfrm>
              <a:off x="4039" y="3860"/>
              <a:ext cx="909" cy="2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spAutoFit/>
            </a:bodyPr>
            <a:lstStyle/>
            <a:p>
              <a:pPr marL="39688" eaLnBrk="0" hangingPunct="0"/>
              <a:r>
                <a:rPr lang="en-US">
                  <a:latin typeface="Times New Roman" pitchFamily="18" charset="0"/>
                  <a:cs typeface="Times New Roman" pitchFamily="18" charset="0"/>
                </a:rPr>
                <a:t>13 Stations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paulYamaguch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638300"/>
            <a:ext cx="8848725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smaSnow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572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Screen shot 2010-06-22 at 7.07.25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466725"/>
            <a:ext cx="9144001" cy="599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Screen shot 2010-06-22 at 7.04.56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4813"/>
            <a:ext cx="9144000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DSC_65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200" y="457200"/>
            <a:ext cx="8712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Content Placeholder 3" descr="SgrAComposite-v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5334" r="-45334"/>
          <a:stretch>
            <a:fillRect/>
          </a:stretch>
        </p:blipFill>
        <p:spPr>
          <a:xfrm>
            <a:off x="-2247900" y="1550988"/>
            <a:ext cx="11004550" cy="4959350"/>
          </a:xfrm>
        </p:spPr>
      </p:pic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0" y="203200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600">
                <a:solidFill>
                  <a:srgbClr val="0000FF"/>
                </a:solidFill>
                <a:latin typeface="Times New Roman" pitchFamily="18" charset="0"/>
              </a:rPr>
              <a:t>Nine-Field Mosaic Image of </a:t>
            </a:r>
          </a:p>
          <a:p>
            <a:pPr algn="ctr" eaLnBrk="0" hangingPunct="0"/>
            <a:r>
              <a:rPr lang="en-US" sz="3600">
                <a:solidFill>
                  <a:srgbClr val="0000FF"/>
                </a:solidFill>
                <a:latin typeface="Times New Roman" pitchFamily="18" charset="0"/>
              </a:rPr>
              <a:t>Circumnuclear Disk in Galactic Center</a:t>
            </a:r>
          </a:p>
        </p:txBody>
      </p:sp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6492875" y="1897063"/>
            <a:ext cx="6778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solidFill>
                  <a:srgbClr val="008000"/>
                </a:solidFill>
                <a:latin typeface="Times New Roman" pitchFamily="18" charset="0"/>
              </a:rPr>
              <a:t>CN</a:t>
            </a:r>
          </a:p>
        </p:txBody>
      </p:sp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6492875" y="2438400"/>
            <a:ext cx="11064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H</a:t>
            </a:r>
            <a:r>
              <a:rPr lang="en-US" sz="2800" baseline="-2500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CO</a:t>
            </a:r>
          </a:p>
        </p:txBody>
      </p:sp>
      <p:sp>
        <p:nvSpPr>
          <p:cNvPr id="25605" name="TextBox 6"/>
          <p:cNvSpPr txBox="1">
            <a:spLocks noChangeArrowheads="1"/>
          </p:cNvSpPr>
          <p:nvPr/>
        </p:nvSpPr>
        <p:spPr bwMode="auto">
          <a:xfrm>
            <a:off x="6492875" y="2997200"/>
            <a:ext cx="7826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SiO</a:t>
            </a:r>
          </a:p>
        </p:txBody>
      </p:sp>
      <p:sp>
        <p:nvSpPr>
          <p:cNvPr id="25606" name="TextBox 7"/>
          <p:cNvSpPr txBox="1">
            <a:spLocks noChangeArrowheads="1"/>
          </p:cNvSpPr>
          <p:nvPr/>
        </p:nvSpPr>
        <p:spPr bwMode="auto">
          <a:xfrm>
            <a:off x="6492875" y="3970338"/>
            <a:ext cx="26558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latin typeface="Times New Roman" pitchFamily="18" charset="0"/>
              </a:rPr>
              <a:t>SMA Data</a:t>
            </a:r>
          </a:p>
          <a:p>
            <a:pPr eaLnBrk="0" hangingPunct="0"/>
            <a:r>
              <a:rPr lang="en-US">
                <a:latin typeface="Times New Roman" pitchFamily="18" charset="0"/>
              </a:rPr>
              <a:t>Sergio Martin Ruiz</a:t>
            </a:r>
          </a:p>
          <a:p>
            <a:pPr eaLnBrk="0" hangingPunct="0"/>
            <a:endParaRPr lang="en-US">
              <a:latin typeface="Times New Roman" pitchFamily="18" charset="0"/>
            </a:endParaRPr>
          </a:p>
        </p:txBody>
      </p:sp>
      <p:sp>
        <p:nvSpPr>
          <p:cNvPr id="25607" name="TextBox 8"/>
          <p:cNvSpPr txBox="1">
            <a:spLocks noChangeArrowheads="1"/>
          </p:cNvSpPr>
          <p:nvPr/>
        </p:nvSpPr>
        <p:spPr bwMode="auto">
          <a:xfrm>
            <a:off x="6492875" y="4986338"/>
            <a:ext cx="2287588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latin typeface="Times New Roman" pitchFamily="18" charset="0"/>
              </a:rPr>
              <a:t>5 arcmin field</a:t>
            </a:r>
          </a:p>
          <a:p>
            <a:pPr eaLnBrk="0" hangingPunct="0"/>
            <a:r>
              <a:rPr lang="en-US">
                <a:latin typeface="Times New Roman" pitchFamily="18" charset="0"/>
              </a:rPr>
              <a:t>3 arcs resolution</a:t>
            </a:r>
          </a:p>
          <a:p>
            <a:pPr eaLnBrk="0" hangingPunct="0"/>
            <a:r>
              <a:rPr lang="en-US">
                <a:latin typeface="Times New Roman" pitchFamily="18" charset="0"/>
              </a:rPr>
              <a:t>1.3 mm wavelength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ymbol" charset="2"/>
            <a:sym typeface="Symbol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ymbol" charset="2"/>
            <a:sym typeface="Symbol" charset="2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2004:Templates:Presentations:Designs:Beach</Template>
  <TotalTime>15721</TotalTime>
  <Words>534</Words>
  <Application>Microsoft Macintosh PowerPoint</Application>
  <PresentationFormat>On-screen Show (4:3)</PresentationFormat>
  <Paragraphs>147</Paragraphs>
  <Slides>37</Slides>
  <Notes>11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Symbol</vt:lpstr>
      <vt:lpstr>Arial</vt:lpstr>
      <vt:lpstr>Times New Roman</vt:lpstr>
      <vt:lpstr>ＭＳ Ｐゴシック</vt:lpstr>
      <vt:lpstr>Helvetica CY Plain</vt:lpstr>
      <vt:lpstr>Times</vt:lpstr>
      <vt:lpstr>Default Design</vt:lpstr>
      <vt:lpstr>Document</vt:lpstr>
      <vt:lpstr>The Galactic Center:  From the Black Hole to the Minispiral</vt:lpstr>
      <vt:lpstr>The Galactic Center on Three Size Scales</vt:lpstr>
      <vt:lpstr>Submillimeter Valley, Mauna Kea, HI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Accretion Rate and Faraday Rotation</vt:lpstr>
      <vt:lpstr>Slide 20</vt:lpstr>
      <vt:lpstr>Slide 21</vt:lpstr>
      <vt:lpstr>Slide 22</vt:lpstr>
      <vt:lpstr>Slide 23</vt:lpstr>
      <vt:lpstr>Emission Models for SgrA*</vt:lpstr>
      <vt:lpstr>Hot Spot Models (P = 27 min)</vt:lpstr>
      <vt:lpstr>1.3mm Observations of SgrA*</vt:lpstr>
      <vt:lpstr> Fits to Visibility Data</vt:lpstr>
      <vt:lpstr>Slide 28</vt:lpstr>
      <vt:lpstr>Slide 29</vt:lpstr>
      <vt:lpstr>Slide 30</vt:lpstr>
      <vt:lpstr>The Minimum Apparent Size</vt:lpstr>
      <vt:lpstr>Seeing Through the Scattering</vt:lpstr>
      <vt:lpstr>Hot Spot Model (a = 0, i = 30)</vt:lpstr>
      <vt:lpstr>Slide 34</vt:lpstr>
      <vt:lpstr>New (sub)mm VLBI Sites</vt:lpstr>
      <vt:lpstr>EHT Phases</vt:lpstr>
      <vt:lpstr>Progression to an Image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Valued Sony Customer</dc:creator>
  <cp:lastModifiedBy>cbarrett</cp:lastModifiedBy>
  <cp:revision>507</cp:revision>
  <cp:lastPrinted>2001-06-28T11:32:20Z</cp:lastPrinted>
  <dcterms:created xsi:type="dcterms:W3CDTF">2010-10-15T21:13:07Z</dcterms:created>
  <dcterms:modified xsi:type="dcterms:W3CDTF">2010-10-26T15:28:28Z</dcterms:modified>
</cp:coreProperties>
</file>