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s/slide22.xml" ContentType="application/vnd.openxmlformats-officedocument.presentationml.slide+xml"/>
  <Override PartName="/ppt/theme/theme2.xml" ContentType="application/vnd.openxmlformats-officedocument.theme+xml"/>
  <Override PartName="/ppt/theme/theme4.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23.xml" ContentType="application/vnd.openxmlformats-officedocument.presentationml.slideLayout+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s/slide25.xml" ContentType="application/vnd.openxmlformats-officedocument.presentationml.slide+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Layouts/slideLayout32.xml" ContentType="application/vnd.openxmlformats-officedocument.presentationml.slideLayout+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s/slide9.xml" ContentType="application/vnd.openxmlformats-officedocument.presentationml.slide+xml"/>
  <Default Extension="rels" ContentType="application/vnd.openxmlformats-package.relationships+xml"/>
  <Override PartName="/ppt/slides/slide24.xml" ContentType="application/vnd.openxmlformats-officedocument.presentationml.slide+xml"/>
  <Override PartName="/ppt/slideLayouts/slideLayout19.xml" ContentType="application/vnd.openxmlformats-officedocument.presentationml.slideLayout+xml"/>
  <Override PartName="/ppt/slides/slide6.xml" ContentType="application/vnd.openxmlformats-officedocument.presentationml.slide+xml"/>
  <Override PartName="/ppt/slides/slide16.xml" ContentType="application/vnd.openxmlformats-officedocument.presentationml.slide+xml"/>
  <Override PartName="/ppt/slideLayouts/slideLayout27.xml" ContentType="application/vnd.openxmlformats-officedocument.presentationml.slideLayout+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73" r:id="rId3"/>
  </p:sldMasterIdLst>
  <p:notesMasterIdLst>
    <p:notesMasterId r:id="rId30"/>
  </p:notesMasterIdLst>
  <p:sldIdLst>
    <p:sldId id="283" r:id="rId4"/>
    <p:sldId id="262" r:id="rId5"/>
    <p:sldId id="263" r:id="rId6"/>
    <p:sldId id="264" r:id="rId7"/>
    <p:sldId id="269" r:id="rId8"/>
    <p:sldId id="271" r:id="rId9"/>
    <p:sldId id="273" r:id="rId10"/>
    <p:sldId id="274" r:id="rId11"/>
    <p:sldId id="275" r:id="rId12"/>
    <p:sldId id="258" r:id="rId13"/>
    <p:sldId id="261" r:id="rId14"/>
    <p:sldId id="279" r:id="rId15"/>
    <p:sldId id="260" r:id="rId16"/>
    <p:sldId id="276" r:id="rId17"/>
    <p:sldId id="256" r:id="rId18"/>
    <p:sldId id="289" r:id="rId19"/>
    <p:sldId id="277" r:id="rId20"/>
    <p:sldId id="278" r:id="rId21"/>
    <p:sldId id="284" r:id="rId22"/>
    <p:sldId id="280" r:id="rId23"/>
    <p:sldId id="282" r:id="rId24"/>
    <p:sldId id="281" r:id="rId25"/>
    <p:sldId id="286" r:id="rId26"/>
    <p:sldId id="287" r:id="rId27"/>
    <p:sldId id="288" r:id="rId28"/>
    <p:sldId id="2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8D2"/>
    <a:srgbClr val="FBFFE0"/>
    <a:srgbClr val="FFF899"/>
    <a:srgbClr val="CFCFC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89" autoAdjust="0"/>
    <p:restoredTop sz="94607" autoAdjust="0"/>
  </p:normalViewPr>
  <p:slideViewPr>
    <p:cSldViewPr snapToObjects="1">
      <p:cViewPr varScale="1">
        <p:scale>
          <a:sx n="90" d="100"/>
          <a:sy n="90" d="100"/>
        </p:scale>
        <p:origin x="-8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ableStyles" Target="tableStyles.xml"/><Relationship Id="rId31" Type="http://schemas.openxmlformats.org/officeDocument/2006/relationships/printerSettings" Target="printerSettings/printerSettings1.bin"/><Relationship Id="rId34" Type="http://schemas.openxmlformats.org/officeDocument/2006/relationships/theme" Target="theme/theme1.xml"/><Relationship Id="rId7" Type="http://schemas.openxmlformats.org/officeDocument/2006/relationships/slide" Target="slides/slide4.xml"/><Relationship Id="rId1" Type="http://schemas.openxmlformats.org/officeDocument/2006/relationships/slideMaster" Target="slideMasters/slideMaster1.xml"/><Relationship Id="rId24" Type="http://schemas.openxmlformats.org/officeDocument/2006/relationships/slide" Target="slides/slide21.xml"/><Relationship Id="rId25" Type="http://schemas.openxmlformats.org/officeDocument/2006/relationships/slide" Target="slides/slide22.xml"/><Relationship Id="rId8" Type="http://schemas.openxmlformats.org/officeDocument/2006/relationships/slide" Target="slides/slide5.xml"/><Relationship Id="rId13" Type="http://schemas.openxmlformats.org/officeDocument/2006/relationships/slide" Target="slides/slide10.xml"/><Relationship Id="rId10" Type="http://schemas.openxmlformats.org/officeDocument/2006/relationships/slide" Target="slides/slide7.xml"/><Relationship Id="rId32"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9" Type="http://schemas.openxmlformats.org/officeDocument/2006/relationships/slide" Target="slides/slide6.xml"/><Relationship Id="rId18" Type="http://schemas.openxmlformats.org/officeDocument/2006/relationships/slide" Target="slides/slide15.xml"/><Relationship Id="rId3" Type="http://schemas.openxmlformats.org/officeDocument/2006/relationships/slideMaster" Target="slideMasters/slideMaster3.xml"/><Relationship Id="rId27" Type="http://schemas.openxmlformats.org/officeDocument/2006/relationships/slide" Target="slides/slide24.xml"/><Relationship Id="rId14" Type="http://schemas.openxmlformats.org/officeDocument/2006/relationships/slide" Target="slides/slide11.xml"/><Relationship Id="rId23" Type="http://schemas.openxmlformats.org/officeDocument/2006/relationships/slide" Target="slides/slide20.xml"/><Relationship Id="rId4" Type="http://schemas.openxmlformats.org/officeDocument/2006/relationships/slide" Target="slides/slide1.xml"/><Relationship Id="rId28" Type="http://schemas.openxmlformats.org/officeDocument/2006/relationships/slide" Target="slides/slide25.xml"/><Relationship Id="rId26" Type="http://schemas.openxmlformats.org/officeDocument/2006/relationships/slide" Target="slides/slide23.xml"/><Relationship Id="rId30" Type="http://schemas.openxmlformats.org/officeDocument/2006/relationships/notesMaster" Target="notesMasters/notesMaster1.xml"/><Relationship Id="rId11" Type="http://schemas.openxmlformats.org/officeDocument/2006/relationships/slide" Target="slides/slide8.xml"/><Relationship Id="rId29" Type="http://schemas.openxmlformats.org/officeDocument/2006/relationships/slide" Target="slides/slide26.xml"/><Relationship Id="rId6" Type="http://schemas.openxmlformats.org/officeDocument/2006/relationships/slide" Target="slides/slide3.xml"/><Relationship Id="rId16" Type="http://schemas.openxmlformats.org/officeDocument/2006/relationships/slide" Target="slides/slide13.xml"/><Relationship Id="rId3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19" Type="http://schemas.openxmlformats.org/officeDocument/2006/relationships/slide" Target="slides/slide16.xml"/><Relationship Id="rId20" Type="http://schemas.openxmlformats.org/officeDocument/2006/relationships/slide" Target="slides/slide17.xml"/><Relationship Id="rId22" Type="http://schemas.openxmlformats.org/officeDocument/2006/relationships/slide" Target="slides/slide19.xml"/><Relationship Id="rId21" Type="http://schemas.openxmlformats.org/officeDocument/2006/relationships/slide" Target="slides/slide18.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F908A-B08B-C34F-8FB8-AF84F0F9ADDA}" type="datetimeFigureOut">
              <a:rPr/>
              <a:pPr/>
              <a:t>10/15/09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CE395F-7632-3E43-95B3-0B00690C3084}" type="slidenum">
              <a:rPr/>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1CC40-589E-264E-86A0-66C327F0D8A6}" type="slidenum">
              <a:rPr lang="en-US"/>
              <a:pPr/>
              <a:t>2</a:t>
            </a:fld>
            <a:endParaRPr lang="en-US" dirty="0"/>
          </a:p>
        </p:txBody>
      </p:sp>
      <p:sp>
        <p:nvSpPr>
          <p:cNvPr id="6146" name="Rectangle 2"/>
          <p:cNvSpPr>
            <a:spLocks noGrp="1" noRot="1" noChangeAspect="1" noChangeArrowheads="1" noTextEdit="1"/>
          </p:cNvSpPr>
          <p:nvPr>
            <p:ph type="sldImg"/>
          </p:nvPr>
        </p:nvSpPr>
        <p:spPr>
          <a:xfrm>
            <a:off x="1144588" y="685800"/>
            <a:ext cx="4573587" cy="3430588"/>
          </a:xfrm>
          <a:ln/>
        </p:spPr>
      </p:sp>
      <p:sp>
        <p:nvSpPr>
          <p:cNvPr id="6147"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584C92-9970-3D4D-A183-AED8C7087248}" type="slidenum">
              <a:rPr lang="en-US"/>
              <a:pPr/>
              <a:t>5</a:t>
            </a:fld>
            <a:endParaRPr lang="en-US" dirty="0"/>
          </a:p>
        </p:txBody>
      </p:sp>
      <p:sp>
        <p:nvSpPr>
          <p:cNvPr id="38914" name="Rectangle 2"/>
          <p:cNvSpPr>
            <a:spLocks noGrp="1" noRot="1" noChangeAspect="1" noChangeArrowheads="1" noTextEdit="1"/>
          </p:cNvSpPr>
          <p:nvPr>
            <p:ph type="sldImg"/>
          </p:nvPr>
        </p:nvSpPr>
        <p:spPr>
          <a:xfrm>
            <a:off x="1144588" y="685800"/>
            <a:ext cx="4573587" cy="3430588"/>
          </a:xfrm>
          <a:ln/>
        </p:spPr>
      </p:sp>
      <p:sp>
        <p:nvSpPr>
          <p:cNvPr id="38915"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DFD10F-7FFB-DC4C-8698-EAF200411AD7}" type="slidenum">
              <a:rPr lang="en-US"/>
              <a:pPr/>
              <a:t>6</a:t>
            </a:fld>
            <a:endParaRPr lang="en-US"/>
          </a:p>
        </p:txBody>
      </p:sp>
      <p:sp>
        <p:nvSpPr>
          <p:cNvPr id="16386" name="Rectangle 2"/>
          <p:cNvSpPr>
            <a:spLocks noGrp="1" noRot="1" noChangeAspect="1" noChangeArrowheads="1" noTextEdit="1"/>
          </p:cNvSpPr>
          <p:nvPr>
            <p:ph type="sldImg"/>
          </p:nvPr>
        </p:nvSpPr>
        <p:spPr>
          <a:xfrm>
            <a:off x="1144588" y="685800"/>
            <a:ext cx="4573587" cy="3430588"/>
          </a:xfrm>
          <a:ln/>
        </p:spPr>
      </p:sp>
      <p:sp>
        <p:nvSpPr>
          <p:cNvPr id="1638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C8CE45-1E3B-F94C-8CBA-2FB5662F5141}" type="datetimeFigureOut">
              <a:rPr/>
              <a:pPr/>
              <a:t>10/15/09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3FACE-36D5-6F44-9D80-AF666C8CF041}"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C8CE45-1E3B-F94C-8CBA-2FB5662F5141}" type="datetimeFigureOut">
              <a:rPr/>
              <a:pPr/>
              <a:t>10/15/09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3FACE-36D5-6F44-9D80-AF666C8CF041}"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C8CE45-1E3B-F94C-8CBA-2FB5662F5141}" type="datetimeFigureOut">
              <a:rPr/>
              <a:pPr/>
              <a:t>10/15/09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3FACE-36D5-6F44-9D80-AF666C8CF041}" type="slidenum">
              <a: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F7C3F1-40B9-7D4F-AD31-48743929C22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BAF63A-19B5-B043-B7F7-A62B82F95E4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10690C-0494-344B-8FE4-251AD8DBB96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73569B-AFCA-0545-BF13-A03C5682F0BD}"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EDA1DF-50E7-CB47-AC46-03587FDE2B5E}"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586A55-316C-D74F-85DD-EB604803089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0748E8-0031-D045-B167-0BC1BDC73CB6}"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3801E7-F57A-7842-AE99-D8D909BF39E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C8CE45-1E3B-F94C-8CBA-2FB5662F5141}" type="datetimeFigureOut">
              <a:rPr/>
              <a:pPr/>
              <a:t>10/15/09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3FACE-36D5-6F44-9D80-AF666C8CF041}" type="slidenum">
              <a: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9AD194-B974-EE44-82B0-48B2AADA28E5}"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4A9C18-97E6-A14A-BF81-31153D3BA7CE}"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7CDBEB-E5E8-2946-8882-BB6F78BA325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151706B-BF9D-DA4C-9951-5BDEB38EC24A}"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B56C4A-9976-124F-B713-06582BBE14DA}"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EDB9D3-063A-0C49-98C0-DEB7C470A1A8}"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34481D-C1BE-2F43-A474-ACA0BD2814C6}"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CBA244-3201-D74E-8249-8F367C12F3B1}"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0ED7836-FE6F-6C43-A1BE-F8BB6B5683EE}"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9F38BD0-7560-AA4E-9F6A-3F0436BCB4F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8CE45-1E3B-F94C-8CBA-2FB5662F5141}" type="datetimeFigureOut">
              <a:rPr/>
              <a:pPr/>
              <a:t>10/15/09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3FACE-36D5-6F44-9D80-AF666C8CF041}" type="slidenum">
              <a: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120A434-CA9E-634C-A99A-F64CED755B06}"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AD2AB9-F85E-D243-8209-06E813A8C0C4}"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80415B-3B8F-D04F-B75D-D64497D55D66}"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5DE9A1-6812-3C49-AB9D-5990F43A86DB}"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204A31-3EBD-1243-BF61-AEEBAA8611D6}"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975BA19-4398-5D48-BE6B-1005F3CCD404}"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9C7A06E4-BD76-0640-8A8C-8764A6E7827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C8CE45-1E3B-F94C-8CBA-2FB5662F5141}" type="datetimeFigureOut">
              <a:rPr/>
              <a:pPr/>
              <a:t>10/15/09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3FACE-36D5-6F44-9D80-AF666C8CF041}"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C8CE45-1E3B-F94C-8CBA-2FB5662F5141}" type="datetimeFigureOut">
              <a:rPr/>
              <a:pPr/>
              <a:t>10/15/09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F3FACE-36D5-6F44-9D80-AF666C8CF041}"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C8CE45-1E3B-F94C-8CBA-2FB5662F5141}" type="datetimeFigureOut">
              <a:rPr/>
              <a:pPr/>
              <a:t>10/15/09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F3FACE-36D5-6F44-9D80-AF666C8CF041}"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8CE45-1E3B-F94C-8CBA-2FB5662F5141}" type="datetimeFigureOut">
              <a:rPr/>
              <a:pPr/>
              <a:t>10/15/09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F3FACE-36D5-6F44-9D80-AF666C8CF041}"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C8CE45-1E3B-F94C-8CBA-2FB5662F5141}" type="datetimeFigureOut">
              <a:rPr/>
              <a:pPr/>
              <a:t>10/15/09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3FACE-36D5-6F44-9D80-AF666C8CF041}"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C8CE45-1E3B-F94C-8CBA-2FB5662F5141}" type="datetimeFigureOut">
              <a:rPr/>
              <a:pPr/>
              <a:t>10/15/09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3FACE-36D5-6F44-9D80-AF666C8CF041}"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4" Type="http://schemas.openxmlformats.org/officeDocument/2006/relationships/image" Target="../media/image1.jpeg"/><Relationship Id="rId4" Type="http://schemas.openxmlformats.org/officeDocument/2006/relationships/slideLayout" Target="../slideLayouts/slideLayout15.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8" Type="http://schemas.openxmlformats.org/officeDocument/2006/relationships/slideLayout" Target="../slideLayouts/slideLayout19.xml"/><Relationship Id="rId13" Type="http://schemas.openxmlformats.org/officeDocument/2006/relationships/theme" Target="../theme/theme2.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4" Type="http://schemas.openxmlformats.org/officeDocument/2006/relationships/theme" Target="../theme/theme3.xml"/><Relationship Id="rId4" Type="http://schemas.openxmlformats.org/officeDocument/2006/relationships/slideLayout" Target="../slideLayouts/slideLayout27.xml"/><Relationship Id="rId7" Type="http://schemas.openxmlformats.org/officeDocument/2006/relationships/slideLayout" Target="../slideLayouts/slideLayout30.xml"/><Relationship Id="rId11" Type="http://schemas.openxmlformats.org/officeDocument/2006/relationships/slideLayout" Target="../slideLayouts/slideLayout3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8" Type="http://schemas.openxmlformats.org/officeDocument/2006/relationships/slideLayout" Target="../slideLayouts/slideLayout31.xml"/><Relationship Id="rId13" Type="http://schemas.openxmlformats.org/officeDocument/2006/relationships/slideLayout" Target="../slideLayouts/slideLayout36.xml"/><Relationship Id="rId10" Type="http://schemas.openxmlformats.org/officeDocument/2006/relationships/slideLayout" Target="../slideLayouts/slideLayout33.xml"/><Relationship Id="rId5" Type="http://schemas.openxmlformats.org/officeDocument/2006/relationships/slideLayout" Target="../slideLayouts/slideLayout28.xml"/><Relationship Id="rId15" Type="http://schemas.openxmlformats.org/officeDocument/2006/relationships/image" Target="../media/image1.jpeg"/><Relationship Id="rId12" Type="http://schemas.openxmlformats.org/officeDocument/2006/relationships/slideLayout" Target="../slideLayouts/slideLayout35.xml"/><Relationship Id="rId2" Type="http://schemas.openxmlformats.org/officeDocument/2006/relationships/slideLayout" Target="../slideLayouts/slideLayout25.xml"/><Relationship Id="rId9" Type="http://schemas.openxmlformats.org/officeDocument/2006/relationships/slideLayout" Target="../slideLayouts/slideLayout32.xml"/><Relationship Id="rId3"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8CE45-1E3B-F94C-8CBA-2FB5662F5141}" type="datetimeFigureOut">
              <a:rPr/>
              <a:pPr/>
              <a:t>10/15/09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3FACE-36D5-6F44-9D80-AF666C8CF041}" type="slidenum">
              <a: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86FDA5AB-862C-344D-BD7F-04194F1D571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65" charset="0"/>
        </a:defRPr>
      </a:lvl2pPr>
      <a:lvl3pPr algn="ctr" rtl="0" fontAlgn="base">
        <a:spcBef>
          <a:spcPct val="0"/>
        </a:spcBef>
        <a:spcAft>
          <a:spcPct val="0"/>
        </a:spcAft>
        <a:defRPr sz="4400">
          <a:solidFill>
            <a:schemeClr val="tx2"/>
          </a:solidFill>
          <a:latin typeface="Arial" pitchFamily="-65" charset="0"/>
        </a:defRPr>
      </a:lvl3pPr>
      <a:lvl4pPr algn="ctr" rtl="0" fontAlgn="base">
        <a:spcBef>
          <a:spcPct val="0"/>
        </a:spcBef>
        <a:spcAft>
          <a:spcPct val="0"/>
        </a:spcAft>
        <a:defRPr sz="4400">
          <a:solidFill>
            <a:schemeClr val="tx2"/>
          </a:solidFill>
          <a:latin typeface="Arial" pitchFamily="-65" charset="0"/>
        </a:defRPr>
      </a:lvl4pPr>
      <a:lvl5pPr algn="ctr" rtl="0" fontAlgn="base">
        <a:spcBef>
          <a:spcPct val="0"/>
        </a:spcBef>
        <a:spcAft>
          <a:spcPct val="0"/>
        </a:spcAft>
        <a:defRPr sz="4400">
          <a:solidFill>
            <a:schemeClr val="tx2"/>
          </a:solidFill>
          <a:latin typeface="Arial" pitchFamily="-65" charset="0"/>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65"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65"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65"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B1B85FF-AB6A-F748-8956-5CAF56C76A37}"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65" charset="0"/>
        </a:defRPr>
      </a:lvl2pPr>
      <a:lvl3pPr algn="ctr" rtl="0" fontAlgn="base">
        <a:spcBef>
          <a:spcPct val="0"/>
        </a:spcBef>
        <a:spcAft>
          <a:spcPct val="0"/>
        </a:spcAft>
        <a:defRPr sz="4400">
          <a:solidFill>
            <a:schemeClr val="tx2"/>
          </a:solidFill>
          <a:latin typeface="Arial" pitchFamily="-65" charset="0"/>
        </a:defRPr>
      </a:lvl3pPr>
      <a:lvl4pPr algn="ctr" rtl="0" fontAlgn="base">
        <a:spcBef>
          <a:spcPct val="0"/>
        </a:spcBef>
        <a:spcAft>
          <a:spcPct val="0"/>
        </a:spcAft>
        <a:defRPr sz="4400">
          <a:solidFill>
            <a:schemeClr val="tx2"/>
          </a:solidFill>
          <a:latin typeface="Arial" pitchFamily="-65" charset="0"/>
        </a:defRPr>
      </a:lvl4pPr>
      <a:lvl5pPr algn="ctr" rtl="0" fontAlgn="base">
        <a:spcBef>
          <a:spcPct val="0"/>
        </a:spcBef>
        <a:spcAft>
          <a:spcPct val="0"/>
        </a:spcAft>
        <a:defRPr sz="4400">
          <a:solidFill>
            <a:schemeClr val="tx2"/>
          </a:solidFill>
          <a:latin typeface="Arial" pitchFamily="-65" charset="0"/>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65"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65"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65"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3" Type="http://schemas.openxmlformats.org/officeDocument/2006/relationships/image" Target="../media/image1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3"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3" Type="http://schemas.openxmlformats.org/officeDocument/2006/relationships/image" Target="../media/image2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25.xml"/><Relationship Id="rId2" Type="http://schemas.openxmlformats.org/officeDocument/2006/relationships/image" Target="../media/image22.png"/><Relationship Id="rId3" Type="http://schemas.openxmlformats.org/officeDocument/2006/relationships/image" Target="../media/image17.png"/><Relationship Id="rId5"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3"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28.jpeg"/></Relationships>
</file>

<file path=ppt/slides/_rels/slide18.xml.rels><?xml version="1.0" encoding="UTF-8" standalone="yes"?>
<Relationships xmlns="http://schemas.openxmlformats.org/package/2006/relationships"><Relationship Id="rId4"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image" Target="../media/image29.jpeg"/><Relationship Id="rId3" Type="http://schemas.openxmlformats.org/officeDocument/2006/relationships/image" Target="../media/image30.jpeg"/><Relationship Id="rId5" Type="http://schemas.openxmlformats.org/officeDocument/2006/relationships/image" Target="../media/image32.gif"/></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4" Type="http://schemas.openxmlformats.org/officeDocument/2006/relationships/image" Target="../media/image34.png"/><Relationship Id="rId5" Type="http://schemas.openxmlformats.org/officeDocument/2006/relationships/image" Target="../media/image35.jpeg"/><Relationship Id="rId7"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33.jpeg"/><Relationship Id="rId6" Type="http://schemas.openxmlformats.org/officeDocument/2006/relationships/image" Target="../media/image36.jpeg"/></Relationships>
</file>

<file path=ppt/slides/_rels/slide2.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35.xml"/><Relationship Id="rId2" Type="http://schemas.openxmlformats.org/officeDocument/2006/relationships/notesSlide" Target="../notesSlides/notesSlide1.xml"/><Relationship Id="rId3" Type="http://schemas.openxmlformats.org/officeDocument/2006/relationships/image" Target="../media/image2.png"/><Relationship Id="rId5"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image" Target="../media/image41.jpeg"/><Relationship Id="rId1" Type="http://schemas.openxmlformats.org/officeDocument/2006/relationships/slideLayout" Target="../slideLayouts/slideLayout1.xml"/><Relationship Id="rId2" Type="http://schemas.openxmlformats.org/officeDocument/2006/relationships/image" Target="../media/image39.jpeg"/><Relationship Id="rId3" Type="http://schemas.openxmlformats.org/officeDocument/2006/relationships/image" Target="../media/image40.jpeg"/></Relationships>
</file>

<file path=ppt/slides/_rels/slide21.xml.rels><?xml version="1.0" encoding="UTF-8" standalone="yes"?>
<Relationships xmlns="http://schemas.openxmlformats.org/package/2006/relationships"><Relationship Id="rId4" Type="http://schemas.openxmlformats.org/officeDocument/2006/relationships/image" Target="../media/image44.jpeg"/><Relationship Id="rId1" Type="http://schemas.openxmlformats.org/officeDocument/2006/relationships/slideLayout" Target="../slideLayouts/slideLayout1.xml"/><Relationship Id="rId2" Type="http://schemas.openxmlformats.org/officeDocument/2006/relationships/image" Target="../media/image42.jpeg"/><Relationship Id="rId3" Type="http://schemas.openxmlformats.org/officeDocument/2006/relationships/image" Target="../media/image43.jpeg"/><Relationship Id="rId5" Type="http://schemas.openxmlformats.org/officeDocument/2006/relationships/image" Target="../media/image45.jpeg"/></Relationships>
</file>

<file path=ppt/slides/_rels/slide22.xml.rels><?xml version="1.0" encoding="UTF-8" standalone="yes"?>
<Relationships xmlns="http://schemas.openxmlformats.org/package/2006/relationships"><Relationship Id="rId4" Type="http://schemas.openxmlformats.org/officeDocument/2006/relationships/image" Target="../media/image48.jpeg"/><Relationship Id="rId1" Type="http://schemas.openxmlformats.org/officeDocument/2006/relationships/slideLayout" Target="../slideLayouts/slideLayout1.xml"/><Relationship Id="rId2" Type="http://schemas.openxmlformats.org/officeDocument/2006/relationships/image" Target="../media/image46.jpeg"/><Relationship Id="rId3" Type="http://schemas.openxmlformats.org/officeDocument/2006/relationships/image" Target="../media/image47.jpeg"/></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3" Type="http://schemas.openxmlformats.org/officeDocument/2006/relationships/image" Target="../media/image5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image" Target="../media/image49.jpeg"/><Relationship Id="rId3" Type="http://schemas.openxmlformats.org/officeDocument/2006/relationships/image" Target="../media/image5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image" Target="../media/image55.jpeg"/><Relationship Id="rId1" Type="http://schemas.openxmlformats.org/officeDocument/2006/relationships/slideLayout" Target="../slideLayouts/slideLayout1.xml"/><Relationship Id="rId2" Type="http://schemas.openxmlformats.org/officeDocument/2006/relationships/image" Target="../media/image53.jpeg"/><Relationship Id="rId3" Type="http://schemas.openxmlformats.org/officeDocument/2006/relationships/image" Target="../media/image5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5.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30.xml"/><Relationship Id="rId2" Type="http://schemas.openxmlformats.org/officeDocument/2006/relationships/notesSlide" Target="../notesSlides/notesSlide2.xml"/><Relationship Id="rId3" Type="http://schemas.openxmlformats.org/officeDocument/2006/relationships/image" Target="../media/image6.png"/><Relationship Id="rId5"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media/image6.png"/><Relationship Id="rId5"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4.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4" Type="http://schemas.openxmlformats.org/officeDocument/2006/relationships/image" Target="../media/image11.jpeg"/><Relationship Id="rId1" Type="http://schemas.openxmlformats.org/officeDocument/2006/relationships/slideLayout" Target="../slideLayouts/slideLayout29.xml"/><Relationship Id="rId2" Type="http://schemas.openxmlformats.org/officeDocument/2006/relationships/image" Target="../media/image9.pn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36.xml"/><Relationship Id="rId2" Type="http://schemas.openxmlformats.org/officeDocument/2006/relationships/image" Target="../media/image12.jpeg"/><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600200" y="1143000"/>
            <a:ext cx="5787649" cy="646331"/>
          </a:xfrm>
          <a:prstGeom prst="rect">
            <a:avLst/>
          </a:prstGeom>
          <a:noFill/>
        </p:spPr>
        <p:txBody>
          <a:bodyPr wrap="none" rtlCol="0">
            <a:spAutoFit/>
          </a:bodyPr>
          <a:lstStyle/>
          <a:p>
            <a:r>
              <a:rPr lang="en-US" dirty="0"/>
              <a:t>Before Phil Myers, dense cores were without form and void, </a:t>
            </a:r>
          </a:p>
          <a:p>
            <a:r>
              <a:rPr lang="en-US" dirty="0"/>
              <a:t>And darkness was upon the face of the deep.....</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9" name="Picture 3" descr="russell"/>
          <p:cNvPicPr>
            <a:picLocks noChangeAspect="1" noChangeArrowheads="1"/>
          </p:cNvPicPr>
          <p:nvPr/>
        </p:nvPicPr>
        <p:blipFill>
          <a:blip r:embed="rId2"/>
          <a:srcRect/>
          <a:stretch>
            <a:fillRect/>
          </a:stretch>
        </p:blipFill>
        <p:spPr bwMode="auto">
          <a:xfrm>
            <a:off x="152400" y="1295400"/>
            <a:ext cx="2673350" cy="3886200"/>
          </a:xfrm>
          <a:prstGeom prst="rect">
            <a:avLst/>
          </a:prstGeom>
          <a:noFill/>
        </p:spPr>
      </p:pic>
      <p:sp>
        <p:nvSpPr>
          <p:cNvPr id="24580" name="Text Box 4"/>
          <p:cNvSpPr txBox="1">
            <a:spLocks noChangeArrowheads="1"/>
          </p:cNvSpPr>
          <p:nvPr/>
        </p:nvSpPr>
        <p:spPr bwMode="auto">
          <a:xfrm>
            <a:off x="3048000" y="1524000"/>
            <a:ext cx="5730875" cy="3397250"/>
          </a:xfrm>
          <a:prstGeom prst="rect">
            <a:avLst/>
          </a:prstGeom>
          <a:solidFill>
            <a:srgbClr val="FFFFCC"/>
          </a:solidFill>
          <a:ln w="9525">
            <a:solidFill>
              <a:schemeClr val="tx1"/>
            </a:solidFill>
            <a:miter lim="800000"/>
            <a:headEnd/>
            <a:tailEnd/>
          </a:ln>
          <a:effectLst/>
        </p:spPr>
        <p:txBody>
          <a:bodyPr>
            <a:prstTxWarp prst="textNoShape">
              <a:avLst/>
            </a:prstTxWarp>
            <a:spAutoFit/>
          </a:bodyPr>
          <a:lstStyle/>
          <a:p>
            <a:r>
              <a:rPr lang="en-US" b="1">
                <a:solidFill>
                  <a:srgbClr val="800000"/>
                </a:solidFill>
                <a:latin typeface="Arial" pitchFamily="-65" charset="0"/>
              </a:rPr>
              <a:t>“The chief difficulty here is</a:t>
            </a:r>
            <a:r>
              <a:rPr lang="en-US" b="1">
                <a:latin typeface="Arial" pitchFamily="-65" charset="0"/>
              </a:rPr>
              <a:t> …</a:t>
            </a:r>
            <a:r>
              <a:rPr lang="en-US" b="1">
                <a:solidFill>
                  <a:srgbClr val="993300"/>
                </a:solidFill>
                <a:latin typeface="Arial" pitchFamily="-65" charset="0"/>
              </a:rPr>
              <a:t>how such (clouds) should have possessed so little angular momentum as the stars have at present.”</a:t>
            </a:r>
          </a:p>
          <a:p>
            <a:endParaRPr lang="en-US" b="1">
              <a:solidFill>
                <a:srgbClr val="993300"/>
              </a:solidFill>
              <a:latin typeface="Arial" pitchFamily="-65" charset="0"/>
            </a:endParaRPr>
          </a:p>
          <a:p>
            <a:r>
              <a:rPr lang="en-US" b="1">
                <a:solidFill>
                  <a:srgbClr val="993300"/>
                </a:solidFill>
                <a:latin typeface="Arial" pitchFamily="-65" charset="0"/>
              </a:rPr>
              <a:t>“…dark nebulae…may alone be permanent just because of their chaotic nature. As far back in time as our reasoning carries us, they may even then have been substantially the same as now—’without form and void’.”      </a:t>
            </a:r>
          </a:p>
          <a:p>
            <a:endParaRPr lang="en-US" b="1">
              <a:solidFill>
                <a:srgbClr val="993300"/>
              </a:solidFill>
              <a:latin typeface="Arial" pitchFamily="-65" charset="0"/>
            </a:endParaRPr>
          </a:p>
          <a:p>
            <a:r>
              <a:rPr lang="en-US" b="1" i="1">
                <a:solidFill>
                  <a:srgbClr val="993300"/>
                </a:solidFill>
                <a:latin typeface="Arial" pitchFamily="-65" charset="0"/>
              </a:rPr>
              <a:t>Russell, Dugan and Stewart 1927</a:t>
            </a:r>
            <a:endParaRPr lang="en-US" i="1">
              <a:solidFill>
                <a:srgbClr val="993300"/>
              </a:solidFill>
              <a:latin typeface="Arial" pitchFamily="-65" charset="0"/>
            </a:endParaRPr>
          </a:p>
          <a:p>
            <a:endParaRPr lang="en-US" i="1">
              <a:solidFill>
                <a:srgbClr val="993300"/>
              </a:solidFill>
              <a:latin typeface="Arial" pitchFamily="-65" charset="0"/>
            </a:endParaRPr>
          </a:p>
        </p:txBody>
      </p:sp>
      <p:sp>
        <p:nvSpPr>
          <p:cNvPr id="24582" name="Text Box 6"/>
          <p:cNvSpPr txBox="1">
            <a:spLocks noChangeArrowheads="1"/>
          </p:cNvSpPr>
          <p:nvPr/>
        </p:nvSpPr>
        <p:spPr bwMode="auto">
          <a:xfrm>
            <a:off x="441325" y="5726113"/>
            <a:ext cx="1597025" cy="396875"/>
          </a:xfrm>
          <a:prstGeom prst="rect">
            <a:avLst/>
          </a:prstGeom>
          <a:noFill/>
          <a:ln w="9525">
            <a:noFill/>
            <a:miter lim="800000"/>
            <a:headEnd/>
            <a:tailEnd/>
          </a:ln>
          <a:effectLst/>
        </p:spPr>
        <p:txBody>
          <a:bodyPr wrap="none">
            <a:prstTxWarp prst="textNoShape">
              <a:avLst/>
            </a:prstTxWarp>
            <a:spAutoFit/>
          </a:bodyPr>
          <a:lstStyle/>
          <a:p>
            <a:r>
              <a:rPr lang="en-US" sz="2000">
                <a:latin typeface="Arial" pitchFamily="-65" charset="0"/>
              </a:rPr>
              <a:t>H.N. Russell</a:t>
            </a:r>
          </a:p>
        </p:txBody>
      </p:sp>
      <p:sp>
        <p:nvSpPr>
          <p:cNvPr id="7" name="TextBox 6"/>
          <p:cNvSpPr txBox="1"/>
          <p:nvPr/>
        </p:nvSpPr>
        <p:spPr>
          <a:xfrm>
            <a:off x="2667000" y="302567"/>
            <a:ext cx="4579499" cy="461665"/>
          </a:xfrm>
          <a:prstGeom prst="rect">
            <a:avLst/>
          </a:prstGeom>
          <a:noFill/>
        </p:spPr>
        <p:txBody>
          <a:bodyPr wrap="none" rtlCol="0">
            <a:spAutoFit/>
          </a:bodyPr>
          <a:lstStyle/>
          <a:p>
            <a:r>
              <a:rPr lang="en-US" sz="2400" b="1">
                <a:solidFill>
                  <a:srgbClr val="800000"/>
                </a:solidFill>
              </a:rPr>
              <a:t>On The Nature of Dark Clouds</a:t>
            </a: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bok_reiley_47.jpg"/>
          <p:cNvPicPr>
            <a:picLocks noChangeAspect="1"/>
          </p:cNvPicPr>
          <p:nvPr/>
        </p:nvPicPr>
        <p:blipFill>
          <a:blip r:embed="rId2"/>
          <a:stretch>
            <a:fillRect/>
          </a:stretch>
        </p:blipFill>
        <p:spPr>
          <a:xfrm>
            <a:off x="3048000" y="1066800"/>
            <a:ext cx="5266944" cy="3072384"/>
          </a:xfrm>
          <a:prstGeom prst="rect">
            <a:avLst/>
          </a:prstGeom>
        </p:spPr>
      </p:pic>
      <p:pic>
        <p:nvPicPr>
          <p:cNvPr id="6" name="Picture 6" descr="Bok"/>
          <p:cNvPicPr>
            <a:picLocks noChangeAspect="1" noChangeArrowheads="1"/>
          </p:cNvPicPr>
          <p:nvPr/>
        </p:nvPicPr>
        <p:blipFill>
          <a:blip r:embed="rId3"/>
          <a:srcRect/>
          <a:stretch>
            <a:fillRect/>
          </a:stretch>
        </p:blipFill>
        <p:spPr bwMode="auto">
          <a:xfrm>
            <a:off x="450849" y="990600"/>
            <a:ext cx="2133219" cy="2834450"/>
          </a:xfrm>
          <a:prstGeom prst="rect">
            <a:avLst/>
          </a:prstGeom>
          <a:noFill/>
        </p:spPr>
      </p:pic>
      <p:sp>
        <p:nvSpPr>
          <p:cNvPr id="7" name="Text Box 4"/>
          <p:cNvSpPr txBox="1">
            <a:spLocks noChangeArrowheads="1"/>
          </p:cNvSpPr>
          <p:nvPr/>
        </p:nvSpPr>
        <p:spPr bwMode="auto">
          <a:xfrm>
            <a:off x="381000" y="3733800"/>
            <a:ext cx="25463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mj-lt"/>
                <a:ea typeface="+mj-ea"/>
                <a:cs typeface="+mj-cs"/>
              </a:rPr>
              <a:t>  </a:t>
            </a:r>
            <a:r>
              <a:rPr kumimoji="0" lang="en-US" sz="2400" b="0" i="0" u="none" strike="noStrike" kern="0" cap="none" spc="0" normalizeH="0" baseline="0" noProof="0">
                <a:ln>
                  <a:noFill/>
                </a:ln>
                <a:solidFill>
                  <a:srgbClr val="800000"/>
                </a:solidFill>
                <a:effectLst/>
                <a:uLnTx/>
                <a:uFillTx/>
                <a:latin typeface="+mj-lt"/>
                <a:ea typeface="+mj-ea"/>
                <a:cs typeface="+mj-cs"/>
              </a:rPr>
              <a:t>Bart J. Bok </a:t>
            </a:r>
            <a:br>
              <a:rPr kumimoji="0" lang="en-US" sz="2400" b="0" i="0" u="none" strike="noStrike" kern="0" cap="none" spc="0" normalizeH="0" baseline="0" noProof="0">
                <a:ln>
                  <a:noFill/>
                </a:ln>
                <a:solidFill>
                  <a:srgbClr val="800000"/>
                </a:solidFill>
                <a:effectLst/>
                <a:uLnTx/>
                <a:uFillTx/>
                <a:latin typeface="+mj-lt"/>
                <a:ea typeface="+mj-ea"/>
                <a:cs typeface="+mj-cs"/>
              </a:rPr>
            </a:br>
            <a:r>
              <a:rPr kumimoji="0" lang="en-US" sz="2400" b="0" i="0" u="none" strike="noStrike" kern="0" cap="none" spc="0" normalizeH="0" baseline="0" noProof="0">
                <a:ln>
                  <a:noFill/>
                </a:ln>
                <a:solidFill>
                  <a:srgbClr val="800000"/>
                </a:solidFill>
                <a:effectLst/>
                <a:uLnTx/>
                <a:uFillTx/>
                <a:latin typeface="+mj-lt"/>
                <a:ea typeface="+mj-ea"/>
                <a:cs typeface="+mj-cs"/>
              </a:rPr>
              <a:t>  1906-1983</a:t>
            </a:r>
          </a:p>
        </p:txBody>
      </p:sp>
      <p:sp>
        <p:nvSpPr>
          <p:cNvPr id="8" name="Text Box 2"/>
          <p:cNvSpPr txBox="1">
            <a:spLocks noChangeArrowheads="1"/>
          </p:cNvSpPr>
          <p:nvPr/>
        </p:nvSpPr>
        <p:spPr bwMode="auto">
          <a:xfrm>
            <a:off x="2057400" y="6427788"/>
            <a:ext cx="4800600" cy="307777"/>
          </a:xfrm>
          <a:prstGeom prst="rect">
            <a:avLst/>
          </a:prstGeom>
          <a:solidFill>
            <a:srgbClr val="DDDDDD"/>
          </a:solidFill>
          <a:ln w="9525">
            <a:noFill/>
            <a:miter lim="800000"/>
            <a:headEnd/>
            <a:tailEnd/>
          </a:ln>
          <a:effectLst/>
        </p:spPr>
        <p:txBody>
          <a:bodyPr wrap="square">
            <a:prstTxWarp prst="textNoShape">
              <a:avLst/>
            </a:prstTxWarp>
            <a:spAutoFit/>
          </a:bodyPr>
          <a:lstStyle/>
          <a:p>
            <a:r>
              <a:rPr lang="en-US" sz="1400" b="1">
                <a:solidFill>
                  <a:srgbClr val="800000"/>
                </a:solidFill>
                <a:latin typeface="Comic Sans MS" pitchFamily="-65" charset="0"/>
              </a:rPr>
              <a:t>1946: Harvard Observatory Centennial Symposium</a:t>
            </a:r>
          </a:p>
        </p:txBody>
      </p:sp>
      <p:sp>
        <p:nvSpPr>
          <p:cNvPr id="9" name="Text Box 4"/>
          <p:cNvSpPr txBox="1">
            <a:spLocks noChangeArrowheads="1"/>
          </p:cNvSpPr>
          <p:nvPr/>
        </p:nvSpPr>
        <p:spPr bwMode="auto">
          <a:xfrm>
            <a:off x="2584069" y="4800600"/>
            <a:ext cx="5730875" cy="1474788"/>
          </a:xfrm>
          <a:prstGeom prst="rect">
            <a:avLst/>
          </a:prstGeom>
          <a:solidFill>
            <a:srgbClr val="FFFFCC"/>
          </a:solidFill>
          <a:ln w="9525">
            <a:solidFill>
              <a:schemeClr val="tx1"/>
            </a:solidFill>
            <a:miter lim="800000"/>
            <a:headEnd/>
            <a:tailEnd/>
          </a:ln>
          <a:effectLst/>
        </p:spPr>
        <p:txBody>
          <a:bodyPr>
            <a:prstTxWarp prst="textNoShape">
              <a:avLst/>
            </a:prstTxWarp>
            <a:spAutoFit/>
          </a:bodyPr>
          <a:lstStyle/>
          <a:p>
            <a:endParaRPr lang="en-US" b="1">
              <a:latin typeface="Arial" pitchFamily="-65" charset="0"/>
            </a:endParaRPr>
          </a:p>
          <a:p>
            <a:r>
              <a:rPr lang="en-US" b="1">
                <a:latin typeface="Arial" pitchFamily="-65" charset="0"/>
              </a:rPr>
              <a:t>“…in some cosmic clouds we are now witnessing the operation of the process of star formation</a:t>
            </a:r>
            <a:r>
              <a:rPr lang="en-US" b="1">
                <a:solidFill>
                  <a:srgbClr val="993300"/>
                </a:solidFill>
                <a:latin typeface="Arial" pitchFamily="-65" charset="0"/>
              </a:rPr>
              <a:t>.”          </a:t>
            </a:r>
            <a:r>
              <a:rPr lang="en-US" b="1" i="1">
                <a:solidFill>
                  <a:srgbClr val="993300"/>
                </a:solidFill>
                <a:latin typeface="Arial" pitchFamily="-65" charset="0"/>
              </a:rPr>
              <a:t>Bok  1948</a:t>
            </a:r>
            <a:r>
              <a:rPr lang="en-US" i="1">
                <a:solidFill>
                  <a:srgbClr val="993300"/>
                </a:solidFill>
                <a:latin typeface="Arial" pitchFamily="-65" charset="0"/>
              </a:rPr>
              <a:t> </a:t>
            </a:r>
          </a:p>
          <a:p>
            <a:endParaRPr lang="en-US" i="1">
              <a:solidFill>
                <a:srgbClr val="993300"/>
              </a:solidFill>
              <a:latin typeface="Arial" pitchFamily="-65" charset="0"/>
            </a:endParaRPr>
          </a:p>
        </p:txBody>
      </p:sp>
      <p:sp>
        <p:nvSpPr>
          <p:cNvPr id="10" name="TextBox 9"/>
          <p:cNvSpPr txBox="1"/>
          <p:nvPr/>
        </p:nvSpPr>
        <p:spPr>
          <a:xfrm>
            <a:off x="2057400" y="196334"/>
            <a:ext cx="6189289" cy="461665"/>
          </a:xfrm>
          <a:prstGeom prst="rect">
            <a:avLst/>
          </a:prstGeom>
          <a:noFill/>
        </p:spPr>
        <p:txBody>
          <a:bodyPr wrap="none" rtlCol="0">
            <a:spAutoFit/>
          </a:bodyPr>
          <a:lstStyle/>
          <a:p>
            <a:r>
              <a:rPr lang="en-US" sz="2400" b="1" i="1">
                <a:solidFill>
                  <a:srgbClr val="800000"/>
                </a:solidFill>
              </a:rPr>
              <a:t>Bok Ties Star Formation to Dark Clouds!</a:t>
            </a:r>
          </a:p>
        </p:txBody>
      </p:sp>
      <p:cxnSp>
        <p:nvCxnSpPr>
          <p:cNvPr id="12" name="Straight Connector 11"/>
          <p:cNvCxnSpPr/>
          <p:nvPr/>
        </p:nvCxnSpPr>
        <p:spPr>
          <a:xfrm>
            <a:off x="3352800" y="3503612"/>
            <a:ext cx="4648200" cy="1588"/>
          </a:xfrm>
          <a:prstGeom prst="line">
            <a:avLst/>
          </a:prstGeom>
          <a:ln w="952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200400" y="3657600"/>
            <a:ext cx="3352800" cy="1588"/>
          </a:xfrm>
          <a:prstGeom prst="line">
            <a:avLst/>
          </a:prstGeom>
          <a:ln w="952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900" decel="100000" fill="hold"/>
                                        <p:tgtEl>
                                          <p:spTgt spid="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5" descr="spitzer"/>
          <p:cNvPicPr>
            <a:picLocks noChangeAspect="1" noChangeArrowheads="1"/>
          </p:cNvPicPr>
          <p:nvPr/>
        </p:nvPicPr>
        <p:blipFill>
          <a:blip r:embed="rId2"/>
          <a:srcRect/>
          <a:stretch>
            <a:fillRect/>
          </a:stretch>
        </p:blipFill>
        <p:spPr bwMode="auto">
          <a:xfrm>
            <a:off x="88900" y="750887"/>
            <a:ext cx="1968500" cy="2601913"/>
          </a:xfrm>
          <a:prstGeom prst="rect">
            <a:avLst/>
          </a:prstGeom>
          <a:noFill/>
        </p:spPr>
      </p:pic>
      <p:sp>
        <p:nvSpPr>
          <p:cNvPr id="4" name="Text Box 3"/>
          <p:cNvSpPr txBox="1">
            <a:spLocks noChangeArrowheads="1"/>
          </p:cNvSpPr>
          <p:nvPr/>
        </p:nvSpPr>
        <p:spPr bwMode="auto">
          <a:xfrm>
            <a:off x="30162" y="4114800"/>
            <a:ext cx="4770438" cy="2031325"/>
          </a:xfrm>
          <a:prstGeom prst="rect">
            <a:avLst/>
          </a:prstGeom>
          <a:solidFill>
            <a:srgbClr val="FFFFCC"/>
          </a:solidFill>
          <a:ln w="9525">
            <a:solidFill>
              <a:schemeClr val="tx1"/>
            </a:solidFill>
            <a:miter lim="800000"/>
            <a:headEnd/>
            <a:tailEnd/>
          </a:ln>
          <a:effectLst/>
        </p:spPr>
        <p:txBody>
          <a:bodyPr wrap="square">
            <a:prstTxWarp prst="textNoShape">
              <a:avLst/>
            </a:prstTxWarp>
            <a:spAutoFit/>
          </a:bodyPr>
          <a:lstStyle/>
          <a:p>
            <a:r>
              <a:rPr lang="en-US" b="1">
                <a:solidFill>
                  <a:srgbClr val="800000"/>
                </a:solidFill>
                <a:latin typeface="Arial" pitchFamily="-65" charset="0"/>
              </a:rPr>
              <a:t>“...(although) the results presented here are therefore favorable to the hypothesis that stars…have originated recently from interstellar matter, this hypothesis remains </a:t>
            </a:r>
            <a:r>
              <a:rPr lang="en-US" b="1">
                <a:solidFill>
                  <a:schemeClr val="bg1"/>
                </a:solidFill>
                <a:latin typeface="Arial" pitchFamily="-65" charset="0"/>
              </a:rPr>
              <a:t>extremely tentative </a:t>
            </a:r>
            <a:r>
              <a:rPr lang="en-US" b="1">
                <a:solidFill>
                  <a:srgbClr val="800000"/>
                </a:solidFill>
                <a:latin typeface="Arial" pitchFamily="-65" charset="0"/>
              </a:rPr>
              <a:t>at the present time.</a:t>
            </a:r>
            <a:r>
              <a:rPr lang="en-US" b="1">
                <a:solidFill>
                  <a:srgbClr val="993300"/>
                </a:solidFill>
                <a:latin typeface="Arial" pitchFamily="-65" charset="0"/>
              </a:rPr>
              <a:t>”           </a:t>
            </a:r>
            <a:r>
              <a:rPr lang="en-US" b="1" i="1">
                <a:solidFill>
                  <a:srgbClr val="993300"/>
                </a:solidFill>
                <a:latin typeface="Arial" pitchFamily="-65" charset="0"/>
              </a:rPr>
              <a:t>Spitzer 1948</a:t>
            </a:r>
            <a:endParaRPr lang="en-US" i="1">
              <a:solidFill>
                <a:srgbClr val="993300"/>
              </a:solidFill>
              <a:latin typeface="Arial" pitchFamily="-65" charset="0"/>
            </a:endParaRPr>
          </a:p>
          <a:p>
            <a:endParaRPr lang="en-US" i="1">
              <a:solidFill>
                <a:srgbClr val="993300"/>
              </a:solidFill>
              <a:latin typeface="Arial" pitchFamily="-65" charset="0"/>
            </a:endParaRPr>
          </a:p>
        </p:txBody>
      </p:sp>
      <p:sp>
        <p:nvSpPr>
          <p:cNvPr id="5" name="TextBox 4"/>
          <p:cNvSpPr txBox="1"/>
          <p:nvPr/>
        </p:nvSpPr>
        <p:spPr>
          <a:xfrm>
            <a:off x="2312597" y="988873"/>
            <a:ext cx="5536003" cy="1754327"/>
          </a:xfrm>
          <a:prstGeom prst="rect">
            <a:avLst/>
          </a:prstGeom>
          <a:solidFill>
            <a:srgbClr val="FFF8D2"/>
          </a:solidFill>
        </p:spPr>
        <p:txBody>
          <a:bodyPr wrap="none" rtlCol="0">
            <a:spAutoFit/>
          </a:bodyPr>
          <a:lstStyle/>
          <a:p>
            <a:r>
              <a:rPr lang="en-US" b="1">
                <a:solidFill>
                  <a:srgbClr val="800000"/>
                </a:solidFill>
              </a:rPr>
              <a:t>During this stage of gravitational contraction</a:t>
            </a:r>
          </a:p>
          <a:p>
            <a:r>
              <a:rPr lang="en-US" b="1">
                <a:solidFill>
                  <a:srgbClr val="800000"/>
                </a:solidFill>
              </a:rPr>
              <a:t>an aggregation of dust and atoms will be stable </a:t>
            </a:r>
          </a:p>
          <a:p>
            <a:r>
              <a:rPr lang="en-US" b="1">
                <a:solidFill>
                  <a:srgbClr val="800000"/>
                </a:solidFill>
              </a:rPr>
              <a:t>against most disruptive influences’ it should no longer </a:t>
            </a:r>
          </a:p>
          <a:p>
            <a:r>
              <a:rPr lang="en-US" b="1">
                <a:solidFill>
                  <a:srgbClr val="800000"/>
                </a:solidFill>
              </a:rPr>
              <a:t>Be regarded as a cloud, and will here be called a </a:t>
            </a:r>
          </a:p>
          <a:p>
            <a:r>
              <a:rPr lang="en-US" b="1">
                <a:solidFill>
                  <a:srgbClr val="800000"/>
                </a:solidFill>
              </a:rPr>
              <a:t>“</a:t>
            </a:r>
            <a:r>
              <a:rPr lang="en-US" b="1" i="1">
                <a:solidFill>
                  <a:srgbClr val="800000"/>
                </a:solidFill>
              </a:rPr>
              <a:t>Protostar</a:t>
            </a:r>
            <a:r>
              <a:rPr lang="en-US" b="1">
                <a:solidFill>
                  <a:srgbClr val="800000"/>
                </a:solidFill>
              </a:rPr>
              <a:t>”.</a:t>
            </a:r>
          </a:p>
          <a:p>
            <a:r>
              <a:rPr lang="en-US" b="1">
                <a:solidFill>
                  <a:srgbClr val="800000"/>
                </a:solidFill>
              </a:rPr>
              <a:t>				  </a:t>
            </a:r>
            <a:r>
              <a:rPr lang="en-US" b="1" i="1">
                <a:solidFill>
                  <a:srgbClr val="800000"/>
                </a:solidFill>
              </a:rPr>
              <a:t>Spitzer 1948 </a:t>
            </a:r>
            <a:endParaRPr lang="en-US" sz="1400" b="1" i="1">
              <a:solidFill>
                <a:srgbClr val="800000"/>
              </a:solidFill>
            </a:endParaRPr>
          </a:p>
        </p:txBody>
      </p:sp>
      <p:sp>
        <p:nvSpPr>
          <p:cNvPr id="6" name="TextBox 5"/>
          <p:cNvSpPr txBox="1"/>
          <p:nvPr/>
        </p:nvSpPr>
        <p:spPr>
          <a:xfrm>
            <a:off x="-29871" y="3426023"/>
            <a:ext cx="2315871" cy="307777"/>
          </a:xfrm>
          <a:prstGeom prst="rect">
            <a:avLst/>
          </a:prstGeom>
          <a:noFill/>
        </p:spPr>
        <p:txBody>
          <a:bodyPr wrap="none" rtlCol="0">
            <a:spAutoFit/>
          </a:bodyPr>
          <a:lstStyle/>
          <a:p>
            <a:r>
              <a:rPr lang="en-US" sz="1400">
                <a:solidFill>
                  <a:srgbClr val="800000"/>
                </a:solidFill>
              </a:rPr>
              <a:t>Lyman Spitzer Jr. (1914-1997)</a:t>
            </a:r>
          </a:p>
        </p:txBody>
      </p:sp>
      <p:grpSp>
        <p:nvGrpSpPr>
          <p:cNvPr id="13" name="Group 12"/>
          <p:cNvGrpSpPr/>
          <p:nvPr/>
        </p:nvGrpSpPr>
        <p:grpSpPr>
          <a:xfrm>
            <a:off x="5562600" y="2514600"/>
            <a:ext cx="3429000" cy="4267200"/>
            <a:chOff x="5334000" y="2286000"/>
            <a:chExt cx="3505200" cy="4351283"/>
          </a:xfrm>
        </p:grpSpPr>
        <p:grpSp>
          <p:nvGrpSpPr>
            <p:cNvPr id="11" name="Group 10"/>
            <p:cNvGrpSpPr/>
            <p:nvPr/>
          </p:nvGrpSpPr>
          <p:grpSpPr>
            <a:xfrm>
              <a:off x="5334000" y="2286000"/>
              <a:ext cx="3505200" cy="4351283"/>
              <a:chOff x="5410200" y="2278114"/>
              <a:chExt cx="3505200" cy="4351283"/>
            </a:xfrm>
          </p:grpSpPr>
          <p:pic>
            <p:nvPicPr>
              <p:cNvPr id="2" name="Picture 1" descr="b68_spitzer.jpg"/>
              <p:cNvPicPr>
                <a:picLocks noChangeAspect="1"/>
              </p:cNvPicPr>
              <p:nvPr/>
            </p:nvPicPr>
            <p:blipFill>
              <a:blip r:embed="rId3"/>
              <a:stretch>
                <a:fillRect/>
              </a:stretch>
            </p:blipFill>
            <p:spPr>
              <a:xfrm rot="10800000">
                <a:off x="5410200" y="2278114"/>
                <a:ext cx="3505200" cy="4351283"/>
              </a:xfrm>
              <a:prstGeom prst="rect">
                <a:avLst/>
              </a:prstGeom>
            </p:spPr>
          </p:pic>
          <p:sp>
            <p:nvSpPr>
              <p:cNvPr id="8" name="Rectangle 7"/>
              <p:cNvSpPr/>
              <p:nvPr/>
            </p:nvSpPr>
            <p:spPr>
              <a:xfrm>
                <a:off x="5410200" y="2288977"/>
                <a:ext cx="3505200" cy="301823"/>
              </a:xfrm>
              <a:prstGeom prst="rect">
                <a:avLst/>
              </a:prstGeom>
              <a:solidFill>
                <a:schemeClr val="tx1">
                  <a:alpha val="8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6172200" y="2288977"/>
              <a:ext cx="1915909" cy="307777"/>
            </a:xfrm>
            <a:prstGeom prst="rect">
              <a:avLst/>
            </a:prstGeom>
            <a:noFill/>
          </p:spPr>
          <p:txBody>
            <a:bodyPr wrap="none" rtlCol="0">
              <a:spAutoFit/>
            </a:bodyPr>
            <a:lstStyle/>
            <a:p>
              <a:r>
                <a:rPr lang="en-US" sz="1400">
                  <a:solidFill>
                    <a:schemeClr val="bg1"/>
                  </a:solidFill>
                </a:rPr>
                <a:t>Physics Today, 1948 1, 6</a:t>
              </a:r>
            </a:p>
          </p:txBody>
        </p:sp>
      </p:grpSp>
      <p:sp>
        <p:nvSpPr>
          <p:cNvPr id="9" name="Down Arrow 8"/>
          <p:cNvSpPr/>
          <p:nvPr/>
        </p:nvSpPr>
        <p:spPr>
          <a:xfrm rot="19427414">
            <a:off x="4777726" y="2704131"/>
            <a:ext cx="484632" cy="18868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Box 2"/>
          <p:cNvSpPr txBox="1">
            <a:spLocks noChangeArrowheads="1"/>
          </p:cNvSpPr>
          <p:nvPr/>
        </p:nvSpPr>
        <p:spPr bwMode="auto">
          <a:xfrm>
            <a:off x="88900" y="6474024"/>
            <a:ext cx="4572000" cy="307777"/>
          </a:xfrm>
          <a:prstGeom prst="rect">
            <a:avLst/>
          </a:prstGeom>
          <a:solidFill>
            <a:srgbClr val="DDDDDD"/>
          </a:solidFill>
          <a:ln w="9525">
            <a:noFill/>
            <a:miter lim="800000"/>
            <a:headEnd/>
            <a:tailEnd/>
          </a:ln>
          <a:effectLst/>
        </p:spPr>
        <p:txBody>
          <a:bodyPr wrap="square">
            <a:prstTxWarp prst="textNoShape">
              <a:avLst/>
            </a:prstTxWarp>
            <a:spAutoFit/>
          </a:bodyPr>
          <a:lstStyle/>
          <a:p>
            <a:r>
              <a:rPr lang="en-US" sz="1400" b="1">
                <a:solidFill>
                  <a:srgbClr val="800000"/>
                </a:solidFill>
                <a:latin typeface="Comic Sans MS" pitchFamily="-65" charset="0"/>
              </a:rPr>
              <a:t>1946: Harvard Observatory Centennial Symposium</a:t>
            </a:r>
          </a:p>
        </p:txBody>
      </p:sp>
      <p:sp>
        <p:nvSpPr>
          <p:cNvPr id="14" name="TextBox 13"/>
          <p:cNvSpPr txBox="1"/>
          <p:nvPr/>
        </p:nvSpPr>
        <p:spPr>
          <a:xfrm>
            <a:off x="2819400" y="0"/>
            <a:ext cx="3644960" cy="461665"/>
          </a:xfrm>
          <a:prstGeom prst="rect">
            <a:avLst/>
          </a:prstGeom>
          <a:noFill/>
        </p:spPr>
        <p:txBody>
          <a:bodyPr wrap="none" rtlCol="0">
            <a:spAutoFit/>
          </a:bodyPr>
          <a:lstStyle/>
          <a:p>
            <a:r>
              <a:rPr lang="en-US" sz="2400" b="1" i="1">
                <a:solidFill>
                  <a:srgbClr val="800000"/>
                </a:solidFill>
              </a:rPr>
              <a:t>The Concept of a Protostar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762000" y="304800"/>
            <a:ext cx="7848600" cy="466725"/>
          </a:xfrm>
          <a:prstGeom prst="rect">
            <a:avLst/>
          </a:prstGeom>
          <a:solidFill>
            <a:srgbClr val="DDDDDD"/>
          </a:solidFill>
          <a:ln w="9525">
            <a:solidFill>
              <a:schemeClr val="tx1"/>
            </a:solidFill>
            <a:miter lim="800000"/>
            <a:headEnd/>
            <a:tailEnd/>
          </a:ln>
          <a:effectLst/>
        </p:spPr>
        <p:txBody>
          <a:bodyPr>
            <a:prstTxWarp prst="textNoShape">
              <a:avLst/>
            </a:prstTxWarp>
            <a:spAutoFit/>
          </a:bodyPr>
          <a:lstStyle/>
          <a:p>
            <a:r>
              <a:rPr lang="en-US" sz="2400" b="1">
                <a:solidFill>
                  <a:srgbClr val="800000"/>
                </a:solidFill>
                <a:latin typeface="Comic Sans MS" pitchFamily="-65" charset="0"/>
              </a:rPr>
              <a:t>      A Hydrogen-rich Interstellar Medium</a:t>
            </a:r>
          </a:p>
        </p:txBody>
      </p:sp>
      <p:sp>
        <p:nvSpPr>
          <p:cNvPr id="31747" name="Text Box 3"/>
          <p:cNvSpPr txBox="1">
            <a:spLocks noChangeArrowheads="1"/>
          </p:cNvSpPr>
          <p:nvPr/>
        </p:nvSpPr>
        <p:spPr bwMode="auto">
          <a:xfrm>
            <a:off x="1143000" y="4419600"/>
            <a:ext cx="7010400" cy="1625600"/>
          </a:xfrm>
          <a:prstGeom prst="rect">
            <a:avLst/>
          </a:prstGeom>
          <a:solidFill>
            <a:srgbClr val="FFFFCC"/>
          </a:solidFill>
          <a:ln w="9525">
            <a:solidFill>
              <a:schemeClr val="tx1"/>
            </a:solidFill>
            <a:miter lim="800000"/>
            <a:headEnd/>
            <a:tailEnd/>
          </a:ln>
          <a:effectLst>
            <a:outerShdw blurRad="63500" dist="107763" dir="2700000" algn="ctr" rotWithShape="0">
              <a:schemeClr val="bg2">
                <a:alpha val="50000"/>
              </a:schemeClr>
            </a:outerShdw>
          </a:effectLst>
        </p:spPr>
        <p:txBody>
          <a:bodyPr>
            <a:prstTxWarp prst="textNoShape">
              <a:avLst/>
            </a:prstTxWarp>
            <a:spAutoFit/>
          </a:bodyPr>
          <a:lstStyle/>
          <a:p>
            <a:r>
              <a:rPr lang="en-US" sz="2000" b="1">
                <a:solidFill>
                  <a:srgbClr val="993300"/>
                </a:solidFill>
                <a:latin typeface="Arial" pitchFamily="-65" charset="0"/>
              </a:rPr>
              <a:t>The discovery of pervasive HI emission in the galaxy by Ewen and Purcell in 1951 convincingly demonstrated that the </a:t>
            </a:r>
            <a:r>
              <a:rPr lang="en-US" sz="2000" b="1">
                <a:solidFill>
                  <a:srgbClr val="FF0000"/>
                </a:solidFill>
                <a:latin typeface="Arial" pitchFamily="-65" charset="0"/>
              </a:rPr>
              <a:t>raw material</a:t>
            </a:r>
            <a:r>
              <a:rPr lang="en-US" sz="2000" b="1">
                <a:solidFill>
                  <a:srgbClr val="993300"/>
                </a:solidFill>
                <a:latin typeface="Arial" pitchFamily="-65" charset="0"/>
              </a:rPr>
              <a:t> for building stars existed in </a:t>
            </a:r>
            <a:r>
              <a:rPr lang="en-US" sz="2000" b="1">
                <a:solidFill>
                  <a:srgbClr val="FF0000"/>
                </a:solidFill>
                <a:latin typeface="Arial" pitchFamily="-65" charset="0"/>
              </a:rPr>
              <a:t>substantial</a:t>
            </a:r>
            <a:r>
              <a:rPr lang="en-US" sz="2000" b="1">
                <a:solidFill>
                  <a:srgbClr val="993300"/>
                </a:solidFill>
                <a:latin typeface="Arial" pitchFamily="-65" charset="0"/>
              </a:rPr>
              <a:t> concentrations between the stars.</a:t>
            </a:r>
          </a:p>
          <a:p>
            <a:endParaRPr lang="en-US" sz="2000" b="1">
              <a:solidFill>
                <a:srgbClr val="993300"/>
              </a:solidFill>
              <a:latin typeface="Arial" pitchFamily="-65" charset="0"/>
            </a:endParaRPr>
          </a:p>
        </p:txBody>
      </p:sp>
      <p:pic>
        <p:nvPicPr>
          <p:cNvPr id="31748" name="Picture 4" descr="ewenpurbow_crop"/>
          <p:cNvPicPr>
            <a:picLocks noChangeAspect="1" noChangeArrowheads="1"/>
          </p:cNvPicPr>
          <p:nvPr/>
        </p:nvPicPr>
        <p:blipFill>
          <a:blip r:embed="rId2"/>
          <a:srcRect/>
          <a:stretch>
            <a:fillRect/>
          </a:stretch>
        </p:blipFill>
        <p:spPr bwMode="auto">
          <a:xfrm>
            <a:off x="76200" y="1244600"/>
            <a:ext cx="2895600" cy="2184400"/>
          </a:xfrm>
          <a:prstGeom prst="rect">
            <a:avLst/>
          </a:prstGeom>
          <a:noFill/>
        </p:spPr>
      </p:pic>
      <p:pic>
        <p:nvPicPr>
          <p:cNvPr id="31749" name="Picture 5" descr="hi_galaxy_small"/>
          <p:cNvPicPr>
            <a:picLocks noChangeAspect="1" noChangeArrowheads="1"/>
          </p:cNvPicPr>
          <p:nvPr/>
        </p:nvPicPr>
        <p:blipFill>
          <a:blip r:embed="rId3"/>
          <a:srcRect/>
          <a:stretch>
            <a:fillRect/>
          </a:stretch>
        </p:blipFill>
        <p:spPr bwMode="auto">
          <a:xfrm>
            <a:off x="3048000" y="914400"/>
            <a:ext cx="6019800" cy="3143250"/>
          </a:xfrm>
          <a:prstGeom prst="rect">
            <a:avLst/>
          </a:prstGeom>
          <a:noFill/>
        </p:spPr>
      </p:pic>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2" descr="aggasiz_telescope"/>
          <p:cNvPicPr>
            <a:picLocks noGrp="1" noChangeAspect="1" noChangeArrowheads="1"/>
          </p:cNvPicPr>
          <p:nvPr>
            <p:ph idx="1"/>
          </p:nvPr>
        </p:nvPicPr>
        <p:blipFill>
          <a:blip r:embed="rId2"/>
          <a:srcRect/>
          <a:stretch>
            <a:fillRect/>
          </a:stretch>
        </p:blipFill>
        <p:spPr>
          <a:xfrm>
            <a:off x="2357438" y="4232275"/>
            <a:ext cx="2265362" cy="2625725"/>
          </a:xfrm>
          <a:noFill/>
          <a:ln/>
        </p:spPr>
      </p:pic>
      <p:sp>
        <p:nvSpPr>
          <p:cNvPr id="39939" name="Rectangle 3"/>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prstTxWarp prst="textNoShape">
              <a:avLst/>
            </a:prstTxWarp>
          </a:bodyPr>
          <a:lstStyle/>
          <a:p>
            <a:pPr algn="ctr" eaLnBrk="0" hangingPunct="0"/>
            <a:endParaRPr lang="en-US" sz="2400">
              <a:latin typeface="Times New Roman" pitchFamily="-65" charset="0"/>
            </a:endParaRPr>
          </a:p>
        </p:txBody>
      </p:sp>
      <p:sp>
        <p:nvSpPr>
          <p:cNvPr id="39940" name="Text Box 4"/>
          <p:cNvSpPr txBox="1">
            <a:spLocks noGrp="1" noChangeArrowheads="1"/>
          </p:cNvSpPr>
          <p:nvPr>
            <p:ph type="title"/>
          </p:nvPr>
        </p:nvSpPr>
        <p:spPr>
          <a:xfrm>
            <a:off x="533400" y="3657600"/>
            <a:ext cx="2546350" cy="1143000"/>
          </a:xfrm>
          <a:noFill/>
          <a:ln/>
        </p:spPr>
        <p:txBody>
          <a:bodyPr/>
          <a:lstStyle/>
          <a:p>
            <a:pPr algn="l"/>
            <a:r>
              <a:rPr lang="en-US" sz="2400">
                <a:solidFill>
                  <a:srgbClr val="FFFFFF"/>
                </a:solidFill>
              </a:rPr>
              <a:t>  </a:t>
            </a:r>
            <a:r>
              <a:rPr lang="en-US" sz="2400">
                <a:solidFill>
                  <a:srgbClr val="800000"/>
                </a:solidFill>
              </a:rPr>
              <a:t>Bart J. Bok </a:t>
            </a:r>
            <a:br>
              <a:rPr lang="en-US" sz="2400">
                <a:solidFill>
                  <a:srgbClr val="800000"/>
                </a:solidFill>
              </a:rPr>
            </a:br>
            <a:r>
              <a:rPr lang="en-US" sz="2400">
                <a:solidFill>
                  <a:srgbClr val="800000"/>
                </a:solidFill>
              </a:rPr>
              <a:t>  1906-1983</a:t>
            </a:r>
          </a:p>
        </p:txBody>
      </p:sp>
      <p:pic>
        <p:nvPicPr>
          <p:cNvPr id="39941" name="Picture 5" descr="Bok"/>
          <p:cNvPicPr>
            <a:picLocks noChangeAspect="1" noChangeArrowheads="1"/>
          </p:cNvPicPr>
          <p:nvPr/>
        </p:nvPicPr>
        <p:blipFill>
          <a:blip r:embed="rId3"/>
          <a:srcRect/>
          <a:stretch>
            <a:fillRect/>
          </a:stretch>
        </p:blipFill>
        <p:spPr bwMode="auto">
          <a:xfrm>
            <a:off x="312738" y="246063"/>
            <a:ext cx="2711450" cy="3600450"/>
          </a:xfrm>
          <a:prstGeom prst="rect">
            <a:avLst/>
          </a:prstGeom>
          <a:noFill/>
        </p:spPr>
      </p:pic>
      <p:pic>
        <p:nvPicPr>
          <p:cNvPr id="39942" name="Picture 6" descr="ophpic"/>
          <p:cNvPicPr>
            <a:picLocks noChangeAspect="1" noChangeArrowheads="1"/>
          </p:cNvPicPr>
          <p:nvPr/>
        </p:nvPicPr>
        <p:blipFill>
          <a:blip r:embed="rId4"/>
          <a:srcRect/>
          <a:stretch>
            <a:fillRect/>
          </a:stretch>
        </p:blipFill>
        <p:spPr bwMode="auto">
          <a:xfrm>
            <a:off x="4572000" y="228600"/>
            <a:ext cx="4114800" cy="3949700"/>
          </a:xfrm>
          <a:prstGeom prst="rect">
            <a:avLst/>
          </a:prstGeom>
          <a:noFill/>
        </p:spPr>
      </p:pic>
      <p:pic>
        <p:nvPicPr>
          <p:cNvPr id="39943" name="Picture 7" descr="ophHI"/>
          <p:cNvPicPr>
            <a:picLocks noChangeAspect="1" noChangeArrowheads="1"/>
          </p:cNvPicPr>
          <p:nvPr/>
        </p:nvPicPr>
        <p:blipFill>
          <a:blip r:embed="rId5"/>
          <a:srcRect/>
          <a:stretch>
            <a:fillRect/>
          </a:stretch>
        </p:blipFill>
        <p:spPr bwMode="auto">
          <a:xfrm>
            <a:off x="14288" y="4819650"/>
            <a:ext cx="3124200" cy="1981200"/>
          </a:xfrm>
          <a:prstGeom prst="rect">
            <a:avLst/>
          </a:prstGeom>
          <a:noFill/>
        </p:spPr>
      </p:pic>
      <p:sp>
        <p:nvSpPr>
          <p:cNvPr id="39944" name="Text Box 8"/>
          <p:cNvSpPr txBox="1">
            <a:spLocks noChangeArrowheads="1"/>
          </p:cNvSpPr>
          <p:nvPr/>
        </p:nvSpPr>
        <p:spPr bwMode="auto">
          <a:xfrm>
            <a:off x="4676775" y="4648200"/>
            <a:ext cx="4442242" cy="156966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rgbClr val="800000"/>
                </a:solidFill>
                <a:latin typeface="Times New Roman" pitchFamily="-65" charset="0"/>
              </a:rPr>
              <a:t>“There remains the possibility that</a:t>
            </a:r>
          </a:p>
          <a:p>
            <a:pPr eaLnBrk="0" hangingPunct="0"/>
            <a:r>
              <a:rPr lang="en-US" sz="2400">
                <a:solidFill>
                  <a:srgbClr val="800000"/>
                </a:solidFill>
                <a:latin typeface="Times New Roman" pitchFamily="-65" charset="0"/>
              </a:rPr>
              <a:t>the neutral hydrogen in the dark</a:t>
            </a:r>
          </a:p>
          <a:p>
            <a:pPr eaLnBrk="0" hangingPunct="0"/>
            <a:r>
              <a:rPr lang="en-US" sz="2400">
                <a:solidFill>
                  <a:srgbClr val="800000"/>
                </a:solidFill>
                <a:latin typeface="Times New Roman" pitchFamily="-65" charset="0"/>
              </a:rPr>
              <a:t>clouds is mostly in </a:t>
            </a:r>
            <a:r>
              <a:rPr lang="en-US" sz="2400" b="1" i="1">
                <a:solidFill>
                  <a:srgbClr val="800000"/>
                </a:solidFill>
                <a:latin typeface="Times New Roman" pitchFamily="-65" charset="0"/>
              </a:rPr>
              <a:t>molecular</a:t>
            </a:r>
            <a:r>
              <a:rPr lang="en-US" sz="2400" i="1">
                <a:solidFill>
                  <a:srgbClr val="800000"/>
                </a:solidFill>
                <a:latin typeface="Times New Roman" pitchFamily="-65" charset="0"/>
              </a:rPr>
              <a:t> </a:t>
            </a:r>
            <a:endParaRPr lang="en-US" sz="2400">
              <a:solidFill>
                <a:srgbClr val="800000"/>
              </a:solidFill>
              <a:latin typeface="Times New Roman" pitchFamily="-65" charset="0"/>
            </a:endParaRPr>
          </a:p>
          <a:p>
            <a:pPr eaLnBrk="0" hangingPunct="0"/>
            <a:r>
              <a:rPr lang="en-US" sz="2400">
                <a:solidFill>
                  <a:srgbClr val="800000"/>
                </a:solidFill>
                <a:latin typeface="Times New Roman" pitchFamily="-65" charset="0"/>
              </a:rPr>
              <a:t>form.....”</a:t>
            </a:r>
          </a:p>
        </p:txBody>
      </p:sp>
      <p:sp>
        <p:nvSpPr>
          <p:cNvPr id="39945" name="Line 9"/>
          <p:cNvSpPr>
            <a:spLocks noChangeShapeType="1"/>
          </p:cNvSpPr>
          <p:nvPr/>
        </p:nvSpPr>
        <p:spPr bwMode="auto">
          <a:xfrm flipV="1">
            <a:off x="1792288" y="2582863"/>
            <a:ext cx="4803775" cy="2773362"/>
          </a:xfrm>
          <a:prstGeom prst="lin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9946" name="Text Box 10"/>
          <p:cNvSpPr txBox="1">
            <a:spLocks noChangeArrowheads="1"/>
          </p:cNvSpPr>
          <p:nvPr/>
        </p:nvSpPr>
        <p:spPr bwMode="auto">
          <a:xfrm>
            <a:off x="5486400" y="6199188"/>
            <a:ext cx="2722563" cy="45720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rgbClr val="800000"/>
                </a:solidFill>
                <a:latin typeface="Times New Roman" pitchFamily="-65" charset="0"/>
              </a:rPr>
              <a:t>1956, </a:t>
            </a:r>
            <a:r>
              <a:rPr lang="en-US" sz="2400" i="1">
                <a:solidFill>
                  <a:srgbClr val="800000"/>
                </a:solidFill>
                <a:latin typeface="Times New Roman" pitchFamily="-65" charset="0"/>
              </a:rPr>
              <a:t>PASP </a:t>
            </a:r>
            <a:r>
              <a:rPr lang="en-US" sz="2400" b="1">
                <a:solidFill>
                  <a:srgbClr val="800000"/>
                </a:solidFill>
                <a:latin typeface="Times New Roman" pitchFamily="-65" charset="0"/>
              </a:rPr>
              <a:t>67</a:t>
            </a:r>
            <a:r>
              <a:rPr lang="en-US" sz="2400">
                <a:solidFill>
                  <a:srgbClr val="800000"/>
                </a:solidFill>
                <a:latin typeface="Times New Roman" pitchFamily="-65" charset="0"/>
              </a:rPr>
              <a:t>, 108.</a:t>
            </a:r>
            <a:endParaRPr lang="en-US" sz="2000">
              <a:solidFill>
                <a:srgbClr val="800000"/>
              </a:solidFill>
              <a:latin typeface="Times New Roman" pitchFamily="-65" charset="0"/>
            </a:endParaRPr>
          </a:p>
        </p:txBody>
      </p:sp>
      <p:sp>
        <p:nvSpPr>
          <p:cNvPr id="39947" name="Line 11"/>
          <p:cNvSpPr>
            <a:spLocks noChangeShapeType="1"/>
          </p:cNvSpPr>
          <p:nvPr/>
        </p:nvSpPr>
        <p:spPr bwMode="auto">
          <a:xfrm flipH="1">
            <a:off x="1793875" y="3698875"/>
            <a:ext cx="3514725" cy="1293813"/>
          </a:xfrm>
          <a:prstGeom prst="line">
            <a:avLst/>
          </a:prstGeom>
          <a:noFill/>
          <a:ln w="19050">
            <a:solidFill>
              <a:srgbClr val="00FF00"/>
            </a:solidFill>
            <a:round/>
            <a:headEnd/>
            <a:tailEnd/>
          </a:ln>
          <a:effectLst/>
        </p:spPr>
        <p:txBody>
          <a:bodyPr wrap="none" anchor="ctr">
            <a:prstTxWarp prst="textNoShape">
              <a:avLst/>
            </a:prstTxWarp>
          </a:bodyPr>
          <a:lstStyle/>
          <a:p>
            <a:endParaRPr lang="en-US"/>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943"/>
                                        </p:tgtEl>
                                        <p:attrNameLst>
                                          <p:attrName>style.visibility</p:attrName>
                                        </p:attrNameLst>
                                      </p:cBhvr>
                                      <p:to>
                                        <p:strVal val="visible"/>
                                      </p:to>
                                    </p:set>
                                    <p:anim calcmode="lin" valueType="num">
                                      <p:cBhvr additive="base">
                                        <p:cTn id="13" dur="500" fill="hold"/>
                                        <p:tgtEl>
                                          <p:spTgt spid="39943"/>
                                        </p:tgtEl>
                                        <p:attrNameLst>
                                          <p:attrName>ppt_x</p:attrName>
                                        </p:attrNameLst>
                                      </p:cBhvr>
                                      <p:tavLst>
                                        <p:tav tm="0">
                                          <p:val>
                                            <p:strVal val="0-#ppt_w/2"/>
                                          </p:val>
                                        </p:tav>
                                        <p:tav tm="100000">
                                          <p:val>
                                            <p:strVal val="#ppt_x"/>
                                          </p:val>
                                        </p:tav>
                                      </p:tavLst>
                                    </p:anim>
                                    <p:anim calcmode="lin" valueType="num">
                                      <p:cBhvr additive="base">
                                        <p:cTn id="14" dur="500" fill="hold"/>
                                        <p:tgtEl>
                                          <p:spTgt spid="399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9947"/>
                                        </p:tgtEl>
                                        <p:attrNameLst>
                                          <p:attrName>style.visibility</p:attrName>
                                        </p:attrNameLst>
                                      </p:cBhvr>
                                      <p:to>
                                        <p:strVal val="visible"/>
                                      </p:to>
                                    </p:set>
                                    <p:animEffect transition="in" filter="wipe(right)">
                                      <p:cBhvr>
                                        <p:cTn id="19" dur="500"/>
                                        <p:tgtEl>
                                          <p:spTgt spid="39947"/>
                                        </p:tgtEl>
                                      </p:cBhvr>
                                    </p:animEffect>
                                  </p:childTnLst>
                                  <p:subTnLst>
                                    <p:set>
                                      <p:cBhvr override="childStyle">
                                        <p:cTn dur="1" fill="hold" display="0" masterRel="nextClick" afterEffect="1"/>
                                        <p:tgtEl>
                                          <p:spTgt spid="39947"/>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39945"/>
                                        </p:tgtEl>
                                        <p:attrNameLst>
                                          <p:attrName>style.visibility</p:attrName>
                                        </p:attrNameLst>
                                      </p:cBhvr>
                                      <p:to>
                                        <p:strVal val="visible"/>
                                      </p:to>
                                    </p:set>
                                    <p:animEffect transition="in" filter="wipe(right)">
                                      <p:cBhvr>
                                        <p:cTn id="24" dur="500"/>
                                        <p:tgtEl>
                                          <p:spTgt spid="3994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9944"/>
                                        </p:tgtEl>
                                        <p:attrNameLst>
                                          <p:attrName>style.visibility</p:attrName>
                                        </p:attrNameLst>
                                      </p:cBhvr>
                                      <p:to>
                                        <p:strVal val="visible"/>
                                      </p:to>
                                    </p:set>
                                    <p:anim calcmode="lin" valueType="num">
                                      <p:cBhvr additive="base">
                                        <p:cTn id="29" dur="500" fill="hold"/>
                                        <p:tgtEl>
                                          <p:spTgt spid="39944"/>
                                        </p:tgtEl>
                                        <p:attrNameLst>
                                          <p:attrName>ppt_x</p:attrName>
                                        </p:attrNameLst>
                                      </p:cBhvr>
                                      <p:tavLst>
                                        <p:tav tm="0">
                                          <p:val>
                                            <p:strVal val="1+#ppt_w/2"/>
                                          </p:val>
                                        </p:tav>
                                        <p:tav tm="100000">
                                          <p:val>
                                            <p:strVal val="#ppt_x"/>
                                          </p:val>
                                        </p:tav>
                                      </p:tavLst>
                                    </p:anim>
                                    <p:anim calcmode="lin" valueType="num">
                                      <p:cBhvr additive="base">
                                        <p:cTn id="30" dur="500" fill="hold"/>
                                        <p:tgtEl>
                                          <p:spTgt spid="39944"/>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12" presetClass="entr" presetSubtype="4" fill="hold" grpId="0" nodeType="afterEffect">
                                  <p:stCondLst>
                                    <p:cond delay="1000"/>
                                  </p:stCondLst>
                                  <p:childTnLst>
                                    <p:set>
                                      <p:cBhvr>
                                        <p:cTn id="33" dur="1" fill="hold">
                                          <p:stCondLst>
                                            <p:cond delay="0"/>
                                          </p:stCondLst>
                                        </p:cTn>
                                        <p:tgtEl>
                                          <p:spTgt spid="39946"/>
                                        </p:tgtEl>
                                        <p:attrNameLst>
                                          <p:attrName>style.visibility</p:attrName>
                                        </p:attrNameLst>
                                      </p:cBhvr>
                                      <p:to>
                                        <p:strVal val="visible"/>
                                      </p:to>
                                    </p:set>
                                    <p:animEffect transition="in" filter="slide(fromBottom)">
                                      <p:cBhvr>
                                        <p:cTn id="34" dur="500"/>
                                        <p:tgtEl>
                                          <p:spTgt spid="3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utoUpdateAnimBg="0"/>
      <p:bldP spid="39945" grpId="0" animBg="1"/>
      <p:bldP spid="39946" grpId="0" autoUpdateAnimBg="0"/>
      <p:bldP spid="39947"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4" name="Picture 3" descr="heiles-gbtp.jpg"/>
          <p:cNvPicPr>
            <a:picLocks noChangeAspect="1"/>
          </p:cNvPicPr>
          <p:nvPr/>
        </p:nvPicPr>
        <p:blipFill>
          <a:blip r:embed="rId2"/>
          <a:stretch>
            <a:fillRect/>
          </a:stretch>
        </p:blipFill>
        <p:spPr>
          <a:xfrm>
            <a:off x="5943600" y="784026"/>
            <a:ext cx="2636772" cy="2492574"/>
          </a:xfrm>
          <a:prstGeom prst="rect">
            <a:avLst/>
          </a:prstGeom>
        </p:spPr>
      </p:pic>
      <p:pic>
        <p:nvPicPr>
          <p:cNvPr id="5" name="Picture 4" descr="Heiles_H2.jpg"/>
          <p:cNvPicPr>
            <a:picLocks noChangeAspect="1"/>
          </p:cNvPicPr>
          <p:nvPr/>
        </p:nvPicPr>
        <p:blipFill>
          <a:blip r:embed="rId3"/>
          <a:stretch>
            <a:fillRect/>
          </a:stretch>
        </p:blipFill>
        <p:spPr>
          <a:xfrm>
            <a:off x="228600" y="402336"/>
            <a:ext cx="5413248" cy="5998464"/>
          </a:xfrm>
          <a:prstGeom prst="rect">
            <a:avLst/>
          </a:prstGeom>
        </p:spPr>
      </p:pic>
      <p:sp>
        <p:nvSpPr>
          <p:cNvPr id="6" name="TextBox 5"/>
          <p:cNvSpPr txBox="1"/>
          <p:nvPr/>
        </p:nvSpPr>
        <p:spPr>
          <a:xfrm>
            <a:off x="5791200" y="3886200"/>
            <a:ext cx="3200400" cy="1077218"/>
          </a:xfrm>
          <a:prstGeom prst="rect">
            <a:avLst/>
          </a:prstGeom>
          <a:solidFill>
            <a:srgbClr val="FFF8D2"/>
          </a:solidFill>
        </p:spPr>
        <p:txBody>
          <a:bodyPr wrap="square" rtlCol="0">
            <a:spAutoFit/>
          </a:bodyPr>
          <a:lstStyle/>
          <a:p>
            <a:r>
              <a:rPr lang="en-US" sz="1600">
                <a:solidFill>
                  <a:srgbClr val="800000"/>
                </a:solidFill>
              </a:rPr>
              <a:t>“...thus the reasonable conclusion to  be drawn is that...the abundance of  molecular hydrogen is several times that of atomic hydrogen”</a:t>
            </a:r>
          </a:p>
        </p:txBody>
      </p:sp>
    </p:spTree>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209800" y="1676400"/>
            <a:ext cx="4037333" cy="3826689"/>
          </a:xfrm>
          <a:prstGeom prst="rect">
            <a:avLst/>
          </a:prstGeom>
          <a:noFill/>
        </p:spPr>
        <p:txBody>
          <a:bodyPr wrap="none" rtlCol="0">
            <a:spAutoFit/>
          </a:bodyPr>
          <a:lstStyle/>
          <a:p>
            <a:r>
              <a:rPr lang="en-US" sz="2800" dirty="0" smtClean="0"/>
              <a:t>1963:  OH in absorption</a:t>
            </a:r>
          </a:p>
          <a:p>
            <a:endParaRPr lang="en-US" sz="2800" dirty="0" smtClean="0"/>
          </a:p>
          <a:p>
            <a:r>
              <a:rPr lang="en-US" sz="2800" dirty="0" smtClean="0"/>
              <a:t>1965:  OH in emission</a:t>
            </a:r>
          </a:p>
          <a:p>
            <a:endParaRPr lang="en-US" sz="2800" dirty="0" smtClean="0"/>
          </a:p>
          <a:p>
            <a:r>
              <a:rPr lang="en-US" sz="2800" dirty="0" smtClean="0"/>
              <a:t>1968:  NH</a:t>
            </a:r>
            <a:r>
              <a:rPr lang="en-US" sz="2800" baseline="-25000" dirty="0" smtClean="0"/>
              <a:t>3  </a:t>
            </a:r>
            <a:r>
              <a:rPr lang="en-US" sz="2800" dirty="0" smtClean="0"/>
              <a:t>in emission</a:t>
            </a:r>
            <a:endParaRPr lang="en-US" sz="2800" baseline="-25000" dirty="0" smtClean="0"/>
          </a:p>
          <a:p>
            <a:endParaRPr lang="en-US" sz="2800" baseline="-25000" dirty="0" smtClean="0"/>
          </a:p>
          <a:p>
            <a:r>
              <a:rPr lang="en-US" sz="2800" dirty="0" smtClean="0"/>
              <a:t>1969:  H</a:t>
            </a:r>
            <a:r>
              <a:rPr lang="en-US" sz="2800" baseline="-25000" dirty="0" smtClean="0"/>
              <a:t>2</a:t>
            </a:r>
            <a:r>
              <a:rPr lang="en-US" sz="2800" dirty="0" smtClean="0"/>
              <a:t>O in emission</a:t>
            </a:r>
          </a:p>
          <a:p>
            <a:endParaRPr lang="en-US" sz="2800" dirty="0" smtClean="0"/>
          </a:p>
          <a:p>
            <a:r>
              <a:rPr lang="en-US" sz="2800" dirty="0" smtClean="0"/>
              <a:t>1969 :  H</a:t>
            </a:r>
            <a:r>
              <a:rPr lang="en-US" sz="2800" baseline="-25000" dirty="0" smtClean="0"/>
              <a:t>2</a:t>
            </a:r>
            <a:r>
              <a:rPr lang="en-US" sz="2800" dirty="0" smtClean="0"/>
              <a:t>CO in absorption</a:t>
            </a:r>
            <a:endParaRPr lang="en-US" sz="2800" dirty="0"/>
          </a:p>
        </p:txBody>
      </p:sp>
      <p:sp>
        <p:nvSpPr>
          <p:cNvPr id="5" name="TextBox 4"/>
          <p:cNvSpPr txBox="1"/>
          <p:nvPr/>
        </p:nvSpPr>
        <p:spPr>
          <a:xfrm>
            <a:off x="1333045" y="381000"/>
            <a:ext cx="6210755" cy="584776"/>
          </a:xfrm>
          <a:prstGeom prst="rect">
            <a:avLst/>
          </a:prstGeom>
          <a:noFill/>
        </p:spPr>
        <p:txBody>
          <a:bodyPr wrap="none" rtlCol="0">
            <a:spAutoFit/>
          </a:bodyPr>
          <a:lstStyle/>
          <a:p>
            <a:r>
              <a:rPr lang="en-US" sz="3200" dirty="0" smtClean="0"/>
              <a:t>Discovery of the Molecular Universe</a:t>
            </a:r>
            <a:endParaRPr lang="en-US" sz="3200" dirty="0"/>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heiles_OH.jpg"/>
          <p:cNvPicPr>
            <a:picLocks noChangeAspect="1"/>
          </p:cNvPicPr>
          <p:nvPr/>
        </p:nvPicPr>
        <p:blipFill>
          <a:blip r:embed="rId2"/>
          <a:stretch>
            <a:fillRect/>
          </a:stretch>
        </p:blipFill>
        <p:spPr>
          <a:xfrm>
            <a:off x="457200" y="228600"/>
            <a:ext cx="5413248" cy="2487168"/>
          </a:xfrm>
          <a:prstGeom prst="rect">
            <a:avLst/>
          </a:prstGeom>
        </p:spPr>
      </p:pic>
      <p:pic>
        <p:nvPicPr>
          <p:cNvPr id="3" name="Picture 2" descr="Heiles_OH_clouds.jpg"/>
          <p:cNvPicPr>
            <a:picLocks noChangeAspect="1"/>
          </p:cNvPicPr>
          <p:nvPr/>
        </p:nvPicPr>
        <p:blipFill>
          <a:blip r:embed="rId3"/>
          <a:stretch>
            <a:fillRect/>
          </a:stretch>
        </p:blipFill>
        <p:spPr>
          <a:xfrm>
            <a:off x="1371600" y="2895600"/>
            <a:ext cx="3733800" cy="3635542"/>
          </a:xfrm>
          <a:prstGeom prst="rect">
            <a:avLst/>
          </a:prstGeom>
        </p:spPr>
      </p:pic>
      <p:pic>
        <p:nvPicPr>
          <p:cNvPr id="4" name="Picture 3" descr="heiles-gbtp.jpg"/>
          <p:cNvPicPr>
            <a:picLocks noChangeAspect="1"/>
          </p:cNvPicPr>
          <p:nvPr/>
        </p:nvPicPr>
        <p:blipFill>
          <a:blip r:embed="rId4"/>
          <a:stretch>
            <a:fillRect/>
          </a:stretch>
        </p:blipFill>
        <p:spPr>
          <a:xfrm>
            <a:off x="5943600" y="784026"/>
            <a:ext cx="2636772" cy="2492574"/>
          </a:xfrm>
          <a:prstGeom prst="rect">
            <a:avLst/>
          </a:prstGeom>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h2co_darkclouds.jpg"/>
          <p:cNvPicPr>
            <a:picLocks noChangeAspect="1"/>
          </p:cNvPicPr>
          <p:nvPr/>
        </p:nvPicPr>
        <p:blipFill>
          <a:blip r:embed="rId2"/>
          <a:stretch>
            <a:fillRect/>
          </a:stretch>
        </p:blipFill>
        <p:spPr>
          <a:xfrm>
            <a:off x="2057400" y="762001"/>
            <a:ext cx="5105400" cy="4139514"/>
          </a:xfrm>
          <a:prstGeom prst="rect">
            <a:avLst/>
          </a:prstGeom>
        </p:spPr>
      </p:pic>
      <p:pic>
        <p:nvPicPr>
          <p:cNvPr id="3" name="Picture 2" descr="zuckermann.jpg"/>
          <p:cNvPicPr>
            <a:picLocks noChangeAspect="1"/>
          </p:cNvPicPr>
          <p:nvPr/>
        </p:nvPicPr>
        <p:blipFill>
          <a:blip r:embed="rId3"/>
          <a:stretch>
            <a:fillRect/>
          </a:stretch>
        </p:blipFill>
        <p:spPr>
          <a:xfrm>
            <a:off x="7315200" y="304800"/>
            <a:ext cx="1673679" cy="1905000"/>
          </a:xfrm>
          <a:prstGeom prst="rect">
            <a:avLst/>
          </a:prstGeom>
        </p:spPr>
      </p:pic>
      <p:pic>
        <p:nvPicPr>
          <p:cNvPr id="4" name="Picture 3" descr="people_palmer_s.jpg"/>
          <p:cNvPicPr>
            <a:picLocks noChangeAspect="1"/>
          </p:cNvPicPr>
          <p:nvPr/>
        </p:nvPicPr>
        <p:blipFill>
          <a:blip r:embed="rId4"/>
          <a:stretch>
            <a:fillRect/>
          </a:stretch>
        </p:blipFill>
        <p:spPr>
          <a:xfrm>
            <a:off x="152400" y="334518"/>
            <a:ext cx="1651000" cy="1972945"/>
          </a:xfrm>
          <a:prstGeom prst="rect">
            <a:avLst/>
          </a:prstGeom>
        </p:spPr>
      </p:pic>
      <p:pic>
        <p:nvPicPr>
          <p:cNvPr id="5" name="Picture 4" descr="snyder.gif"/>
          <p:cNvPicPr>
            <a:picLocks noChangeAspect="1"/>
          </p:cNvPicPr>
          <p:nvPr/>
        </p:nvPicPr>
        <p:blipFill>
          <a:blip r:embed="rId5"/>
          <a:stretch>
            <a:fillRect/>
          </a:stretch>
        </p:blipFill>
        <p:spPr>
          <a:xfrm>
            <a:off x="7264400" y="4975975"/>
            <a:ext cx="1803400" cy="17296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75778" name="Picture 2" descr="nrao12m2x"/>
          <p:cNvPicPr>
            <a:picLocks noChangeAspect="1" noChangeArrowheads="1"/>
          </p:cNvPicPr>
          <p:nvPr/>
        </p:nvPicPr>
        <p:blipFill>
          <a:blip r:embed="rId3"/>
          <a:srcRect/>
          <a:stretch>
            <a:fillRect/>
          </a:stretch>
        </p:blipFill>
        <p:spPr bwMode="auto">
          <a:xfrm>
            <a:off x="2438400" y="1401417"/>
            <a:ext cx="4495800" cy="3322983"/>
          </a:xfrm>
          <a:prstGeom prst="rect">
            <a:avLst/>
          </a:prstGeom>
          <a:noFill/>
        </p:spPr>
      </p:pic>
      <p:pic>
        <p:nvPicPr>
          <p:cNvPr id="75779" name="Picture 3" descr="penzias"/>
          <p:cNvPicPr>
            <a:picLocks noChangeAspect="1" noChangeArrowheads="1"/>
          </p:cNvPicPr>
          <p:nvPr/>
        </p:nvPicPr>
        <p:blipFill>
          <a:blip r:embed="rId4"/>
          <a:srcRect/>
          <a:stretch>
            <a:fillRect/>
          </a:stretch>
        </p:blipFill>
        <p:spPr bwMode="auto">
          <a:xfrm>
            <a:off x="7428534" y="1371600"/>
            <a:ext cx="1616075" cy="2286000"/>
          </a:xfrm>
          <a:prstGeom prst="rect">
            <a:avLst/>
          </a:prstGeom>
          <a:noFill/>
        </p:spPr>
      </p:pic>
      <p:pic>
        <p:nvPicPr>
          <p:cNvPr id="75780" name="Picture 4" descr="wilson"/>
          <p:cNvPicPr>
            <a:picLocks noChangeAspect="1" noChangeArrowheads="1"/>
          </p:cNvPicPr>
          <p:nvPr/>
        </p:nvPicPr>
        <p:blipFill>
          <a:blip r:embed="rId5"/>
          <a:srcRect/>
          <a:stretch>
            <a:fillRect/>
          </a:stretch>
        </p:blipFill>
        <p:spPr bwMode="auto">
          <a:xfrm>
            <a:off x="228600" y="1423021"/>
            <a:ext cx="1566863" cy="2209800"/>
          </a:xfrm>
          <a:prstGeom prst="rect">
            <a:avLst/>
          </a:prstGeom>
          <a:noFill/>
        </p:spPr>
      </p:pic>
      <p:sp>
        <p:nvSpPr>
          <p:cNvPr id="75782" name="Text Box 6"/>
          <p:cNvSpPr txBox="1">
            <a:spLocks noChangeArrowheads="1"/>
          </p:cNvSpPr>
          <p:nvPr/>
        </p:nvSpPr>
        <p:spPr bwMode="auto">
          <a:xfrm>
            <a:off x="2819400" y="4876800"/>
            <a:ext cx="3603625" cy="457200"/>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bg1"/>
                </a:solidFill>
              </a:rPr>
              <a:t>Detection of CO in 1970</a:t>
            </a:r>
          </a:p>
        </p:txBody>
      </p:sp>
      <p:sp>
        <p:nvSpPr>
          <p:cNvPr id="75783" name="Text Box 7"/>
          <p:cNvSpPr txBox="1">
            <a:spLocks noChangeArrowheads="1"/>
          </p:cNvSpPr>
          <p:nvPr/>
        </p:nvSpPr>
        <p:spPr bwMode="auto">
          <a:xfrm>
            <a:off x="365125" y="3632821"/>
            <a:ext cx="1225550" cy="366712"/>
          </a:xfrm>
          <a:prstGeom prst="rect">
            <a:avLst/>
          </a:prstGeom>
          <a:noFill/>
          <a:ln w="9525">
            <a:noFill/>
            <a:miter lim="800000"/>
            <a:headEnd/>
            <a:tailEnd/>
          </a:ln>
          <a:effectLst/>
        </p:spPr>
        <p:txBody>
          <a:bodyPr wrap="none">
            <a:prstTxWarp prst="textNoShape">
              <a:avLst/>
            </a:prstTxWarp>
            <a:spAutoFit/>
          </a:bodyPr>
          <a:lstStyle/>
          <a:p>
            <a:r>
              <a:rPr lang="en-US" b="1">
                <a:solidFill>
                  <a:schemeClr val="bg1"/>
                </a:solidFill>
              </a:rPr>
              <a:t>R. Wilson</a:t>
            </a:r>
          </a:p>
        </p:txBody>
      </p:sp>
      <p:sp>
        <p:nvSpPr>
          <p:cNvPr id="75784" name="Text Box 8"/>
          <p:cNvSpPr txBox="1">
            <a:spLocks noChangeArrowheads="1"/>
          </p:cNvSpPr>
          <p:nvPr/>
        </p:nvSpPr>
        <p:spPr bwMode="auto">
          <a:xfrm>
            <a:off x="7543800" y="3710781"/>
            <a:ext cx="1327150" cy="366713"/>
          </a:xfrm>
          <a:prstGeom prst="rect">
            <a:avLst/>
          </a:prstGeom>
          <a:noFill/>
          <a:ln w="9525">
            <a:noFill/>
            <a:miter lim="800000"/>
            <a:headEnd/>
            <a:tailEnd/>
          </a:ln>
          <a:effectLst/>
        </p:spPr>
        <p:txBody>
          <a:bodyPr wrap="none">
            <a:prstTxWarp prst="textNoShape">
              <a:avLst/>
            </a:prstTxWarp>
            <a:spAutoFit/>
          </a:bodyPr>
          <a:lstStyle/>
          <a:p>
            <a:r>
              <a:rPr lang="en-US" b="1">
                <a:solidFill>
                  <a:schemeClr val="bg1"/>
                </a:solidFill>
              </a:rPr>
              <a:t>A. Penzias</a:t>
            </a:r>
          </a:p>
        </p:txBody>
      </p:sp>
      <p:pic>
        <p:nvPicPr>
          <p:cNvPr id="9" name="Picture 8" descr="Co_discovery.jpg"/>
          <p:cNvPicPr>
            <a:picLocks noChangeAspect="1"/>
          </p:cNvPicPr>
          <p:nvPr/>
        </p:nvPicPr>
        <p:blipFill>
          <a:blip r:embed="rId6"/>
          <a:stretch>
            <a:fillRect/>
          </a:stretch>
        </p:blipFill>
        <p:spPr>
          <a:xfrm>
            <a:off x="100063" y="4267200"/>
            <a:ext cx="1984248" cy="2362200"/>
          </a:xfrm>
          <a:prstGeom prst="rect">
            <a:avLst/>
          </a:prstGeom>
        </p:spPr>
      </p:pic>
      <p:pic>
        <p:nvPicPr>
          <p:cNvPr id="10" name="Picture 9" descr="co_dcs.jpg"/>
          <p:cNvPicPr>
            <a:picLocks noChangeAspect="1"/>
          </p:cNvPicPr>
          <p:nvPr/>
        </p:nvPicPr>
        <p:blipFill>
          <a:blip r:embed="rId7"/>
          <a:stretch>
            <a:fillRect/>
          </a:stretch>
        </p:blipFill>
        <p:spPr>
          <a:xfrm>
            <a:off x="6990522" y="5105400"/>
            <a:ext cx="2054087" cy="1524000"/>
          </a:xfrm>
          <a:prstGeom prst="rect">
            <a:avLst/>
          </a:prstGeom>
        </p:spPr>
      </p:pic>
      <p:pic>
        <p:nvPicPr>
          <p:cNvPr id="12" name="Picture 11" descr="m17sw_dense_lines 003.jpg"/>
          <p:cNvPicPr>
            <a:picLocks noChangeAspect="1"/>
          </p:cNvPicPr>
          <p:nvPr/>
        </p:nvPicPr>
        <p:blipFill>
          <a:blip r:embed="rId8"/>
          <a:srcRect l="12972" r="15330"/>
          <a:stretch>
            <a:fillRect/>
          </a:stretch>
        </p:blipFill>
        <p:spPr>
          <a:xfrm>
            <a:off x="2084311" y="76200"/>
            <a:ext cx="5147583" cy="1219200"/>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2743200" y="76200"/>
            <a:ext cx="5562600" cy="1447800"/>
          </a:xfrm>
        </p:spPr>
        <p:txBody>
          <a:bodyPr/>
          <a:lstStyle/>
          <a:p>
            <a:r>
              <a:rPr lang="en-US" sz="3200" b="1" i="1" dirty="0">
                <a:solidFill>
                  <a:srgbClr val="800000"/>
                </a:solidFill>
              </a:rPr>
              <a:t>Vacancies in the Heavens:</a:t>
            </a:r>
            <a:r>
              <a:rPr lang="en-US" sz="3200" dirty="0">
                <a:solidFill>
                  <a:schemeClr val="bg1"/>
                </a:solidFill>
              </a:rPr>
              <a:t/>
            </a:r>
            <a:br>
              <a:rPr lang="en-US" sz="3200" dirty="0">
                <a:solidFill>
                  <a:schemeClr val="bg1"/>
                </a:solidFill>
              </a:rPr>
            </a:br>
            <a:r>
              <a:rPr lang="en-US" sz="3200" dirty="0">
                <a:solidFill>
                  <a:srgbClr val="800000"/>
                </a:solidFill>
              </a:rPr>
              <a:t>T</a:t>
            </a:r>
            <a:r>
              <a:rPr lang="en-US" sz="2800" dirty="0">
                <a:solidFill>
                  <a:srgbClr val="800000"/>
                </a:solidFill>
              </a:rPr>
              <a:t>he Discovery of Dark Nebulae</a:t>
            </a:r>
          </a:p>
        </p:txBody>
      </p:sp>
      <p:pic>
        <p:nvPicPr>
          <p:cNvPr id="4100" name="Picture 4" descr="wherschel_small"/>
          <p:cNvPicPr>
            <a:picLocks noChangeAspect="1" noChangeArrowheads="1"/>
          </p:cNvPicPr>
          <p:nvPr/>
        </p:nvPicPr>
        <p:blipFill>
          <a:blip r:embed="rId3"/>
          <a:srcRect/>
          <a:stretch>
            <a:fillRect/>
          </a:stretch>
        </p:blipFill>
        <p:spPr bwMode="auto">
          <a:xfrm>
            <a:off x="228600" y="762000"/>
            <a:ext cx="2363788" cy="3794125"/>
          </a:xfrm>
          <a:prstGeom prst="rect">
            <a:avLst/>
          </a:prstGeom>
          <a:noFill/>
        </p:spPr>
      </p:pic>
      <p:pic>
        <p:nvPicPr>
          <p:cNvPr id="4101" name="Picture 5" descr="20ftscope_small"/>
          <p:cNvPicPr>
            <a:picLocks noChangeAspect="1" noChangeArrowheads="1"/>
          </p:cNvPicPr>
          <p:nvPr/>
        </p:nvPicPr>
        <p:blipFill>
          <a:blip r:embed="rId4"/>
          <a:srcRect/>
          <a:stretch>
            <a:fillRect/>
          </a:stretch>
        </p:blipFill>
        <p:spPr bwMode="auto">
          <a:xfrm>
            <a:off x="2743200" y="1752600"/>
            <a:ext cx="4038600" cy="3829050"/>
          </a:xfrm>
          <a:prstGeom prst="rect">
            <a:avLst/>
          </a:prstGeom>
          <a:noFill/>
        </p:spPr>
      </p:pic>
      <p:sp>
        <p:nvSpPr>
          <p:cNvPr id="4102" name="Text Box 6"/>
          <p:cNvSpPr txBox="1">
            <a:spLocks noChangeArrowheads="1"/>
          </p:cNvSpPr>
          <p:nvPr/>
        </p:nvSpPr>
        <p:spPr bwMode="auto">
          <a:xfrm>
            <a:off x="381000" y="4648200"/>
            <a:ext cx="1978025" cy="701675"/>
          </a:xfrm>
          <a:prstGeom prst="rect">
            <a:avLst/>
          </a:prstGeom>
          <a:noFill/>
          <a:ln w="9525">
            <a:noFill/>
            <a:miter lim="800000"/>
            <a:headEnd/>
            <a:tailEnd/>
          </a:ln>
          <a:effectLst/>
        </p:spPr>
        <p:txBody>
          <a:bodyPr wrap="none">
            <a:prstTxWarp prst="textNoShape">
              <a:avLst/>
            </a:prstTxWarp>
            <a:spAutoFit/>
          </a:bodyPr>
          <a:lstStyle/>
          <a:p>
            <a:pPr eaLnBrk="0" hangingPunct="0"/>
            <a:r>
              <a:rPr lang="en-US" sz="2000" dirty="0">
                <a:solidFill>
                  <a:srgbClr val="800000"/>
                </a:solidFill>
                <a:latin typeface="Times New Roman" pitchFamily="-65" charset="0"/>
              </a:rPr>
              <a:t>William Herschel</a:t>
            </a:r>
          </a:p>
          <a:p>
            <a:pPr eaLnBrk="0" hangingPunct="0"/>
            <a:r>
              <a:rPr lang="en-US" sz="2000" dirty="0">
                <a:solidFill>
                  <a:srgbClr val="800000"/>
                </a:solidFill>
                <a:latin typeface="Times New Roman" pitchFamily="-65" charset="0"/>
              </a:rPr>
              <a:t>      1738-1822</a:t>
            </a:r>
          </a:p>
        </p:txBody>
      </p:sp>
      <p:sp>
        <p:nvSpPr>
          <p:cNvPr id="4103" name="Text Box 7"/>
          <p:cNvSpPr txBox="1">
            <a:spLocks noChangeArrowheads="1"/>
          </p:cNvSpPr>
          <p:nvPr/>
        </p:nvSpPr>
        <p:spPr bwMode="auto">
          <a:xfrm>
            <a:off x="6858000" y="6156325"/>
            <a:ext cx="2043398" cy="707886"/>
          </a:xfrm>
          <a:prstGeom prst="rect">
            <a:avLst/>
          </a:prstGeom>
          <a:noFill/>
          <a:ln w="9525">
            <a:noFill/>
            <a:miter lim="800000"/>
            <a:headEnd/>
            <a:tailEnd/>
          </a:ln>
          <a:effectLst/>
        </p:spPr>
        <p:txBody>
          <a:bodyPr wrap="none">
            <a:prstTxWarp prst="textNoShape">
              <a:avLst/>
            </a:prstTxWarp>
            <a:spAutoFit/>
          </a:bodyPr>
          <a:lstStyle/>
          <a:p>
            <a:pPr eaLnBrk="0" hangingPunct="0"/>
            <a:r>
              <a:rPr lang="en-US" sz="2000" dirty="0">
                <a:solidFill>
                  <a:srgbClr val="800000"/>
                </a:solidFill>
                <a:latin typeface="Times New Roman" pitchFamily="-65" charset="0"/>
              </a:rPr>
              <a:t>Caroline Herschel</a:t>
            </a:r>
          </a:p>
          <a:p>
            <a:pPr eaLnBrk="0" hangingPunct="0"/>
            <a:r>
              <a:rPr lang="en-US" sz="2000" dirty="0">
                <a:solidFill>
                  <a:srgbClr val="800000"/>
                </a:solidFill>
                <a:latin typeface="Times New Roman" pitchFamily="-65" charset="0"/>
              </a:rPr>
              <a:t>      1750-1848</a:t>
            </a:r>
            <a:endParaRPr lang="en-US" sz="2400" dirty="0">
              <a:solidFill>
                <a:srgbClr val="800000"/>
              </a:solidFill>
              <a:latin typeface="Times New Roman" pitchFamily="-65" charset="0"/>
            </a:endParaRPr>
          </a:p>
        </p:txBody>
      </p:sp>
      <p:pic>
        <p:nvPicPr>
          <p:cNvPr id="4104" name="Picture 8" descr="carolineherschel"/>
          <p:cNvPicPr>
            <a:picLocks noChangeAspect="1" noChangeArrowheads="1"/>
          </p:cNvPicPr>
          <p:nvPr/>
        </p:nvPicPr>
        <p:blipFill>
          <a:blip r:embed="rId5"/>
          <a:srcRect/>
          <a:stretch>
            <a:fillRect/>
          </a:stretch>
        </p:blipFill>
        <p:spPr bwMode="auto">
          <a:xfrm>
            <a:off x="6892925" y="3344863"/>
            <a:ext cx="2189163" cy="2767012"/>
          </a:xfrm>
          <a:prstGeom prst="rect">
            <a:avLst/>
          </a:prstGeom>
          <a:noFill/>
        </p:spPr>
      </p:pic>
    </p:spTree>
  </p:cSld>
  <p:clrMapOvr>
    <a:masterClrMapping/>
  </p:clrMapOvr>
  <p:transition spd="med">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history_cloudcores 004.jpg"/>
          <p:cNvPicPr>
            <a:picLocks noChangeAspect="1"/>
          </p:cNvPicPr>
          <p:nvPr/>
        </p:nvPicPr>
        <p:blipFill>
          <a:blip r:embed="rId2"/>
          <a:stretch>
            <a:fillRect/>
          </a:stretch>
        </p:blipFill>
        <p:spPr>
          <a:xfrm>
            <a:off x="6019800" y="990600"/>
            <a:ext cx="3064213" cy="4800600"/>
          </a:xfrm>
          <a:prstGeom prst="rect">
            <a:avLst/>
          </a:prstGeom>
        </p:spPr>
      </p:pic>
      <p:pic>
        <p:nvPicPr>
          <p:cNvPr id="3" name="Picture 2" descr="thaddeus.jpg"/>
          <p:cNvPicPr>
            <a:picLocks noChangeAspect="1"/>
          </p:cNvPicPr>
          <p:nvPr/>
        </p:nvPicPr>
        <p:blipFill>
          <a:blip r:embed="rId3"/>
          <a:stretch>
            <a:fillRect/>
          </a:stretch>
        </p:blipFill>
        <p:spPr>
          <a:xfrm>
            <a:off x="1066800" y="3429000"/>
            <a:ext cx="3810000" cy="2721429"/>
          </a:xfrm>
          <a:prstGeom prst="rect">
            <a:avLst/>
          </a:prstGeom>
        </p:spPr>
      </p:pic>
      <p:pic>
        <p:nvPicPr>
          <p:cNvPr id="4" name="Picture 3" descr="history_cloudcores 003.jpg"/>
          <p:cNvPicPr>
            <a:picLocks noChangeAspect="1"/>
          </p:cNvPicPr>
          <p:nvPr/>
        </p:nvPicPr>
        <p:blipFill>
          <a:blip r:embed="rId4"/>
          <a:stretch>
            <a:fillRect/>
          </a:stretch>
        </p:blipFill>
        <p:spPr>
          <a:xfrm>
            <a:off x="0" y="76200"/>
            <a:ext cx="5978769" cy="304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17_co_rc.jpg"/>
          <p:cNvPicPr>
            <a:picLocks noChangeAspect="1"/>
          </p:cNvPicPr>
          <p:nvPr/>
        </p:nvPicPr>
        <p:blipFill>
          <a:blip r:embed="rId2"/>
          <a:stretch>
            <a:fillRect/>
          </a:stretch>
        </p:blipFill>
        <p:spPr>
          <a:xfrm rot="5400000">
            <a:off x="1368560" y="628331"/>
            <a:ext cx="2993570" cy="5546909"/>
          </a:xfrm>
          <a:prstGeom prst="rect">
            <a:avLst/>
          </a:prstGeom>
        </p:spPr>
      </p:pic>
      <p:pic>
        <p:nvPicPr>
          <p:cNvPr id="3" name="Picture 2" descr="lada_elmegreen.jpg"/>
          <p:cNvPicPr>
            <a:picLocks noChangeAspect="1"/>
          </p:cNvPicPr>
          <p:nvPr/>
        </p:nvPicPr>
        <p:blipFill>
          <a:blip r:embed="rId3"/>
          <a:srcRect r="48125" b="5000"/>
          <a:stretch>
            <a:fillRect/>
          </a:stretch>
        </p:blipFill>
        <p:spPr>
          <a:xfrm>
            <a:off x="6295644" y="76200"/>
            <a:ext cx="2490332" cy="2280286"/>
          </a:xfrm>
          <a:prstGeom prst="rect">
            <a:avLst/>
          </a:prstGeom>
        </p:spPr>
      </p:pic>
      <p:pic>
        <p:nvPicPr>
          <p:cNvPr id="4" name="Picture 3" descr="m17sw-discovery.jpg"/>
          <p:cNvPicPr>
            <a:picLocks noChangeAspect="1"/>
          </p:cNvPicPr>
          <p:nvPr/>
        </p:nvPicPr>
        <p:blipFill>
          <a:blip r:embed="rId4"/>
          <a:srcRect l="11792" r="14151" b="5208"/>
          <a:stretch>
            <a:fillRect/>
          </a:stretch>
        </p:blipFill>
        <p:spPr>
          <a:xfrm>
            <a:off x="0" y="0"/>
            <a:ext cx="5742292" cy="1664208"/>
          </a:xfrm>
          <a:prstGeom prst="rect">
            <a:avLst/>
          </a:prstGeom>
        </p:spPr>
      </p:pic>
      <p:pic>
        <p:nvPicPr>
          <p:cNvPr id="5" name="Picture 4" descr="m17sw_dense_lines 002.jpg"/>
          <p:cNvPicPr>
            <a:picLocks noChangeAspect="1"/>
          </p:cNvPicPr>
          <p:nvPr/>
        </p:nvPicPr>
        <p:blipFill>
          <a:blip r:embed="rId5"/>
          <a:stretch>
            <a:fillRect/>
          </a:stretch>
        </p:blipFill>
        <p:spPr>
          <a:xfrm>
            <a:off x="5934456" y="2849880"/>
            <a:ext cx="2752344" cy="3931920"/>
          </a:xfrm>
          <a:prstGeom prst="rect">
            <a:avLst/>
          </a:prstGeom>
        </p:spPr>
      </p:pic>
      <p:sp>
        <p:nvSpPr>
          <p:cNvPr id="6" name="Down Arrow 5"/>
          <p:cNvSpPr/>
          <p:nvPr/>
        </p:nvSpPr>
        <p:spPr>
          <a:xfrm rot="18365231">
            <a:off x="5267518" y="3400463"/>
            <a:ext cx="197402" cy="20102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hh_spectra.jpg"/>
          <p:cNvPicPr>
            <a:picLocks noChangeAspect="1"/>
          </p:cNvPicPr>
          <p:nvPr/>
        </p:nvPicPr>
        <p:blipFill>
          <a:blip r:embed="rId2"/>
          <a:stretch>
            <a:fillRect/>
          </a:stretch>
        </p:blipFill>
        <p:spPr>
          <a:xfrm>
            <a:off x="5943600" y="1066800"/>
            <a:ext cx="2922270" cy="4495800"/>
          </a:xfrm>
          <a:prstGeom prst="rect">
            <a:avLst/>
          </a:prstGeom>
        </p:spPr>
      </p:pic>
      <p:pic>
        <p:nvPicPr>
          <p:cNvPr id="3" name="Picture 2" descr="hhobject_abstr.jpg"/>
          <p:cNvPicPr>
            <a:picLocks noChangeAspect="1"/>
          </p:cNvPicPr>
          <p:nvPr/>
        </p:nvPicPr>
        <p:blipFill>
          <a:blip r:embed="rId3"/>
          <a:srcRect l="6250" r="9375" b="11719"/>
          <a:stretch>
            <a:fillRect/>
          </a:stretch>
        </p:blipFill>
        <p:spPr>
          <a:xfrm>
            <a:off x="265038" y="152400"/>
            <a:ext cx="4937898" cy="2066551"/>
          </a:xfrm>
          <a:prstGeom prst="rect">
            <a:avLst/>
          </a:prstGeom>
        </p:spPr>
      </p:pic>
      <p:pic>
        <p:nvPicPr>
          <p:cNvPr id="4" name="Picture 3" descr="m78.jpg"/>
          <p:cNvPicPr>
            <a:picLocks noChangeAspect="1"/>
          </p:cNvPicPr>
          <p:nvPr/>
        </p:nvPicPr>
        <p:blipFill>
          <a:blip r:embed="rId4"/>
          <a:stretch>
            <a:fillRect/>
          </a:stretch>
        </p:blipFill>
        <p:spPr>
          <a:xfrm>
            <a:off x="990600" y="2667000"/>
            <a:ext cx="3880184" cy="3429000"/>
          </a:xfrm>
          <a:prstGeom prst="rect">
            <a:avLst/>
          </a:prstGeom>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hu_77.jpg"/>
          <p:cNvPicPr>
            <a:picLocks noChangeAspect="1"/>
          </p:cNvPicPr>
          <p:nvPr/>
        </p:nvPicPr>
        <p:blipFill>
          <a:blip r:embed="rId2"/>
          <a:stretch>
            <a:fillRect/>
          </a:stretch>
        </p:blipFill>
        <p:spPr>
          <a:xfrm>
            <a:off x="1752600" y="3657600"/>
            <a:ext cx="5852160" cy="3072384"/>
          </a:xfrm>
          <a:prstGeom prst="rect">
            <a:avLst/>
          </a:prstGeom>
        </p:spPr>
      </p:pic>
      <p:sp>
        <p:nvSpPr>
          <p:cNvPr id="6" name="TextBox 5"/>
          <p:cNvSpPr txBox="1"/>
          <p:nvPr/>
        </p:nvSpPr>
        <p:spPr>
          <a:xfrm>
            <a:off x="1219200" y="2286000"/>
            <a:ext cx="6705600" cy="830997"/>
          </a:xfrm>
          <a:prstGeom prst="rect">
            <a:avLst/>
          </a:prstGeom>
          <a:solidFill>
            <a:srgbClr val="FFF8D2"/>
          </a:solidFill>
        </p:spPr>
        <p:txBody>
          <a:bodyPr wrap="square" rtlCol="0">
            <a:spAutoFit/>
          </a:bodyPr>
          <a:lstStyle/>
          <a:p>
            <a:r>
              <a:rPr lang="en-US" sz="1600">
                <a:solidFill>
                  <a:srgbClr val="800000"/>
                </a:solidFill>
              </a:rPr>
              <a:t>“ In conclusion, the results are consistent with the notion that globules are small, collapsing, and/or rotating dark nebulae which could be locations for future star formation.”</a:t>
            </a:r>
          </a:p>
        </p:txBody>
      </p:sp>
      <p:grpSp>
        <p:nvGrpSpPr>
          <p:cNvPr id="9" name="Group 8"/>
          <p:cNvGrpSpPr/>
          <p:nvPr/>
        </p:nvGrpSpPr>
        <p:grpSpPr>
          <a:xfrm>
            <a:off x="1204722" y="0"/>
            <a:ext cx="6905244" cy="1928646"/>
            <a:chOff x="1204722" y="0"/>
            <a:chExt cx="6905244" cy="1928646"/>
          </a:xfrm>
        </p:grpSpPr>
        <p:pic>
          <p:nvPicPr>
            <p:cNvPr id="2" name="Picture 1" descr="co_globlules.jpg"/>
            <p:cNvPicPr>
              <a:picLocks noChangeAspect="1"/>
            </p:cNvPicPr>
            <p:nvPr/>
          </p:nvPicPr>
          <p:blipFill>
            <a:blip r:embed="rId3"/>
            <a:srcRect b="9615"/>
            <a:stretch>
              <a:fillRect/>
            </a:stretch>
          </p:blipFill>
          <p:spPr>
            <a:xfrm rot="21540000">
              <a:off x="1219198" y="152275"/>
              <a:ext cx="6890613" cy="1719080"/>
            </a:xfrm>
            <a:prstGeom prst="rect">
              <a:avLst/>
            </a:prstGeom>
          </p:spPr>
        </p:pic>
        <p:sp>
          <p:nvSpPr>
            <p:cNvPr id="7" name="Rectangle 6"/>
            <p:cNvSpPr/>
            <p:nvPr/>
          </p:nvSpPr>
          <p:spPr>
            <a:xfrm>
              <a:off x="1219200" y="1826093"/>
              <a:ext cx="6890766" cy="10255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204722" y="0"/>
              <a:ext cx="6905244" cy="304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hu_77.jpg"/>
          <p:cNvPicPr>
            <a:picLocks noChangeAspect="1"/>
          </p:cNvPicPr>
          <p:nvPr/>
        </p:nvPicPr>
        <p:blipFill>
          <a:blip r:embed="rId2"/>
          <a:stretch>
            <a:fillRect/>
          </a:stretch>
        </p:blipFill>
        <p:spPr>
          <a:xfrm>
            <a:off x="1752600" y="3657600"/>
            <a:ext cx="5852160" cy="3072384"/>
          </a:xfrm>
          <a:prstGeom prst="rect">
            <a:avLst/>
          </a:prstGeom>
        </p:spPr>
      </p:pic>
      <p:pic>
        <p:nvPicPr>
          <p:cNvPr id="9" name="Picture 8" descr="f_shu.jpg"/>
          <p:cNvPicPr>
            <a:picLocks noChangeAspect="1"/>
          </p:cNvPicPr>
          <p:nvPr/>
        </p:nvPicPr>
        <p:blipFill>
          <a:blip r:embed="rId3"/>
          <a:stretch>
            <a:fillRect/>
          </a:stretch>
        </p:blipFill>
        <p:spPr>
          <a:xfrm>
            <a:off x="685800" y="545009"/>
            <a:ext cx="2982660" cy="2350592"/>
          </a:xfrm>
          <a:prstGeom prst="rect">
            <a:avLst/>
          </a:prstGeom>
        </p:spPr>
      </p:pic>
      <p:pic>
        <p:nvPicPr>
          <p:cNvPr id="10" name="Picture 9" descr="class1protostar.png"/>
          <p:cNvPicPr>
            <a:picLocks noChangeAspect="1"/>
          </p:cNvPicPr>
          <p:nvPr/>
        </p:nvPicPr>
        <p:blipFill>
          <a:blip r:embed="rId4"/>
          <a:stretch>
            <a:fillRect/>
          </a:stretch>
        </p:blipFill>
        <p:spPr>
          <a:xfrm>
            <a:off x="5334000" y="533400"/>
            <a:ext cx="3009590" cy="2320875"/>
          </a:xfrm>
          <a:prstGeom prst="rect">
            <a:avLst/>
          </a:prstGeom>
        </p:spPr>
      </p:pic>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And then there was Phil &amp; Priscilla</a:t>
            </a:r>
          </a:p>
        </p:txBody>
      </p:sp>
      <p:sp>
        <p:nvSpPr>
          <p:cNvPr id="5" name="TextBox 4"/>
          <p:cNvSpPr txBox="1"/>
          <p:nvPr/>
        </p:nvSpPr>
        <p:spPr>
          <a:xfrm>
            <a:off x="1981200" y="2514600"/>
            <a:ext cx="5181600" cy="584776"/>
          </a:xfrm>
          <a:prstGeom prst="rect">
            <a:avLst/>
          </a:prstGeom>
          <a:noFill/>
        </p:spPr>
        <p:txBody>
          <a:bodyPr wrap="square" rtlCol="0">
            <a:spAutoFit/>
          </a:bodyPr>
          <a:lstStyle/>
          <a:p>
            <a:r>
              <a:rPr lang="en-US" sz="3200"/>
              <a:t>And all was light!!! </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myers_pic.jpg"/>
          <p:cNvPicPr>
            <a:picLocks noChangeAspect="1"/>
          </p:cNvPicPr>
          <p:nvPr/>
        </p:nvPicPr>
        <p:blipFill>
          <a:blip r:embed="rId2"/>
          <a:stretch>
            <a:fillRect/>
          </a:stretch>
        </p:blipFill>
        <p:spPr>
          <a:xfrm>
            <a:off x="6400800" y="4191000"/>
            <a:ext cx="1990028" cy="2103744"/>
          </a:xfrm>
          <a:prstGeom prst="rect">
            <a:avLst/>
          </a:prstGeom>
        </p:spPr>
      </p:pic>
      <p:pic>
        <p:nvPicPr>
          <p:cNvPr id="7" name="Picture 6" descr="myers_benson 002.jpg"/>
          <p:cNvPicPr>
            <a:picLocks noChangeAspect="1"/>
          </p:cNvPicPr>
          <p:nvPr/>
        </p:nvPicPr>
        <p:blipFill>
          <a:blip r:embed="rId3"/>
          <a:stretch>
            <a:fillRect/>
          </a:stretch>
        </p:blipFill>
        <p:spPr>
          <a:xfrm>
            <a:off x="1981200" y="228600"/>
            <a:ext cx="5559552" cy="3364992"/>
          </a:xfrm>
          <a:prstGeom prst="rect">
            <a:avLst/>
          </a:prstGeom>
        </p:spPr>
      </p:pic>
      <p:pic>
        <p:nvPicPr>
          <p:cNvPr id="8" name="Picture 7" descr="priscilla.jpg"/>
          <p:cNvPicPr>
            <a:picLocks noChangeAspect="1"/>
          </p:cNvPicPr>
          <p:nvPr/>
        </p:nvPicPr>
        <p:blipFill>
          <a:blip r:embed="rId4"/>
          <a:stretch>
            <a:fillRect/>
          </a:stretch>
        </p:blipFill>
        <p:spPr>
          <a:xfrm rot="10800000" flipV="1">
            <a:off x="685799" y="3962400"/>
            <a:ext cx="1999488" cy="2563700"/>
          </a:xfrm>
          <a:prstGeom prst="rect">
            <a:avLst/>
          </a:prstGeom>
        </p:spPr>
      </p:pic>
      <p:grpSp>
        <p:nvGrpSpPr>
          <p:cNvPr id="20" name="Group 19"/>
          <p:cNvGrpSpPr/>
          <p:nvPr/>
        </p:nvGrpSpPr>
        <p:grpSpPr>
          <a:xfrm>
            <a:off x="2362200" y="2379133"/>
            <a:ext cx="4572003" cy="255589"/>
            <a:chOff x="2362200" y="2379133"/>
            <a:chExt cx="4572003" cy="255589"/>
          </a:xfrm>
        </p:grpSpPr>
        <p:cxnSp>
          <p:nvCxnSpPr>
            <p:cNvPr id="6" name="Straight Connector 5"/>
            <p:cNvCxnSpPr/>
            <p:nvPr/>
          </p:nvCxnSpPr>
          <p:spPr>
            <a:xfrm>
              <a:off x="2362200" y="2379133"/>
              <a:ext cx="4572000" cy="1588"/>
            </a:xfrm>
            <a:prstGeom prst="line">
              <a:avLst/>
            </a:prstGeom>
            <a:ln w="158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362203" y="2514600"/>
              <a:ext cx="4572000" cy="1588"/>
            </a:xfrm>
            <a:prstGeom prst="line">
              <a:avLst/>
            </a:prstGeom>
            <a:ln w="158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362200" y="2633134"/>
              <a:ext cx="1295400" cy="1588"/>
            </a:xfrm>
            <a:prstGeom prst="line">
              <a:avLst/>
            </a:prstGeom>
            <a:ln w="158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2819400" y="4343400"/>
            <a:ext cx="3485074" cy="1107996"/>
          </a:xfrm>
          <a:prstGeom prst="rect">
            <a:avLst/>
          </a:prstGeom>
          <a:noFill/>
        </p:spPr>
        <p:txBody>
          <a:bodyPr wrap="none" rtlCol="0">
            <a:spAutoFit/>
          </a:bodyPr>
          <a:lstStyle/>
          <a:p>
            <a:r>
              <a:rPr lang="en-US" sz="6600" dirty="0" smtClean="0">
                <a:solidFill>
                  <a:srgbClr val="800000"/>
                </a:solidFill>
              </a:rPr>
              <a:t>THE END!</a:t>
            </a:r>
            <a:endParaRPr lang="en-US" sz="6600" dirty="0">
              <a:solidFill>
                <a:srgbClr val="8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style.rotation</p:attrName>
                                        </p:attrNameLst>
                                      </p:cBhvr>
                                      <p:tavLst>
                                        <p:tav tm="0">
                                          <p:val>
                                            <p:fltVal val="720"/>
                                          </p:val>
                                        </p:tav>
                                        <p:tav tm="100000">
                                          <p:val>
                                            <p:fltVal val="0"/>
                                          </p:val>
                                        </p:tav>
                                      </p:tavLst>
                                    </p:anim>
                                    <p:anim calcmode="lin" valueType="num">
                                      <p:cBhvr>
                                        <p:cTn id="14" dur="2000" fill="hold"/>
                                        <p:tgtEl>
                                          <p:spTgt spid="21"/>
                                        </p:tgtEl>
                                        <p:attrNameLst>
                                          <p:attrName>ppt_h</p:attrName>
                                        </p:attrNameLst>
                                      </p:cBhvr>
                                      <p:tavLst>
                                        <p:tav tm="0">
                                          <p:val>
                                            <p:fltVal val="0"/>
                                          </p:val>
                                        </p:tav>
                                        <p:tav tm="100000">
                                          <p:val>
                                            <p:strVal val="#ppt_h"/>
                                          </p:val>
                                        </p:tav>
                                      </p:tavLst>
                                    </p:anim>
                                    <p:anim calcmode="lin" valueType="num">
                                      <p:cBhvr>
                                        <p:cTn id="15" dur="2000" fill="hold"/>
                                        <p:tgtEl>
                                          <p:spTgt spid="2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9" name="Picture 3" descr="wherschel_small"/>
          <p:cNvPicPr>
            <a:picLocks noChangeAspect="1" noChangeArrowheads="1"/>
          </p:cNvPicPr>
          <p:nvPr/>
        </p:nvPicPr>
        <p:blipFill>
          <a:blip r:embed="rId2"/>
          <a:srcRect/>
          <a:stretch>
            <a:fillRect/>
          </a:stretch>
        </p:blipFill>
        <p:spPr bwMode="auto">
          <a:xfrm>
            <a:off x="5867400" y="1219200"/>
            <a:ext cx="2363788" cy="3794125"/>
          </a:xfrm>
          <a:prstGeom prst="rect">
            <a:avLst/>
          </a:prstGeom>
          <a:noFill/>
        </p:spPr>
      </p:pic>
      <p:sp>
        <p:nvSpPr>
          <p:cNvPr id="29700" name="Text Box 4"/>
          <p:cNvSpPr txBox="1">
            <a:spLocks noChangeArrowheads="1"/>
          </p:cNvSpPr>
          <p:nvPr/>
        </p:nvSpPr>
        <p:spPr bwMode="auto">
          <a:xfrm>
            <a:off x="0" y="722313"/>
            <a:ext cx="4793049" cy="4832092"/>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dirty="0">
                <a:solidFill>
                  <a:schemeClr val="bg1"/>
                </a:solidFill>
                <a:latin typeface="Times New Roman" pitchFamily="-65" charset="0"/>
              </a:rPr>
              <a:t>       </a:t>
            </a:r>
            <a:r>
              <a:rPr lang="en-US" sz="2400" b="1" i="1" dirty="0">
                <a:solidFill>
                  <a:srgbClr val="800000"/>
                </a:solidFill>
                <a:latin typeface="Times New Roman" pitchFamily="-65" charset="0"/>
              </a:rPr>
              <a:t>An Opening in the heavens</a:t>
            </a:r>
          </a:p>
          <a:p>
            <a:pPr eaLnBrk="0" hangingPunct="0"/>
            <a:endParaRPr lang="en-US" sz="2400" b="1" dirty="0">
              <a:solidFill>
                <a:srgbClr val="800000"/>
              </a:solidFill>
              <a:latin typeface="Times New Roman" pitchFamily="-65" charset="0"/>
            </a:endParaRPr>
          </a:p>
          <a:p>
            <a:pPr eaLnBrk="0" hangingPunct="0"/>
            <a:r>
              <a:rPr lang="en-US" sz="2400" b="1" dirty="0">
                <a:solidFill>
                  <a:srgbClr val="800000"/>
                </a:solidFill>
                <a:latin typeface="Times New Roman" pitchFamily="-65" charset="0"/>
              </a:rPr>
              <a:t>“...for instance, in the body of the </a:t>
            </a:r>
          </a:p>
          <a:p>
            <a:pPr eaLnBrk="0" hangingPunct="0"/>
            <a:r>
              <a:rPr lang="en-US" sz="2400" b="1" dirty="0">
                <a:solidFill>
                  <a:srgbClr val="800000"/>
                </a:solidFill>
                <a:latin typeface="Times New Roman" pitchFamily="-65" charset="0"/>
              </a:rPr>
              <a:t>Scorpion is an opening, or hole,</a:t>
            </a:r>
          </a:p>
          <a:p>
            <a:pPr eaLnBrk="0" hangingPunct="0"/>
            <a:r>
              <a:rPr lang="en-US" sz="2400" b="1" dirty="0">
                <a:solidFill>
                  <a:srgbClr val="800000"/>
                </a:solidFill>
                <a:latin typeface="Times New Roman" pitchFamily="-65" charset="0"/>
              </a:rPr>
              <a:t>...I found it while I was gauging in </a:t>
            </a:r>
          </a:p>
          <a:p>
            <a:pPr eaLnBrk="0" hangingPunct="0"/>
            <a:r>
              <a:rPr lang="en-US" sz="2400" b="1" dirty="0">
                <a:solidFill>
                  <a:srgbClr val="800000"/>
                </a:solidFill>
                <a:latin typeface="Times New Roman" pitchFamily="-65" charset="0"/>
              </a:rPr>
              <a:t>parallel from 112 to 114 degrees</a:t>
            </a:r>
          </a:p>
          <a:p>
            <a:pPr eaLnBrk="0" hangingPunct="0"/>
            <a:r>
              <a:rPr lang="en-US" sz="2400" b="1" dirty="0">
                <a:solidFill>
                  <a:srgbClr val="800000"/>
                </a:solidFill>
                <a:latin typeface="Times New Roman" pitchFamily="-65" charset="0"/>
              </a:rPr>
              <a:t>north of polar distance…As I</a:t>
            </a:r>
          </a:p>
          <a:p>
            <a:pPr eaLnBrk="0" hangingPunct="0"/>
            <a:r>
              <a:rPr lang="en-US" sz="2400" b="1" dirty="0">
                <a:solidFill>
                  <a:srgbClr val="800000"/>
                </a:solidFill>
                <a:latin typeface="Times New Roman" pitchFamily="-65" charset="0"/>
              </a:rPr>
              <a:t>approached the Milky Way the </a:t>
            </a:r>
          </a:p>
          <a:p>
            <a:pPr eaLnBrk="0" hangingPunct="0"/>
            <a:r>
              <a:rPr lang="en-US" sz="2400" b="1" dirty="0">
                <a:solidFill>
                  <a:srgbClr val="800000"/>
                </a:solidFill>
                <a:latin typeface="Times New Roman" pitchFamily="-65" charset="0"/>
              </a:rPr>
              <a:t>gauges were gradually running up</a:t>
            </a:r>
          </a:p>
          <a:p>
            <a:pPr eaLnBrk="0" hangingPunct="0"/>
            <a:r>
              <a:rPr lang="en-US" sz="2400" b="1" dirty="0">
                <a:solidFill>
                  <a:srgbClr val="800000"/>
                </a:solidFill>
                <a:latin typeface="Times New Roman" pitchFamily="-65" charset="0"/>
              </a:rPr>
              <a:t>…when all of a sudden,  they fell to</a:t>
            </a:r>
          </a:p>
          <a:p>
            <a:pPr eaLnBrk="0" hangingPunct="0"/>
            <a:r>
              <a:rPr lang="en-US" sz="2400" b="1" dirty="0">
                <a:solidFill>
                  <a:srgbClr val="800000"/>
                </a:solidFill>
                <a:latin typeface="Times New Roman" pitchFamily="-65" charset="0"/>
              </a:rPr>
              <a:t>nothing! </a:t>
            </a:r>
          </a:p>
          <a:p>
            <a:pPr eaLnBrk="0" hangingPunct="0"/>
            <a:endParaRPr lang="en-US" sz="2400" b="1" dirty="0">
              <a:solidFill>
                <a:srgbClr val="800000"/>
              </a:solidFill>
              <a:latin typeface="Times New Roman" pitchFamily="-65" charset="0"/>
            </a:endParaRPr>
          </a:p>
          <a:p>
            <a:pPr eaLnBrk="0" hangingPunct="0"/>
            <a:endParaRPr lang="en-US" sz="2000" dirty="0">
              <a:solidFill>
                <a:srgbClr val="800000"/>
              </a:solidFill>
              <a:latin typeface="Times New Roman" pitchFamily="-65" charset="0"/>
            </a:endParaRPr>
          </a:p>
        </p:txBody>
      </p:sp>
      <p:sp>
        <p:nvSpPr>
          <p:cNvPr id="29701" name="Text Box 5"/>
          <p:cNvSpPr txBox="1">
            <a:spLocks noChangeArrowheads="1"/>
          </p:cNvSpPr>
          <p:nvPr/>
        </p:nvSpPr>
        <p:spPr bwMode="auto">
          <a:xfrm>
            <a:off x="228600" y="5486400"/>
            <a:ext cx="4230111" cy="769441"/>
          </a:xfrm>
          <a:prstGeom prst="rect">
            <a:avLst/>
          </a:prstGeom>
          <a:noFill/>
          <a:ln w="57150" cmpd="thinThick">
            <a:solidFill>
              <a:schemeClr val="bg1"/>
            </a:solidFill>
            <a:miter lim="800000"/>
            <a:headEnd/>
            <a:tailEnd/>
          </a:ln>
          <a:effectLst/>
        </p:spPr>
        <p:txBody>
          <a:bodyPr wrap="none">
            <a:prstTxWarp prst="textNoShape">
              <a:avLst/>
            </a:prstTxWarp>
            <a:spAutoFit/>
          </a:bodyPr>
          <a:lstStyle/>
          <a:p>
            <a:pPr eaLnBrk="0" hangingPunct="0"/>
            <a:r>
              <a:rPr lang="en-US" sz="2000" b="1" dirty="0">
                <a:solidFill>
                  <a:srgbClr val="800000"/>
                </a:solidFill>
                <a:latin typeface="Times New Roman" pitchFamily="-65" charset="0"/>
              </a:rPr>
              <a:t>William Herschel</a:t>
            </a:r>
          </a:p>
          <a:p>
            <a:pPr eaLnBrk="0" hangingPunct="0"/>
            <a:r>
              <a:rPr lang="en-US" sz="2000" b="1" i="1" dirty="0">
                <a:solidFill>
                  <a:srgbClr val="800000"/>
                </a:solidFill>
                <a:latin typeface="Times New Roman" pitchFamily="-65" charset="0"/>
              </a:rPr>
              <a:t>1785,  Phil. Trans. LXXV, pp. 213-266</a:t>
            </a:r>
            <a:r>
              <a:rPr lang="en-US" sz="2400" dirty="0">
                <a:solidFill>
                  <a:srgbClr val="800000"/>
                </a:solidFill>
                <a:latin typeface="Times New Roman" pitchFamily="-65" charset="0"/>
              </a:rPr>
              <a:t> </a:t>
            </a:r>
          </a:p>
        </p:txBody>
      </p:sp>
      <p:pic>
        <p:nvPicPr>
          <p:cNvPr id="29704" name="Picture 8" descr="Banard_oph"/>
          <p:cNvPicPr>
            <a:picLocks noChangeAspect="1" noChangeArrowheads="1"/>
          </p:cNvPicPr>
          <p:nvPr/>
        </p:nvPicPr>
        <p:blipFill>
          <a:blip r:embed="rId3"/>
          <a:srcRect l="8888" t="8888" r="8888" b="8888"/>
          <a:stretch>
            <a:fillRect/>
          </a:stretch>
        </p:blipFill>
        <p:spPr bwMode="auto">
          <a:xfrm>
            <a:off x="4724400" y="838200"/>
            <a:ext cx="4340225" cy="4343400"/>
          </a:xfrm>
          <a:prstGeom prst="rect">
            <a:avLst/>
          </a:prstGeom>
          <a:noFill/>
          <a:ln w="9525">
            <a:noFill/>
            <a:miter lim="800000"/>
            <a:headEnd/>
            <a:tailEnd/>
          </a:ln>
        </p:spPr>
      </p:pic>
      <p:sp>
        <p:nvSpPr>
          <p:cNvPr id="29705" name="Rectangle 9"/>
          <p:cNvSpPr>
            <a:spLocks noChangeArrowheads="1"/>
          </p:cNvSpPr>
          <p:nvPr/>
        </p:nvSpPr>
        <p:spPr bwMode="auto">
          <a:xfrm>
            <a:off x="5715000" y="5257800"/>
            <a:ext cx="3178175" cy="304800"/>
          </a:xfrm>
          <a:prstGeom prst="rect">
            <a:avLst/>
          </a:prstGeom>
          <a:noFill/>
          <a:ln w="9525">
            <a:noFill/>
            <a:miter lim="800000"/>
            <a:headEnd/>
            <a:tailEnd/>
          </a:ln>
          <a:effectLst/>
        </p:spPr>
        <p:txBody>
          <a:bodyPr wrap="none" anchor="ctr">
            <a:prstTxWarp prst="textNoShape">
              <a:avLst/>
            </a:prstTxWarp>
            <a:spAutoFit/>
          </a:bodyPr>
          <a:lstStyle/>
          <a:p>
            <a:r>
              <a:rPr lang="en-US" sz="1400" dirty="0">
                <a:solidFill>
                  <a:srgbClr val="800000"/>
                </a:solidFill>
              </a:rPr>
              <a:t>http://</a:t>
            </a:r>
            <a:r>
              <a:rPr lang="en-US" sz="1400" dirty="0" err="1">
                <a:solidFill>
                  <a:srgbClr val="800000"/>
                </a:solidFill>
              </a:rPr>
              <a:t>www.library.gatech.edu/barnard</a:t>
            </a:r>
            <a:r>
              <a:rPr lang="en-US" sz="1400">
                <a:solidFill>
                  <a:srgbClr val="800000"/>
                </a:solidFill>
              </a:rPr>
              <a:t> </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anim calcmode="lin" valueType="num">
                                      <p:cBhvr>
                                        <p:cTn id="7" dur="1000" fill="hold"/>
                                        <p:tgtEl>
                                          <p:spTgt spid="29704"/>
                                        </p:tgtEl>
                                        <p:attrNameLst>
                                          <p:attrName>ppt_w</p:attrName>
                                        </p:attrNameLst>
                                      </p:cBhvr>
                                      <p:tavLst>
                                        <p:tav tm="0">
                                          <p:val>
                                            <p:fltVal val="0"/>
                                          </p:val>
                                        </p:tav>
                                        <p:tav tm="100000">
                                          <p:val>
                                            <p:strVal val="#ppt_w"/>
                                          </p:val>
                                        </p:tav>
                                      </p:tavLst>
                                    </p:anim>
                                    <p:anim calcmode="lin" valueType="num">
                                      <p:cBhvr>
                                        <p:cTn id="8" dur="1000" fill="hold"/>
                                        <p:tgtEl>
                                          <p:spTgt spid="2970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500"/>
                                  </p:stCondLst>
                                  <p:childTnLst>
                                    <p:set>
                                      <p:cBhvr>
                                        <p:cTn id="11" dur="1" fill="hold">
                                          <p:stCondLst>
                                            <p:cond delay="0"/>
                                          </p:stCondLst>
                                        </p:cTn>
                                        <p:tgtEl>
                                          <p:spTgt spid="29705"/>
                                        </p:tgtEl>
                                        <p:attrNameLst>
                                          <p:attrName>style.visibility</p:attrName>
                                        </p:attrNameLst>
                                      </p:cBhvr>
                                      <p:to>
                                        <p:strVal val="visible"/>
                                      </p:to>
                                    </p:set>
                                    <p:anim calcmode="lin" valueType="num">
                                      <p:cBhvr>
                                        <p:cTn id="12" dur="500" fill="hold"/>
                                        <p:tgtEl>
                                          <p:spTgt spid="29705"/>
                                        </p:tgtEl>
                                        <p:attrNameLst>
                                          <p:attrName>ppt_w</p:attrName>
                                        </p:attrNameLst>
                                      </p:cBhvr>
                                      <p:tavLst>
                                        <p:tav tm="0">
                                          <p:val>
                                            <p:fltVal val="0"/>
                                          </p:val>
                                        </p:tav>
                                        <p:tav tm="100000">
                                          <p:val>
                                            <p:strVal val="#ppt_w"/>
                                          </p:val>
                                        </p:tav>
                                      </p:tavLst>
                                    </p:anim>
                                    <p:anim calcmode="lin" valueType="num">
                                      <p:cBhvr>
                                        <p:cTn id="13" dur="500" fill="hold"/>
                                        <p:tgtEl>
                                          <p:spTgt spid="297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31763" y="685800"/>
            <a:ext cx="4726774" cy="446276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chemeClr val="bg1"/>
                </a:solidFill>
                <a:latin typeface="Times New Roman" pitchFamily="-65" charset="0"/>
              </a:rPr>
              <a:t>       </a:t>
            </a:r>
            <a:r>
              <a:rPr lang="en-US" sz="2400" b="1" i="1">
                <a:solidFill>
                  <a:srgbClr val="800000"/>
                </a:solidFill>
                <a:latin typeface="Times New Roman" pitchFamily="-65" charset="0"/>
              </a:rPr>
              <a:t>An Opening in the heavens</a:t>
            </a:r>
            <a:endParaRPr lang="en-US" sz="2400" b="1">
              <a:solidFill>
                <a:srgbClr val="800000"/>
              </a:solidFill>
              <a:latin typeface="Times New Roman" pitchFamily="-65" charset="0"/>
            </a:endParaRPr>
          </a:p>
          <a:p>
            <a:pPr eaLnBrk="0" hangingPunct="0"/>
            <a:endParaRPr lang="en-US" sz="2400" b="1">
              <a:solidFill>
                <a:srgbClr val="800000"/>
              </a:solidFill>
              <a:latin typeface="Times New Roman" pitchFamily="-65" charset="0"/>
            </a:endParaRPr>
          </a:p>
          <a:p>
            <a:pPr eaLnBrk="0" hangingPunct="0"/>
            <a:r>
              <a:rPr lang="en-US" sz="2400" b="1">
                <a:solidFill>
                  <a:srgbClr val="800000"/>
                </a:solidFill>
                <a:latin typeface="Times New Roman" pitchFamily="-65" charset="0"/>
              </a:rPr>
              <a:t>“...It is remarkable, that one of the</a:t>
            </a:r>
          </a:p>
          <a:p>
            <a:pPr eaLnBrk="0" hangingPunct="0"/>
            <a:r>
              <a:rPr lang="en-US" sz="2400" b="1">
                <a:solidFill>
                  <a:srgbClr val="800000"/>
                </a:solidFill>
                <a:latin typeface="Times New Roman" pitchFamily="-65" charset="0"/>
              </a:rPr>
              <a:t>richest and most compressed </a:t>
            </a:r>
          </a:p>
          <a:p>
            <a:pPr eaLnBrk="0" hangingPunct="0"/>
            <a:r>
              <a:rPr lang="en-US" sz="2400" b="1">
                <a:solidFill>
                  <a:srgbClr val="800000"/>
                </a:solidFill>
                <a:latin typeface="Times New Roman" pitchFamily="-65" charset="0"/>
              </a:rPr>
              <a:t>clusters of  small stars I remember </a:t>
            </a:r>
          </a:p>
          <a:p>
            <a:pPr eaLnBrk="0" hangingPunct="0"/>
            <a:r>
              <a:rPr lang="en-US" sz="2400" b="1">
                <a:solidFill>
                  <a:srgbClr val="800000"/>
                </a:solidFill>
                <a:latin typeface="Times New Roman" pitchFamily="-65" charset="0"/>
              </a:rPr>
              <a:t>to have seen, is situated on the </a:t>
            </a:r>
          </a:p>
          <a:p>
            <a:pPr eaLnBrk="0" hangingPunct="0"/>
            <a:r>
              <a:rPr lang="en-US" sz="2400" b="1">
                <a:solidFill>
                  <a:srgbClr val="800000"/>
                </a:solidFill>
                <a:latin typeface="Times New Roman" pitchFamily="-65" charset="0"/>
              </a:rPr>
              <a:t>western border of it, and would </a:t>
            </a:r>
          </a:p>
          <a:p>
            <a:pPr eaLnBrk="0" hangingPunct="0"/>
            <a:r>
              <a:rPr lang="en-US" sz="2400" b="1">
                <a:solidFill>
                  <a:srgbClr val="800000"/>
                </a:solidFill>
                <a:latin typeface="Times New Roman" pitchFamily="-65" charset="0"/>
              </a:rPr>
              <a:t>almost authorise a suspicion that </a:t>
            </a:r>
          </a:p>
          <a:p>
            <a:pPr eaLnBrk="0" hangingPunct="0"/>
            <a:r>
              <a:rPr lang="en-US" sz="2400" b="1">
                <a:solidFill>
                  <a:srgbClr val="800000"/>
                </a:solidFill>
                <a:latin typeface="Times New Roman" pitchFamily="-65" charset="0"/>
              </a:rPr>
              <a:t>the stars, of which it is composed, </a:t>
            </a:r>
          </a:p>
          <a:p>
            <a:pPr eaLnBrk="0" hangingPunct="0"/>
            <a:r>
              <a:rPr lang="en-US" sz="2400" b="1">
                <a:solidFill>
                  <a:srgbClr val="800000"/>
                </a:solidFill>
                <a:latin typeface="Times New Roman" pitchFamily="-65" charset="0"/>
              </a:rPr>
              <a:t>were collected from that place and </a:t>
            </a:r>
          </a:p>
          <a:p>
            <a:pPr eaLnBrk="0" hangingPunct="0"/>
            <a:r>
              <a:rPr lang="en-US" sz="2400" b="1">
                <a:solidFill>
                  <a:srgbClr val="800000"/>
                </a:solidFill>
                <a:latin typeface="Times New Roman" pitchFamily="-65" charset="0"/>
              </a:rPr>
              <a:t>had left the vacancy.”</a:t>
            </a:r>
          </a:p>
          <a:p>
            <a:pPr eaLnBrk="0" hangingPunct="0"/>
            <a:endParaRPr lang="en-US" sz="2000">
              <a:solidFill>
                <a:srgbClr val="FFFFFF"/>
              </a:solidFill>
              <a:latin typeface="Times New Roman" pitchFamily="-65" charset="0"/>
            </a:endParaRPr>
          </a:p>
        </p:txBody>
      </p:sp>
      <p:sp>
        <p:nvSpPr>
          <p:cNvPr id="8197" name="Text Box 5"/>
          <p:cNvSpPr txBox="1">
            <a:spLocks noChangeArrowheads="1"/>
          </p:cNvSpPr>
          <p:nvPr/>
        </p:nvSpPr>
        <p:spPr bwMode="auto">
          <a:xfrm>
            <a:off x="228600" y="5486400"/>
            <a:ext cx="4230111" cy="769441"/>
          </a:xfrm>
          <a:prstGeom prst="rect">
            <a:avLst/>
          </a:prstGeom>
          <a:noFill/>
          <a:ln w="57150" cmpd="thinThick">
            <a:solidFill>
              <a:schemeClr val="bg1"/>
            </a:solidFill>
            <a:miter lim="800000"/>
            <a:headEnd/>
            <a:tailEnd/>
          </a:ln>
          <a:effectLst/>
        </p:spPr>
        <p:txBody>
          <a:bodyPr wrap="none">
            <a:prstTxWarp prst="textNoShape">
              <a:avLst/>
            </a:prstTxWarp>
            <a:spAutoFit/>
          </a:bodyPr>
          <a:lstStyle/>
          <a:p>
            <a:pPr eaLnBrk="0" hangingPunct="0"/>
            <a:r>
              <a:rPr lang="en-US" sz="2000" b="1">
                <a:solidFill>
                  <a:srgbClr val="800000"/>
                </a:solidFill>
                <a:latin typeface="Times New Roman" pitchFamily="-65" charset="0"/>
              </a:rPr>
              <a:t>William Herschel</a:t>
            </a:r>
          </a:p>
          <a:p>
            <a:pPr eaLnBrk="0" hangingPunct="0"/>
            <a:r>
              <a:rPr lang="en-US" sz="2000" b="1" i="1">
                <a:solidFill>
                  <a:srgbClr val="800000"/>
                </a:solidFill>
                <a:latin typeface="Times New Roman" pitchFamily="-65" charset="0"/>
              </a:rPr>
              <a:t>1785,  Phil. Trans. LXXV, pp. 213-266</a:t>
            </a:r>
            <a:r>
              <a:rPr lang="en-US" sz="2400">
                <a:solidFill>
                  <a:srgbClr val="800000"/>
                </a:solidFill>
                <a:latin typeface="Times New Roman" pitchFamily="-65" charset="0"/>
              </a:rPr>
              <a:t> </a:t>
            </a:r>
          </a:p>
        </p:txBody>
      </p:sp>
      <p:pic>
        <p:nvPicPr>
          <p:cNvPr id="8202" name="Picture 10" descr="Banard_oph"/>
          <p:cNvPicPr>
            <a:picLocks noChangeAspect="1" noChangeArrowheads="1"/>
          </p:cNvPicPr>
          <p:nvPr/>
        </p:nvPicPr>
        <p:blipFill>
          <a:blip r:embed="rId2"/>
          <a:srcRect l="8888" t="8888" r="8888" b="8888"/>
          <a:stretch>
            <a:fillRect/>
          </a:stretch>
        </p:blipFill>
        <p:spPr bwMode="auto">
          <a:xfrm>
            <a:off x="4724400" y="838200"/>
            <a:ext cx="4340225" cy="4343400"/>
          </a:xfrm>
          <a:prstGeom prst="rect">
            <a:avLst/>
          </a:prstGeom>
          <a:noFill/>
          <a:ln w="9525">
            <a:noFill/>
            <a:miter lim="800000"/>
            <a:headEnd/>
            <a:tailEnd/>
          </a:ln>
        </p:spPr>
      </p:pic>
      <p:sp>
        <p:nvSpPr>
          <p:cNvPr id="8199" name="Oval 7"/>
          <p:cNvSpPr>
            <a:spLocks noChangeArrowheads="1"/>
          </p:cNvSpPr>
          <p:nvPr/>
        </p:nvSpPr>
        <p:spPr bwMode="auto">
          <a:xfrm>
            <a:off x="7772400" y="2330450"/>
            <a:ext cx="439738" cy="412750"/>
          </a:xfrm>
          <a:prstGeom prst="ellipse">
            <a:avLst/>
          </a:prstGeom>
          <a:noFill/>
          <a:ln w="19050">
            <a:solidFill>
              <a:srgbClr val="FFFFFF"/>
            </a:solidFill>
            <a:round/>
            <a:headEnd/>
            <a:tailEnd/>
          </a:ln>
          <a:effectLst/>
        </p:spPr>
        <p:txBody>
          <a:bodyPr wrap="none" anchor="ctr">
            <a:prstTxWarp prst="textNoShape">
              <a:avLst/>
            </a:prstTxWarp>
          </a:bodyPr>
          <a:lstStyle/>
          <a:p>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500" fill="hold"/>
                                        <p:tgtEl>
                                          <p:spTgt spid="8199"/>
                                        </p:tgtEl>
                                        <p:attrNameLst>
                                          <p:attrName>ppt_w</p:attrName>
                                        </p:attrNameLst>
                                      </p:cBhvr>
                                      <p:tavLst>
                                        <p:tav tm="0">
                                          <p:val>
                                            <p:strVal val="4*#ppt_w"/>
                                          </p:val>
                                        </p:tav>
                                        <p:tav tm="100000">
                                          <p:val>
                                            <p:strVal val="#ppt_w"/>
                                          </p:val>
                                        </p:tav>
                                      </p:tavLst>
                                    </p:anim>
                                    <p:anim calcmode="lin" valueType="num">
                                      <p:cBhvr>
                                        <p:cTn id="8" dur="500" fill="hold"/>
                                        <p:tgtEl>
                                          <p:spTgt spid="819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1" name="Picture 3" descr="capetown"/>
          <p:cNvPicPr>
            <a:picLocks noChangeAspect="1" noChangeArrowheads="1"/>
          </p:cNvPicPr>
          <p:nvPr/>
        </p:nvPicPr>
        <p:blipFill>
          <a:blip r:embed="rId3"/>
          <a:srcRect/>
          <a:stretch>
            <a:fillRect/>
          </a:stretch>
        </p:blipFill>
        <p:spPr bwMode="auto">
          <a:xfrm>
            <a:off x="2743200" y="1295400"/>
            <a:ext cx="3733800" cy="2700338"/>
          </a:xfrm>
          <a:prstGeom prst="rect">
            <a:avLst/>
          </a:prstGeom>
          <a:noFill/>
        </p:spPr>
      </p:pic>
      <p:pic>
        <p:nvPicPr>
          <p:cNvPr id="37892" name="Picture 4" descr="johnherschel"/>
          <p:cNvPicPr>
            <a:picLocks noChangeAspect="1" noChangeArrowheads="1"/>
          </p:cNvPicPr>
          <p:nvPr/>
        </p:nvPicPr>
        <p:blipFill>
          <a:blip r:embed="rId4"/>
          <a:srcRect/>
          <a:stretch>
            <a:fillRect/>
          </a:stretch>
        </p:blipFill>
        <p:spPr bwMode="auto">
          <a:xfrm>
            <a:off x="304800" y="838200"/>
            <a:ext cx="2168525" cy="3505200"/>
          </a:xfrm>
          <a:prstGeom prst="rect">
            <a:avLst/>
          </a:prstGeom>
          <a:noFill/>
        </p:spPr>
      </p:pic>
      <p:sp>
        <p:nvSpPr>
          <p:cNvPr id="37893" name="Rectangle 5"/>
          <p:cNvSpPr>
            <a:spLocks noChangeArrowheads="1"/>
          </p:cNvSpPr>
          <p:nvPr/>
        </p:nvSpPr>
        <p:spPr bwMode="auto">
          <a:xfrm>
            <a:off x="457200" y="4953000"/>
            <a:ext cx="8457664" cy="156966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dirty="0">
                <a:solidFill>
                  <a:srgbClr val="800000"/>
                </a:solidFill>
                <a:latin typeface="Times New Roman" pitchFamily="-65" charset="0"/>
              </a:rPr>
              <a:t>“…for I remember your father returned several nights and years</a:t>
            </a:r>
          </a:p>
          <a:p>
            <a:pPr eaLnBrk="0" hangingPunct="0"/>
            <a:r>
              <a:rPr lang="en-US" sz="2400" dirty="0">
                <a:solidFill>
                  <a:srgbClr val="800000"/>
                </a:solidFill>
                <a:latin typeface="Times New Roman" pitchFamily="-65" charset="0"/>
              </a:rPr>
              <a:t>to the same spot but could not satisfy himself about the </a:t>
            </a:r>
          </a:p>
          <a:p>
            <a:pPr eaLnBrk="0" hangingPunct="0"/>
            <a:r>
              <a:rPr lang="en-US" sz="2400" dirty="0">
                <a:solidFill>
                  <a:srgbClr val="800000"/>
                </a:solidFill>
                <a:latin typeface="Times New Roman" pitchFamily="-65" charset="0"/>
              </a:rPr>
              <a:t>uncommon appearance of the heavens. It was something more than</a:t>
            </a:r>
          </a:p>
          <a:p>
            <a:pPr eaLnBrk="0" hangingPunct="0"/>
            <a:r>
              <a:rPr lang="en-US" sz="2400" dirty="0">
                <a:solidFill>
                  <a:srgbClr val="800000"/>
                </a:solidFill>
                <a:latin typeface="Times New Roman" pitchFamily="-65" charset="0"/>
              </a:rPr>
              <a:t>a total absence of stars.”</a:t>
            </a:r>
          </a:p>
        </p:txBody>
      </p:sp>
      <p:sp>
        <p:nvSpPr>
          <p:cNvPr id="37894" name="Text Box 6"/>
          <p:cNvSpPr txBox="1">
            <a:spLocks noChangeArrowheads="1"/>
          </p:cNvSpPr>
          <p:nvPr/>
        </p:nvSpPr>
        <p:spPr bwMode="auto">
          <a:xfrm>
            <a:off x="609600" y="152400"/>
            <a:ext cx="1644776" cy="707886"/>
          </a:xfrm>
          <a:prstGeom prst="rect">
            <a:avLst/>
          </a:prstGeom>
          <a:noFill/>
          <a:ln w="9525">
            <a:noFill/>
            <a:miter lim="800000"/>
            <a:headEnd/>
            <a:tailEnd/>
          </a:ln>
          <a:effectLst/>
        </p:spPr>
        <p:txBody>
          <a:bodyPr wrap="none">
            <a:prstTxWarp prst="textNoShape">
              <a:avLst/>
            </a:prstTxWarp>
            <a:spAutoFit/>
          </a:bodyPr>
          <a:lstStyle/>
          <a:p>
            <a:pPr eaLnBrk="0" hangingPunct="0"/>
            <a:r>
              <a:rPr lang="en-US" sz="2000" dirty="0">
                <a:solidFill>
                  <a:srgbClr val="800000"/>
                </a:solidFill>
                <a:latin typeface="Times New Roman" pitchFamily="-65" charset="0"/>
              </a:rPr>
              <a:t>John Herschel</a:t>
            </a:r>
          </a:p>
          <a:p>
            <a:pPr eaLnBrk="0" hangingPunct="0"/>
            <a:r>
              <a:rPr lang="en-US" sz="2000" dirty="0">
                <a:solidFill>
                  <a:srgbClr val="800000"/>
                </a:solidFill>
                <a:latin typeface="Times New Roman" pitchFamily="-65" charset="0"/>
              </a:rPr>
              <a:t>  1792-1871</a:t>
            </a:r>
          </a:p>
        </p:txBody>
      </p:sp>
      <p:pic>
        <p:nvPicPr>
          <p:cNvPr id="37896" name="Picture 8" descr="carolineherschel"/>
          <p:cNvPicPr>
            <a:picLocks noChangeAspect="1" noChangeArrowheads="1"/>
          </p:cNvPicPr>
          <p:nvPr/>
        </p:nvPicPr>
        <p:blipFill>
          <a:blip r:embed="rId5"/>
          <a:srcRect/>
          <a:stretch>
            <a:fillRect/>
          </a:stretch>
        </p:blipFill>
        <p:spPr bwMode="auto">
          <a:xfrm>
            <a:off x="6697663" y="1289050"/>
            <a:ext cx="2189162" cy="2767013"/>
          </a:xfrm>
          <a:prstGeom prst="rect">
            <a:avLst/>
          </a:prstGeom>
          <a:noFill/>
        </p:spPr>
      </p:pic>
      <p:sp>
        <p:nvSpPr>
          <p:cNvPr id="8" name="Text Box 7"/>
          <p:cNvSpPr txBox="1">
            <a:spLocks noChangeArrowheads="1"/>
          </p:cNvSpPr>
          <p:nvPr/>
        </p:nvSpPr>
        <p:spPr bwMode="auto">
          <a:xfrm>
            <a:off x="2971800" y="685800"/>
            <a:ext cx="3348038" cy="396875"/>
          </a:xfrm>
          <a:prstGeom prst="rect">
            <a:avLst/>
          </a:prstGeom>
          <a:noFill/>
          <a:ln w="9525">
            <a:noFill/>
            <a:miter lim="800000"/>
            <a:headEnd/>
            <a:tailEnd/>
          </a:ln>
          <a:effectLst/>
        </p:spPr>
        <p:txBody>
          <a:bodyPr wrap="none">
            <a:prstTxWarp prst="textNoShape">
              <a:avLst/>
            </a:prstTxWarp>
            <a:spAutoFit/>
          </a:bodyPr>
          <a:lstStyle/>
          <a:p>
            <a:pPr eaLnBrk="0" hangingPunct="0"/>
            <a:r>
              <a:rPr lang="en-US" sz="2000" dirty="0">
                <a:solidFill>
                  <a:schemeClr val="bg1"/>
                </a:solidFill>
                <a:latin typeface="Times New Roman" charset="0"/>
              </a:rPr>
              <a:t>Feldhausen, South Africa:1834</a:t>
            </a:r>
            <a:endParaRPr lang="en-US" sz="2400" dirty="0">
              <a:latin typeface="Times New Roman" charset="0"/>
            </a:endParaRP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3" name="Picture 3" descr="capetown"/>
          <p:cNvPicPr>
            <a:picLocks noChangeAspect="1" noChangeArrowheads="1"/>
          </p:cNvPicPr>
          <p:nvPr/>
        </p:nvPicPr>
        <p:blipFill>
          <a:blip r:embed="rId3"/>
          <a:srcRect/>
          <a:stretch>
            <a:fillRect/>
          </a:stretch>
        </p:blipFill>
        <p:spPr bwMode="auto">
          <a:xfrm>
            <a:off x="2743200" y="1295400"/>
            <a:ext cx="3733800" cy="2700338"/>
          </a:xfrm>
          <a:prstGeom prst="rect">
            <a:avLst/>
          </a:prstGeom>
          <a:noFill/>
        </p:spPr>
      </p:pic>
      <p:sp>
        <p:nvSpPr>
          <p:cNvPr id="15365" name="Rectangle 5"/>
          <p:cNvSpPr>
            <a:spLocks noChangeArrowheads="1"/>
          </p:cNvSpPr>
          <p:nvPr/>
        </p:nvSpPr>
        <p:spPr bwMode="auto">
          <a:xfrm>
            <a:off x="1219200" y="4572000"/>
            <a:ext cx="7128273" cy="1200328"/>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dirty="0" smtClean="0">
                <a:solidFill>
                  <a:srgbClr val="800000"/>
                </a:solidFill>
                <a:latin typeface="Times New Roman" pitchFamily="-65" charset="0"/>
              </a:rPr>
              <a:t>And “… </a:t>
            </a:r>
            <a:r>
              <a:rPr lang="en-US" sz="2400" dirty="0">
                <a:solidFill>
                  <a:srgbClr val="800000"/>
                </a:solidFill>
                <a:latin typeface="Times New Roman" pitchFamily="-65" charset="0"/>
              </a:rPr>
              <a:t>remembering having once heard your father...</a:t>
            </a:r>
          </a:p>
          <a:p>
            <a:pPr eaLnBrk="0" hangingPunct="0"/>
            <a:r>
              <a:rPr lang="en-US" sz="2400" dirty="0">
                <a:solidFill>
                  <a:srgbClr val="800000"/>
                </a:solidFill>
                <a:latin typeface="Times New Roman" pitchFamily="-65" charset="0"/>
              </a:rPr>
              <a:t>exclaim,  </a:t>
            </a:r>
            <a:r>
              <a:rPr lang="en-US" sz="2400" b="1" dirty="0">
                <a:solidFill>
                  <a:srgbClr val="800000"/>
                </a:solidFill>
                <a:latin typeface="Times New Roman" pitchFamily="-65" charset="0"/>
              </a:rPr>
              <a:t>‘</a:t>
            </a:r>
            <a:r>
              <a:rPr lang="en-US" sz="2400" b="1" dirty="0" err="1">
                <a:solidFill>
                  <a:srgbClr val="800000"/>
                </a:solidFill>
                <a:latin typeface="Times New Roman" pitchFamily="-65" charset="0"/>
              </a:rPr>
              <a:t>Hier</a:t>
            </a:r>
            <a:r>
              <a:rPr lang="en-US" sz="2400" b="1" dirty="0">
                <a:solidFill>
                  <a:srgbClr val="800000"/>
                </a:solidFill>
                <a:latin typeface="Times New Roman" pitchFamily="-65" charset="0"/>
              </a:rPr>
              <a:t> </a:t>
            </a:r>
            <a:r>
              <a:rPr lang="en-US" sz="2400" b="1" dirty="0" err="1">
                <a:solidFill>
                  <a:srgbClr val="800000"/>
                </a:solidFill>
                <a:latin typeface="Times New Roman" pitchFamily="-65" charset="0"/>
              </a:rPr>
              <a:t>ist</a:t>
            </a:r>
            <a:r>
              <a:rPr lang="en-US" sz="2400" b="1" dirty="0">
                <a:solidFill>
                  <a:srgbClr val="800000"/>
                </a:solidFill>
                <a:latin typeface="Times New Roman" pitchFamily="-65" charset="0"/>
              </a:rPr>
              <a:t> </a:t>
            </a:r>
            <a:r>
              <a:rPr lang="en-US" sz="2400" b="1" dirty="0" err="1">
                <a:solidFill>
                  <a:srgbClr val="800000"/>
                </a:solidFill>
                <a:latin typeface="Times New Roman" pitchFamily="-65" charset="0"/>
              </a:rPr>
              <a:t>wahrhaftig</a:t>
            </a:r>
            <a:r>
              <a:rPr lang="en-US" sz="2400" b="1" dirty="0">
                <a:solidFill>
                  <a:srgbClr val="800000"/>
                </a:solidFill>
                <a:latin typeface="Times New Roman" pitchFamily="-65" charset="0"/>
              </a:rPr>
              <a:t> </a:t>
            </a:r>
            <a:r>
              <a:rPr lang="en-US" sz="2400" b="1" dirty="0" err="1">
                <a:solidFill>
                  <a:srgbClr val="800000"/>
                </a:solidFill>
                <a:latin typeface="Times New Roman" pitchFamily="-65" charset="0"/>
              </a:rPr>
              <a:t>ein</a:t>
            </a:r>
            <a:r>
              <a:rPr lang="en-US" sz="2400" b="1" dirty="0">
                <a:solidFill>
                  <a:srgbClr val="800000"/>
                </a:solidFill>
                <a:latin typeface="Times New Roman" pitchFamily="-65" charset="0"/>
              </a:rPr>
              <a:t> Loch </a:t>
            </a:r>
            <a:r>
              <a:rPr lang="en-US" sz="2400" b="1" dirty="0" err="1">
                <a:solidFill>
                  <a:srgbClr val="800000"/>
                </a:solidFill>
                <a:latin typeface="Times New Roman" pitchFamily="-65" charset="0"/>
              </a:rPr>
              <a:t>im</a:t>
            </a:r>
            <a:r>
              <a:rPr lang="en-US" sz="2400" b="1" dirty="0">
                <a:solidFill>
                  <a:srgbClr val="800000"/>
                </a:solidFill>
                <a:latin typeface="Times New Roman" pitchFamily="-65" charset="0"/>
              </a:rPr>
              <a:t> </a:t>
            </a:r>
            <a:r>
              <a:rPr lang="en-US" sz="2400" b="1" dirty="0" err="1">
                <a:solidFill>
                  <a:srgbClr val="800000"/>
                </a:solidFill>
                <a:latin typeface="Times New Roman" pitchFamily="-65" charset="0"/>
              </a:rPr>
              <a:t>Himmel</a:t>
            </a:r>
            <a:r>
              <a:rPr lang="en-US" sz="2400" b="1" dirty="0">
                <a:solidFill>
                  <a:srgbClr val="800000"/>
                </a:solidFill>
                <a:latin typeface="Times New Roman" pitchFamily="-65" charset="0"/>
              </a:rPr>
              <a:t>!’”</a:t>
            </a:r>
          </a:p>
          <a:p>
            <a:pPr eaLnBrk="0" hangingPunct="0"/>
            <a:endParaRPr lang="en-US" sz="2400" b="1" dirty="0">
              <a:solidFill>
                <a:schemeClr val="bg1"/>
              </a:solidFill>
              <a:latin typeface="Times New Roman" pitchFamily="-65" charset="0"/>
            </a:endParaRPr>
          </a:p>
        </p:txBody>
      </p:sp>
      <p:pic>
        <p:nvPicPr>
          <p:cNvPr id="7" name="Picture 4" descr="johnherschel"/>
          <p:cNvPicPr>
            <a:picLocks noChangeAspect="1" noChangeArrowheads="1"/>
          </p:cNvPicPr>
          <p:nvPr/>
        </p:nvPicPr>
        <p:blipFill>
          <a:blip r:embed="rId4"/>
          <a:srcRect/>
          <a:stretch>
            <a:fillRect/>
          </a:stretch>
        </p:blipFill>
        <p:spPr bwMode="auto">
          <a:xfrm>
            <a:off x="304800" y="838200"/>
            <a:ext cx="2168525" cy="3505200"/>
          </a:xfrm>
          <a:prstGeom prst="rect">
            <a:avLst/>
          </a:prstGeom>
          <a:noFill/>
        </p:spPr>
      </p:pic>
      <p:sp>
        <p:nvSpPr>
          <p:cNvPr id="8" name="Text Box 7"/>
          <p:cNvSpPr txBox="1">
            <a:spLocks noChangeArrowheads="1"/>
          </p:cNvSpPr>
          <p:nvPr/>
        </p:nvSpPr>
        <p:spPr bwMode="auto">
          <a:xfrm>
            <a:off x="2971800" y="685800"/>
            <a:ext cx="3348038" cy="396875"/>
          </a:xfrm>
          <a:prstGeom prst="rect">
            <a:avLst/>
          </a:prstGeom>
          <a:noFill/>
          <a:ln w="9525">
            <a:noFill/>
            <a:miter lim="800000"/>
            <a:headEnd/>
            <a:tailEnd/>
          </a:ln>
          <a:effectLst/>
        </p:spPr>
        <p:txBody>
          <a:bodyPr wrap="none">
            <a:prstTxWarp prst="textNoShape">
              <a:avLst/>
            </a:prstTxWarp>
            <a:spAutoFit/>
          </a:bodyPr>
          <a:lstStyle/>
          <a:p>
            <a:pPr eaLnBrk="0" hangingPunct="0"/>
            <a:r>
              <a:rPr lang="en-US" sz="2000" dirty="0" err="1">
                <a:solidFill>
                  <a:schemeClr val="bg1"/>
                </a:solidFill>
                <a:latin typeface="Times New Roman" charset="0"/>
              </a:rPr>
              <a:t>Feldhausen</a:t>
            </a:r>
            <a:r>
              <a:rPr lang="en-US" sz="2000" dirty="0">
                <a:solidFill>
                  <a:schemeClr val="bg1"/>
                </a:solidFill>
                <a:latin typeface="Times New Roman" charset="0"/>
              </a:rPr>
              <a:t>, South Africa:1834</a:t>
            </a:r>
            <a:endParaRPr lang="en-US" sz="2400" dirty="0">
              <a:latin typeface="Times New Roman" charset="0"/>
            </a:endParaRPr>
          </a:p>
        </p:txBody>
      </p:sp>
      <p:pic>
        <p:nvPicPr>
          <p:cNvPr id="9" name="Picture 8" descr="carolineherschel"/>
          <p:cNvPicPr>
            <a:picLocks noChangeAspect="1" noChangeArrowheads="1"/>
          </p:cNvPicPr>
          <p:nvPr/>
        </p:nvPicPr>
        <p:blipFill>
          <a:blip r:embed="rId5"/>
          <a:srcRect/>
          <a:stretch>
            <a:fillRect/>
          </a:stretch>
        </p:blipFill>
        <p:spPr bwMode="auto">
          <a:xfrm>
            <a:off x="6697663" y="1289050"/>
            <a:ext cx="2189162" cy="2767013"/>
          </a:xfrm>
          <a:prstGeom prst="rect">
            <a:avLst/>
          </a:prstGeom>
          <a:noFill/>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9" name="Picture 3" descr="voidcatalog"/>
          <p:cNvPicPr>
            <a:picLocks noChangeAspect="1" noChangeArrowheads="1"/>
          </p:cNvPicPr>
          <p:nvPr/>
        </p:nvPicPr>
        <p:blipFill>
          <a:blip r:embed="rId2"/>
          <a:srcRect/>
          <a:stretch>
            <a:fillRect/>
          </a:stretch>
        </p:blipFill>
        <p:spPr bwMode="auto">
          <a:xfrm>
            <a:off x="4800600" y="633413"/>
            <a:ext cx="4229100" cy="6000750"/>
          </a:xfrm>
          <a:prstGeom prst="rect">
            <a:avLst/>
          </a:prstGeom>
          <a:solidFill>
            <a:srgbClr val="008080"/>
          </a:solidFill>
        </p:spPr>
      </p:pic>
      <p:pic>
        <p:nvPicPr>
          <p:cNvPr id="19460" name="Picture 4" descr="carolineherschel"/>
          <p:cNvPicPr>
            <a:picLocks noChangeAspect="1" noChangeArrowheads="1"/>
          </p:cNvPicPr>
          <p:nvPr/>
        </p:nvPicPr>
        <p:blipFill>
          <a:blip r:embed="rId3"/>
          <a:srcRect/>
          <a:stretch>
            <a:fillRect/>
          </a:stretch>
        </p:blipFill>
        <p:spPr bwMode="auto">
          <a:xfrm>
            <a:off x="762000" y="1600200"/>
            <a:ext cx="3079750" cy="3892550"/>
          </a:xfrm>
          <a:prstGeom prst="rect">
            <a:avLst/>
          </a:prstGeom>
          <a:noFill/>
        </p:spPr>
      </p:pic>
      <p:sp>
        <p:nvSpPr>
          <p:cNvPr id="19461" name="Text Box 5"/>
          <p:cNvSpPr txBox="1">
            <a:spLocks noChangeArrowheads="1"/>
          </p:cNvSpPr>
          <p:nvPr/>
        </p:nvSpPr>
        <p:spPr bwMode="auto">
          <a:xfrm>
            <a:off x="196850" y="155575"/>
            <a:ext cx="4392613" cy="396875"/>
          </a:xfrm>
          <a:prstGeom prst="rect">
            <a:avLst/>
          </a:prstGeom>
          <a:noFill/>
          <a:ln w="9525">
            <a:noFill/>
            <a:miter lim="800000"/>
            <a:headEnd/>
            <a:tailEnd/>
          </a:ln>
          <a:effectLst/>
        </p:spPr>
        <p:txBody>
          <a:bodyPr>
            <a:prstTxWarp prst="textNoShape">
              <a:avLst/>
            </a:prstTxWarp>
            <a:spAutoFit/>
          </a:bodyPr>
          <a:lstStyle/>
          <a:p>
            <a:pPr eaLnBrk="0" hangingPunct="0"/>
            <a:endParaRPr lang="en-US" sz="2000" b="1">
              <a:effectLst>
                <a:outerShdw blurRad="38100" dist="38100" dir="2700000" algn="tl">
                  <a:srgbClr val="DDDDDD"/>
                </a:outerShdw>
              </a:effectLst>
              <a:latin typeface="Times New Roman" pitchFamily="-65" charset="0"/>
            </a:endParaRPr>
          </a:p>
        </p:txBody>
      </p:sp>
      <p:sp>
        <p:nvSpPr>
          <p:cNvPr id="19462" name="Rectangle 6"/>
          <p:cNvSpPr>
            <a:spLocks noChangeArrowheads="1"/>
          </p:cNvSpPr>
          <p:nvPr/>
        </p:nvSpPr>
        <p:spPr bwMode="auto">
          <a:xfrm>
            <a:off x="166688" y="315913"/>
            <a:ext cx="4392612" cy="519112"/>
          </a:xfrm>
          <a:prstGeom prst="rect">
            <a:avLst/>
          </a:prstGeom>
          <a:noFill/>
          <a:ln w="9525">
            <a:noFill/>
            <a:miter lim="800000"/>
            <a:headEnd/>
            <a:tailEnd/>
          </a:ln>
          <a:effectLst/>
        </p:spPr>
        <p:txBody>
          <a:bodyPr wrap="none">
            <a:prstTxWarp prst="textNoShape">
              <a:avLst/>
            </a:prstTxWarp>
            <a:spAutoFit/>
          </a:bodyPr>
          <a:lstStyle/>
          <a:p>
            <a:pPr eaLnBrk="0" hangingPunct="0"/>
            <a:r>
              <a:rPr lang="en-US" sz="2800">
                <a:solidFill>
                  <a:srgbClr val="800000"/>
                </a:solidFill>
                <a:latin typeface="Times New Roman" pitchFamily="-65" charset="0"/>
              </a:rPr>
              <a:t>First Catalog of Dark Nebula</a:t>
            </a:r>
            <a:r>
              <a:rPr lang="en-US" sz="2000" b="1">
                <a:solidFill>
                  <a:srgbClr val="800000"/>
                </a:solidFill>
                <a:effectLst>
                  <a:outerShdw blurRad="38100" dist="38100" dir="2700000" algn="tl">
                    <a:srgbClr val="DDDDDD"/>
                  </a:outerShdw>
                </a:effectLst>
                <a:latin typeface="Times New Roman" pitchFamily="-65" charset="0"/>
              </a:rPr>
              <a:t> </a:t>
            </a:r>
          </a:p>
        </p:txBody>
      </p:sp>
      <p:sp>
        <p:nvSpPr>
          <p:cNvPr id="19463" name="Text Box 7"/>
          <p:cNvSpPr txBox="1">
            <a:spLocks noChangeArrowheads="1"/>
          </p:cNvSpPr>
          <p:nvPr/>
        </p:nvSpPr>
        <p:spPr bwMode="auto">
          <a:xfrm>
            <a:off x="60325" y="5954713"/>
            <a:ext cx="4187825" cy="730250"/>
          </a:xfrm>
          <a:prstGeom prst="rect">
            <a:avLst/>
          </a:prstGeom>
          <a:noFill/>
          <a:ln w="9525">
            <a:noFill/>
            <a:miter lim="800000"/>
            <a:headEnd/>
            <a:tailEnd/>
          </a:ln>
          <a:effectLst/>
        </p:spPr>
        <p:txBody>
          <a:bodyPr wrap="none">
            <a:prstTxWarp prst="textNoShape">
              <a:avLst/>
            </a:prstTxWarp>
            <a:spAutoFit/>
          </a:bodyPr>
          <a:lstStyle/>
          <a:p>
            <a:r>
              <a:rPr lang="en-US" sz="1400">
                <a:solidFill>
                  <a:schemeClr val="bg1"/>
                </a:solidFill>
              </a:rPr>
              <a:t>1912 </a:t>
            </a:r>
            <a:r>
              <a:rPr lang="en-US" sz="1400" i="1">
                <a:solidFill>
                  <a:schemeClr val="bg1"/>
                </a:solidFill>
              </a:rPr>
              <a:t>The Scientific Papers of Sir William Herschel</a:t>
            </a:r>
            <a:r>
              <a:rPr lang="en-US" sz="1400">
                <a:solidFill>
                  <a:schemeClr val="bg1"/>
                </a:solidFill>
              </a:rPr>
              <a:t>,</a:t>
            </a:r>
          </a:p>
          <a:p>
            <a:r>
              <a:rPr lang="en-US" sz="1400">
                <a:solidFill>
                  <a:schemeClr val="bg1"/>
                </a:solidFill>
              </a:rPr>
              <a:t>(London: The Royal Society &amp; Royal Astronomical</a:t>
            </a:r>
          </a:p>
          <a:p>
            <a:r>
              <a:rPr lang="en-US" sz="1400">
                <a:solidFill>
                  <a:schemeClr val="bg1"/>
                </a:solidFill>
              </a:rPr>
              <a:t>Society), Vol II, pg 712.</a:t>
            </a:r>
          </a:p>
        </p:txBody>
      </p:sp>
    </p:spTree>
  </p:cSld>
  <p:clrMapOvr>
    <a:masterClrMapping/>
  </p:clrMapOvr>
  <p:transition spd="med">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3" name="Picture 3" descr="Barnard"/>
          <p:cNvPicPr>
            <a:picLocks noChangeAspect="1" noChangeArrowheads="1"/>
          </p:cNvPicPr>
          <p:nvPr/>
        </p:nvPicPr>
        <p:blipFill>
          <a:blip r:embed="rId2"/>
          <a:srcRect/>
          <a:stretch>
            <a:fillRect/>
          </a:stretch>
        </p:blipFill>
        <p:spPr bwMode="auto">
          <a:xfrm>
            <a:off x="228600" y="228600"/>
            <a:ext cx="2770188" cy="3124200"/>
          </a:xfrm>
          <a:prstGeom prst="rect">
            <a:avLst/>
          </a:prstGeom>
          <a:noFill/>
        </p:spPr>
      </p:pic>
      <p:sp>
        <p:nvSpPr>
          <p:cNvPr id="20485" name="Text Box 5"/>
          <p:cNvSpPr txBox="1">
            <a:spLocks noChangeArrowheads="1"/>
          </p:cNvSpPr>
          <p:nvPr/>
        </p:nvSpPr>
        <p:spPr bwMode="auto">
          <a:xfrm>
            <a:off x="457200" y="3505200"/>
            <a:ext cx="2012950" cy="82232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b="1">
                <a:solidFill>
                  <a:schemeClr val="bg1"/>
                </a:solidFill>
                <a:latin typeface="Times New Roman" pitchFamily="-65" charset="0"/>
              </a:rPr>
              <a:t>E. E. Barnard</a:t>
            </a:r>
          </a:p>
          <a:p>
            <a:pPr eaLnBrk="0" hangingPunct="0"/>
            <a:r>
              <a:rPr lang="en-US" sz="2400" b="1">
                <a:solidFill>
                  <a:schemeClr val="bg1"/>
                </a:solidFill>
                <a:latin typeface="Times New Roman" pitchFamily="-65" charset="0"/>
              </a:rPr>
              <a:t>  1857-1923</a:t>
            </a:r>
            <a:endParaRPr lang="en-US" sz="2400" b="1">
              <a:latin typeface="Times New Roman" pitchFamily="-65" charset="0"/>
            </a:endParaRPr>
          </a:p>
        </p:txBody>
      </p:sp>
      <p:sp>
        <p:nvSpPr>
          <p:cNvPr id="20486" name="Text Box 6"/>
          <p:cNvSpPr txBox="1">
            <a:spLocks noGrp="1" noChangeArrowheads="1"/>
          </p:cNvSpPr>
          <p:nvPr>
            <p:ph type="title"/>
          </p:nvPr>
        </p:nvSpPr>
        <p:spPr>
          <a:xfrm>
            <a:off x="914400" y="6096000"/>
            <a:ext cx="6705600" cy="762000"/>
          </a:xfrm>
          <a:noFill/>
          <a:ln/>
        </p:spPr>
        <p:txBody>
          <a:bodyPr/>
          <a:lstStyle/>
          <a:p>
            <a:r>
              <a:rPr lang="en-US" sz="2400">
                <a:solidFill>
                  <a:srgbClr val="800000"/>
                </a:solidFill>
              </a:rPr>
              <a:t>1919 </a:t>
            </a:r>
            <a:r>
              <a:rPr lang="en-US" sz="2400" i="1">
                <a:solidFill>
                  <a:srgbClr val="800000"/>
                </a:solidFill>
              </a:rPr>
              <a:t>Astrophysical Journal</a:t>
            </a:r>
            <a:r>
              <a:rPr lang="en-US" sz="2400">
                <a:solidFill>
                  <a:srgbClr val="800000"/>
                </a:solidFill>
              </a:rPr>
              <a:t> </a:t>
            </a:r>
            <a:r>
              <a:rPr lang="en-US" sz="2400" b="1">
                <a:solidFill>
                  <a:srgbClr val="800000"/>
                </a:solidFill>
              </a:rPr>
              <a:t> 49, </a:t>
            </a:r>
            <a:r>
              <a:rPr lang="en-US" sz="2400">
                <a:solidFill>
                  <a:srgbClr val="800000"/>
                </a:solidFill>
              </a:rPr>
              <a:t>1</a:t>
            </a:r>
            <a:r>
              <a:rPr lang="en-US" sz="2400" b="1">
                <a:solidFill>
                  <a:srgbClr val="800000"/>
                </a:solidFill>
              </a:rPr>
              <a:t>.</a:t>
            </a:r>
            <a:endParaRPr lang="en-US" sz="2400">
              <a:solidFill>
                <a:srgbClr val="800000"/>
              </a:solidFill>
            </a:endParaRPr>
          </a:p>
        </p:txBody>
      </p:sp>
      <p:sp>
        <p:nvSpPr>
          <p:cNvPr id="20487" name="Rectangle 7"/>
          <p:cNvSpPr>
            <a:spLocks noChangeArrowheads="1"/>
          </p:cNvSpPr>
          <p:nvPr/>
        </p:nvSpPr>
        <p:spPr bwMode="auto">
          <a:xfrm>
            <a:off x="3124200" y="381000"/>
            <a:ext cx="5788764" cy="156966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rgbClr val="800000"/>
                </a:solidFill>
                <a:latin typeface="Times New Roman" pitchFamily="-65" charset="0"/>
              </a:rPr>
              <a:t>“...my own photographs convinced me...that</a:t>
            </a:r>
          </a:p>
          <a:p>
            <a:pPr eaLnBrk="0" hangingPunct="0"/>
            <a:r>
              <a:rPr lang="en-US" sz="2400">
                <a:solidFill>
                  <a:srgbClr val="800000"/>
                </a:solidFill>
                <a:latin typeface="Times New Roman" pitchFamily="-65" charset="0"/>
              </a:rPr>
              <a:t>many of these markings were not simply due</a:t>
            </a:r>
          </a:p>
          <a:p>
            <a:pPr eaLnBrk="0" hangingPunct="0"/>
            <a:r>
              <a:rPr lang="en-US" sz="2400">
                <a:solidFill>
                  <a:srgbClr val="800000"/>
                </a:solidFill>
                <a:latin typeface="Times New Roman" pitchFamily="-65" charset="0"/>
              </a:rPr>
              <a:t>to an actual want of stars, but were really </a:t>
            </a:r>
          </a:p>
          <a:p>
            <a:pPr eaLnBrk="0" hangingPunct="0"/>
            <a:r>
              <a:rPr lang="en-US" sz="2400">
                <a:solidFill>
                  <a:srgbClr val="800000"/>
                </a:solidFill>
                <a:latin typeface="Times New Roman" pitchFamily="-65" charset="0"/>
              </a:rPr>
              <a:t>obscuring  bodies nearer to us than the stars.” </a:t>
            </a:r>
          </a:p>
        </p:txBody>
      </p:sp>
      <p:sp>
        <p:nvSpPr>
          <p:cNvPr id="20488" name="Text Box 8"/>
          <p:cNvSpPr txBox="1">
            <a:spLocks noChangeArrowheads="1"/>
          </p:cNvSpPr>
          <p:nvPr/>
        </p:nvSpPr>
        <p:spPr bwMode="auto">
          <a:xfrm>
            <a:off x="152400" y="5257800"/>
            <a:ext cx="8045792" cy="830997"/>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rgbClr val="FFFF66"/>
                </a:solidFill>
                <a:latin typeface="Times New Roman" pitchFamily="-65" charset="0"/>
              </a:rPr>
              <a:t> </a:t>
            </a:r>
            <a:r>
              <a:rPr lang="en-US" sz="2400">
                <a:solidFill>
                  <a:srgbClr val="800000"/>
                </a:solidFill>
                <a:latin typeface="Times New Roman" pitchFamily="-65" charset="0"/>
              </a:rPr>
              <a:t>“In a considerable number of cases no other explanation seems </a:t>
            </a:r>
          </a:p>
          <a:p>
            <a:pPr eaLnBrk="0" hangingPunct="0"/>
            <a:r>
              <a:rPr lang="en-US" sz="2400">
                <a:solidFill>
                  <a:srgbClr val="800000"/>
                </a:solidFill>
                <a:latin typeface="Times New Roman" pitchFamily="-65" charset="0"/>
              </a:rPr>
              <a:t>possible, but (that) some of them are doubtless only vacancies.”</a:t>
            </a:r>
          </a:p>
        </p:txBody>
      </p:sp>
      <p:pic>
        <p:nvPicPr>
          <p:cNvPr id="20489" name="Picture 9" descr="bruce2"/>
          <p:cNvPicPr>
            <a:picLocks noChangeAspect="1" noChangeArrowheads="1"/>
          </p:cNvPicPr>
          <p:nvPr/>
        </p:nvPicPr>
        <p:blipFill>
          <a:blip r:embed="rId3"/>
          <a:srcRect/>
          <a:stretch>
            <a:fillRect/>
          </a:stretch>
        </p:blipFill>
        <p:spPr bwMode="auto">
          <a:xfrm>
            <a:off x="3321050" y="2786063"/>
            <a:ext cx="1412875" cy="1828800"/>
          </a:xfrm>
          <a:prstGeom prst="rect">
            <a:avLst/>
          </a:prstGeom>
          <a:noFill/>
          <a:ln w="9525">
            <a:noFill/>
            <a:miter lim="800000"/>
            <a:headEnd/>
            <a:tailEnd/>
          </a:ln>
        </p:spPr>
      </p:pic>
      <p:pic>
        <p:nvPicPr>
          <p:cNvPr id="20490" name="Picture 10" descr="Barnard_ophstream"/>
          <p:cNvPicPr>
            <a:picLocks noChangeAspect="1" noChangeArrowheads="1"/>
          </p:cNvPicPr>
          <p:nvPr/>
        </p:nvPicPr>
        <p:blipFill>
          <a:blip r:embed="rId4"/>
          <a:srcRect l="4286" t="6377" r="4286" b="8502"/>
          <a:stretch>
            <a:fillRect/>
          </a:stretch>
        </p:blipFill>
        <p:spPr bwMode="auto">
          <a:xfrm>
            <a:off x="4876800" y="2227263"/>
            <a:ext cx="4114800" cy="2573337"/>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500" fill="hold"/>
                                        <p:tgtEl>
                                          <p:spTgt spid="20487"/>
                                        </p:tgtEl>
                                        <p:attrNameLst>
                                          <p:attrName>ppt_x</p:attrName>
                                        </p:attrNameLst>
                                      </p:cBhvr>
                                      <p:tavLst>
                                        <p:tav tm="0">
                                          <p:val>
                                            <p:strVal val="#ppt_x"/>
                                          </p:val>
                                        </p:tav>
                                        <p:tav tm="100000">
                                          <p:val>
                                            <p:strVal val="#ppt_x"/>
                                          </p:val>
                                        </p:tav>
                                      </p:tavLst>
                                    </p:anim>
                                    <p:anim calcmode="lin" valueType="num">
                                      <p:cBhvr additive="base">
                                        <p:cTn id="8" dur="500" fill="hold"/>
                                        <p:tgtEl>
                                          <p:spTgt spid="2048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88"/>
                                        </p:tgtEl>
                                        <p:attrNameLst>
                                          <p:attrName>style.visibility</p:attrName>
                                        </p:attrNameLst>
                                      </p:cBhvr>
                                      <p:to>
                                        <p:strVal val="visible"/>
                                      </p:to>
                                    </p:set>
                                    <p:anim calcmode="lin" valueType="num">
                                      <p:cBhvr>
                                        <p:cTn id="13" dur="500" fill="hold"/>
                                        <p:tgtEl>
                                          <p:spTgt spid="20488"/>
                                        </p:tgtEl>
                                        <p:attrNameLst>
                                          <p:attrName>ppt_w</p:attrName>
                                        </p:attrNameLst>
                                      </p:cBhvr>
                                      <p:tavLst>
                                        <p:tav tm="0">
                                          <p:val>
                                            <p:fltVal val="0"/>
                                          </p:val>
                                        </p:tav>
                                        <p:tav tm="100000">
                                          <p:val>
                                            <p:strVal val="#ppt_w"/>
                                          </p:val>
                                        </p:tav>
                                      </p:tavLst>
                                    </p:anim>
                                    <p:anim calcmode="lin" valueType="num">
                                      <p:cBhvr>
                                        <p:cTn id="14" dur="500" fill="hold"/>
                                        <p:tgtEl>
                                          <p:spTgt spid="204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utoUpdateAnimBg="0"/>
      <p:bldP spid="20488" grpId="0"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993775" y="3721100"/>
            <a:ext cx="1504950" cy="82232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b="1">
                <a:solidFill>
                  <a:schemeClr val="tx2"/>
                </a:solidFill>
                <a:latin typeface="Times New Roman" pitchFamily="-65" charset="0"/>
              </a:rPr>
              <a:t>Max Wolf</a:t>
            </a:r>
          </a:p>
          <a:p>
            <a:pPr eaLnBrk="0" hangingPunct="0"/>
            <a:r>
              <a:rPr lang="en-US" sz="2400" b="1">
                <a:solidFill>
                  <a:schemeClr val="tx2"/>
                </a:solidFill>
                <a:latin typeface="Times New Roman" pitchFamily="-65" charset="0"/>
              </a:rPr>
              <a:t>1863-1932</a:t>
            </a:r>
          </a:p>
        </p:txBody>
      </p:sp>
      <p:pic>
        <p:nvPicPr>
          <p:cNvPr id="21507" name="Picture 3" descr="wolf_diagram"/>
          <p:cNvPicPr>
            <a:picLocks noGrp="1" noChangeAspect="1" noChangeArrowheads="1"/>
          </p:cNvPicPr>
          <p:nvPr>
            <p:ph sz="quarter" idx="2"/>
          </p:nvPr>
        </p:nvPicPr>
        <p:blipFill>
          <a:blip r:embed="rId2"/>
          <a:srcRect/>
          <a:stretch>
            <a:fillRect/>
          </a:stretch>
        </p:blipFill>
        <p:spPr>
          <a:xfrm>
            <a:off x="4429125" y="2990850"/>
            <a:ext cx="4622800" cy="3541713"/>
          </a:xfrm>
          <a:noFill/>
          <a:ln/>
        </p:spPr>
      </p:pic>
      <p:pic>
        <p:nvPicPr>
          <p:cNvPr id="21508" name="Picture 4" descr="veil"/>
          <p:cNvPicPr>
            <a:picLocks noGrp="1" noChangeAspect="1" noChangeArrowheads="1"/>
          </p:cNvPicPr>
          <p:nvPr>
            <p:ph sz="quarter" idx="3"/>
          </p:nvPr>
        </p:nvPicPr>
        <p:blipFill>
          <a:blip r:embed="rId3"/>
          <a:srcRect/>
          <a:stretch>
            <a:fillRect/>
          </a:stretch>
        </p:blipFill>
        <p:spPr>
          <a:xfrm>
            <a:off x="4627563" y="196850"/>
            <a:ext cx="4208462" cy="2659063"/>
          </a:xfrm>
          <a:noFill/>
          <a:ln/>
        </p:spPr>
      </p:pic>
      <p:sp>
        <p:nvSpPr>
          <p:cNvPr id="21509" name="Text Box 5"/>
          <p:cNvSpPr txBox="1">
            <a:spLocks noChangeArrowheads="1"/>
          </p:cNvSpPr>
          <p:nvPr/>
        </p:nvSpPr>
        <p:spPr bwMode="auto">
          <a:xfrm>
            <a:off x="5702300" y="3106738"/>
            <a:ext cx="2651125" cy="304800"/>
          </a:xfrm>
          <a:prstGeom prst="rect">
            <a:avLst/>
          </a:prstGeom>
          <a:noFill/>
          <a:ln w="9525">
            <a:noFill/>
            <a:miter lim="800000"/>
            <a:headEnd/>
            <a:tailEnd/>
          </a:ln>
          <a:effectLst/>
        </p:spPr>
        <p:txBody>
          <a:bodyPr>
            <a:prstTxWarp prst="textNoShape">
              <a:avLst/>
            </a:prstTxWarp>
            <a:spAutoFit/>
          </a:bodyPr>
          <a:lstStyle/>
          <a:p>
            <a:pPr eaLnBrk="0" hangingPunct="0"/>
            <a:r>
              <a:rPr lang="en-US" sz="1400" i="1">
                <a:latin typeface="Copperplate Gothic Bold" pitchFamily="-65" charset="0"/>
              </a:rPr>
              <a:t>WOLF DIAGRAM</a:t>
            </a:r>
          </a:p>
        </p:txBody>
      </p:sp>
      <p:pic>
        <p:nvPicPr>
          <p:cNvPr id="21510" name="Picture 6" descr="WolfBio1"/>
          <p:cNvPicPr>
            <a:picLocks noGrp="1" noChangeAspect="1" noChangeArrowheads="1"/>
          </p:cNvPicPr>
          <p:nvPr>
            <p:ph sz="quarter" idx="4"/>
          </p:nvPr>
        </p:nvPicPr>
        <p:blipFill>
          <a:blip r:embed="rId4"/>
          <a:srcRect l="6451" t="4059" r="67097" b="67992"/>
          <a:stretch>
            <a:fillRect/>
          </a:stretch>
        </p:blipFill>
        <p:spPr>
          <a:xfrm>
            <a:off x="431800" y="157163"/>
            <a:ext cx="2649538" cy="3559175"/>
          </a:xfrm>
          <a:noFill/>
          <a:ln/>
        </p:spPr>
      </p:pic>
      <p:sp>
        <p:nvSpPr>
          <p:cNvPr id="21511" name="Text Box 7"/>
          <p:cNvSpPr txBox="1">
            <a:spLocks noChangeArrowheads="1"/>
          </p:cNvSpPr>
          <p:nvPr/>
        </p:nvSpPr>
        <p:spPr bwMode="auto">
          <a:xfrm>
            <a:off x="677863" y="6256338"/>
            <a:ext cx="3137439" cy="400110"/>
          </a:xfrm>
          <a:prstGeom prst="rect">
            <a:avLst/>
          </a:prstGeom>
          <a:noFill/>
          <a:ln w="9525">
            <a:noFill/>
            <a:miter lim="800000"/>
            <a:headEnd/>
            <a:tailEnd/>
          </a:ln>
          <a:effectLst/>
        </p:spPr>
        <p:txBody>
          <a:bodyPr wrap="none">
            <a:prstTxWarp prst="textNoShape">
              <a:avLst/>
            </a:prstTxWarp>
            <a:spAutoFit/>
          </a:bodyPr>
          <a:lstStyle/>
          <a:p>
            <a:pPr eaLnBrk="0" hangingPunct="0"/>
            <a:r>
              <a:rPr lang="en-US" sz="2000" i="1">
                <a:solidFill>
                  <a:srgbClr val="800000"/>
                </a:solidFill>
                <a:latin typeface="Times New Roman" pitchFamily="-65" charset="0"/>
              </a:rPr>
              <a:t>1923 Astr. Nachr., 219, 109.</a:t>
            </a:r>
          </a:p>
        </p:txBody>
      </p:sp>
      <p:sp>
        <p:nvSpPr>
          <p:cNvPr id="21512" name="Text Box 8" descr="Parchment"/>
          <p:cNvSpPr txBox="1">
            <a:spLocks noChangeArrowheads="1"/>
          </p:cNvSpPr>
          <p:nvPr/>
        </p:nvSpPr>
        <p:spPr bwMode="auto">
          <a:xfrm>
            <a:off x="677863" y="4191000"/>
            <a:ext cx="4659313" cy="156966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prstTxWarp prst="textNoShape">
              <a:avLst/>
            </a:prstTxWarp>
            <a:spAutoFit/>
          </a:bodyPr>
          <a:lstStyle/>
          <a:p>
            <a:pPr eaLnBrk="0" hangingPunct="0"/>
            <a:r>
              <a:rPr lang="en-US" sz="1600" i="1">
                <a:solidFill>
                  <a:srgbClr val="800000"/>
                </a:solidFill>
                <a:latin typeface="Copperplate Gothic Bold" pitchFamily="-65" charset="0"/>
              </a:rPr>
              <a:t>“We must therefore conclude that no</a:t>
            </a:r>
          </a:p>
          <a:p>
            <a:pPr eaLnBrk="0" hangingPunct="0"/>
            <a:r>
              <a:rPr lang="en-US" sz="1600" i="1">
                <a:solidFill>
                  <a:srgbClr val="800000"/>
                </a:solidFill>
                <a:latin typeface="Copperplate Gothic Bold" pitchFamily="-65" charset="0"/>
              </a:rPr>
              <a:t>reddening  of the stars arises from the dark cloud…and it seems quite probable that the light-capturing cloud consists, for the most part, of a dust mass.”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p:cTn id="7" dur="500" fill="hold"/>
                                        <p:tgtEl>
                                          <p:spTgt spid="21512"/>
                                        </p:tgtEl>
                                        <p:attrNameLst>
                                          <p:attrName>ppt_w</p:attrName>
                                        </p:attrNameLst>
                                      </p:cBhvr>
                                      <p:tavLst>
                                        <p:tav tm="0">
                                          <p:val>
                                            <p:fltVal val="0"/>
                                          </p:val>
                                        </p:tav>
                                        <p:tav tm="100000">
                                          <p:val>
                                            <p:strVal val="#ppt_w"/>
                                          </p:val>
                                        </p:tav>
                                      </p:tavLst>
                                    </p:anim>
                                    <p:anim calcmode="lin" valueType="num">
                                      <p:cBhvr>
                                        <p:cTn id="8" dur="500" fill="hold"/>
                                        <p:tgtEl>
                                          <p:spTgt spid="215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6172</TotalTime>
  <Words>946</Words>
  <Application>Microsoft Macintosh PowerPoint</Application>
  <PresentationFormat>On-screen Show (4:3)</PresentationFormat>
  <Paragraphs>115</Paragraphs>
  <Slides>26</Slides>
  <Notes>3</Notes>
  <HiddenSlides>1</HiddenSlides>
  <MMClips>0</MMClips>
  <ScaleCrop>false</ScaleCrop>
  <HeadingPairs>
    <vt:vector size="4" baseType="variant">
      <vt:variant>
        <vt:lpstr>Design Template</vt:lpstr>
      </vt:variant>
      <vt:variant>
        <vt:i4>3</vt:i4>
      </vt:variant>
      <vt:variant>
        <vt:lpstr>Slide Titles</vt:lpstr>
      </vt:variant>
      <vt:variant>
        <vt:i4>26</vt:i4>
      </vt:variant>
    </vt:vector>
  </HeadingPairs>
  <TitlesOfParts>
    <vt:vector size="29" baseType="lpstr">
      <vt:lpstr>Office Theme</vt:lpstr>
      <vt:lpstr>Default Design</vt:lpstr>
      <vt:lpstr>1_Default Design</vt:lpstr>
      <vt:lpstr>Slide 1</vt:lpstr>
      <vt:lpstr>Vacancies in the Heavens: The Discovery of Dark Nebulae</vt:lpstr>
      <vt:lpstr>Slide 3</vt:lpstr>
      <vt:lpstr>Slide 4</vt:lpstr>
      <vt:lpstr>Slide 5</vt:lpstr>
      <vt:lpstr>Slide 6</vt:lpstr>
      <vt:lpstr>Slide 7</vt:lpstr>
      <vt:lpstr>1919 Astrophysical Journal  49, 1.</vt:lpstr>
      <vt:lpstr>Slide 9</vt:lpstr>
      <vt:lpstr>Slide 10</vt:lpstr>
      <vt:lpstr>Slide 11</vt:lpstr>
      <vt:lpstr>Slide 12</vt:lpstr>
      <vt:lpstr>Slide 13</vt:lpstr>
      <vt:lpstr>  Bart J. Bok    1906-1983</vt:lpstr>
      <vt:lpstr>Slide 15</vt:lpstr>
      <vt:lpstr>Slide 16</vt:lpstr>
      <vt:lpstr>Slide 17</vt:lpstr>
      <vt:lpstr>Slide 18</vt:lpstr>
      <vt:lpstr>Slide 19</vt:lpstr>
      <vt:lpstr>Slide 20</vt:lpstr>
      <vt:lpstr>Slide 21</vt:lpstr>
      <vt:lpstr>Slide 22</vt:lpstr>
      <vt:lpstr>Slide 23</vt:lpstr>
      <vt:lpstr>Slide 24</vt:lpstr>
      <vt:lpstr>And then there was Phil &amp; Priscilla</vt:lpstr>
      <vt:lpstr>Slide 26</vt:lpstr>
    </vt:vector>
  </TitlesOfParts>
  <Company>Smithsonian Astrophysical Observator</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 Lada</dc:creator>
  <cp:lastModifiedBy>Charles  Lada</cp:lastModifiedBy>
  <cp:revision>23</cp:revision>
  <dcterms:created xsi:type="dcterms:W3CDTF">2009-10-21T11:50:35Z</dcterms:created>
  <dcterms:modified xsi:type="dcterms:W3CDTF">2009-10-21T11:59:11Z</dcterms:modified>
</cp:coreProperties>
</file>