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58" r:id="rId2"/>
    <p:sldId id="257" r:id="rId3"/>
    <p:sldId id="298" r:id="rId4"/>
    <p:sldId id="262" r:id="rId5"/>
    <p:sldId id="259" r:id="rId6"/>
    <p:sldId id="270" r:id="rId7"/>
    <p:sldId id="260" r:id="rId8"/>
    <p:sldId id="291" r:id="rId9"/>
    <p:sldId id="285" r:id="rId10"/>
    <p:sldId id="284" r:id="rId11"/>
    <p:sldId id="286" r:id="rId12"/>
    <p:sldId id="292" r:id="rId13"/>
    <p:sldId id="287" r:id="rId14"/>
    <p:sldId id="267" r:id="rId15"/>
    <p:sldId id="296" r:id="rId16"/>
    <p:sldId id="266" r:id="rId17"/>
    <p:sldId id="268" r:id="rId18"/>
    <p:sldId id="269" r:id="rId19"/>
    <p:sldId id="278" r:id="rId20"/>
    <p:sldId id="293" r:id="rId21"/>
    <p:sldId id="279" r:id="rId22"/>
    <p:sldId id="280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 clrMode="gray" scaleToFitPaper="1"/>
  <p:clrMru>
    <a:srgbClr val="A682D3"/>
    <a:srgbClr val="1DFFE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19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02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esProps" Target="presProps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viewProps" Target="viewProps.xml"/><Relationship Id="rId26" Type="http://schemas.openxmlformats.org/officeDocument/2006/relationships/printerSettings" Target="printerSettings/printerSettings1.bin"/><Relationship Id="rId30" Type="http://schemas.openxmlformats.org/officeDocument/2006/relationships/tableStyles" Target="tableStyles.xml"/><Relationship Id="rId11" Type="http://schemas.openxmlformats.org/officeDocument/2006/relationships/slide" Target="slides/slide10.xml"/><Relationship Id="rId29" Type="http://schemas.openxmlformats.org/officeDocument/2006/relationships/theme" Target="theme/theme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EF11-6763-344B-BD79-772038C2F597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DDB53-C7E1-C14B-A95A-4BFCFA77D1F5}" type="slidenum">
              <a:rPr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aseline="0" dirty="0">
                <a:latin typeface="Helvetica"/>
                <a:cs typeface="Helvetica"/>
              </a:rPr>
              <a:t> 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 Zisk (right); Arnold Kaminksy (left)</a:t>
            </a:r>
          </a:p>
          <a:p>
            <a:endParaRPr lang="en-US" dirty="0"/>
          </a:p>
          <a:p>
            <a:r>
              <a:rPr lang="en-US" dirty="0"/>
              <a:t>Univac 490 computer used for pointing; CDC3300 computer used for processing.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DB53-C7E1-C14B-A95A-4BFCFA77D1F5}" type="slidenum">
              <a:rPr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70A69-5399-1040-A9C2-F966DF08F3C9}" type="datetimeFigureOut">
              <a:rPr lang="en-US"/>
              <a:pPr/>
              <a:t>10/23/09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09033-BDA7-D941-81D3-24079B8827AB}" type="slidenum">
              <a:rPr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d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d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g2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63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084" y="657392"/>
            <a:ext cx="7215136" cy="5816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Bauhaus 93"/>
                <a:cs typeface="Bauhaus 93"/>
              </a:rPr>
              <a:t>The Upgrade of the Haystack 37-m </a:t>
            </a:r>
          </a:p>
          <a:p>
            <a:pPr algn="ctr"/>
            <a:r>
              <a:rPr lang="en-US" sz="3600" b="1" dirty="0">
                <a:latin typeface="Bauhaus 93"/>
                <a:cs typeface="Bauhaus 93"/>
              </a:rPr>
              <a:t>Antenna</a:t>
            </a:r>
          </a:p>
          <a:p>
            <a:pPr algn="ctr"/>
            <a:endParaRPr lang="en-US" sz="3600" b="1" dirty="0">
              <a:latin typeface="Bauhaus 93"/>
              <a:cs typeface="Bauhaus 93"/>
            </a:endParaRPr>
          </a:p>
          <a:p>
            <a:pPr algn="ctr"/>
            <a:endParaRPr lang="en-US" sz="3600" b="1" dirty="0">
              <a:latin typeface="Bauhaus 93"/>
              <a:cs typeface="Bauhaus 93"/>
            </a:endParaRPr>
          </a:p>
          <a:p>
            <a:pPr algn="ctr"/>
            <a:endParaRPr lang="en-US" sz="3600" b="1" dirty="0">
              <a:latin typeface="Bauhaus 93"/>
              <a:cs typeface="Bauhaus 93"/>
            </a:endParaRPr>
          </a:p>
          <a:p>
            <a:pPr algn="ctr"/>
            <a:endParaRPr lang="en-US" sz="3600" b="1" dirty="0">
              <a:latin typeface="Bauhaus 93"/>
              <a:cs typeface="Bauhaus 93"/>
            </a:endParaRPr>
          </a:p>
          <a:p>
            <a:pPr algn="ctr"/>
            <a:endParaRPr lang="en-US" sz="3600" b="1" dirty="0">
              <a:latin typeface="Bauhaus 93"/>
              <a:cs typeface="Bauhaus 93"/>
            </a:endParaRPr>
          </a:p>
          <a:p>
            <a:pPr algn="ctr"/>
            <a:endParaRPr lang="en-US" sz="3600" b="1" dirty="0">
              <a:latin typeface="Bauhaus 93"/>
              <a:cs typeface="Bauhaus 93"/>
            </a:endParaRPr>
          </a:p>
          <a:p>
            <a:pPr algn="ctr"/>
            <a:endParaRPr lang="en-US" sz="3600" b="1" dirty="0">
              <a:latin typeface="Bauhaus 93"/>
              <a:cs typeface="Bauhaus 93"/>
            </a:endParaRPr>
          </a:p>
          <a:p>
            <a:pPr algn="ctr"/>
            <a:r>
              <a:rPr lang="en-US" sz="2400" b="1" dirty="0">
                <a:latin typeface="Bauhaus 93"/>
                <a:cs typeface="Bauhaus 93"/>
              </a:rPr>
              <a:t>Lynn D. Matthews</a:t>
            </a:r>
          </a:p>
          <a:p>
            <a:pPr algn="ctr"/>
            <a:r>
              <a:rPr lang="en-US" sz="2400" b="1" dirty="0">
                <a:latin typeface="Bauhaus 93"/>
                <a:cs typeface="Bauhaus 93"/>
              </a:rPr>
              <a:t>MIT Haystack Observatory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108" y="262506"/>
            <a:ext cx="7738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Examples of science done by Phil and collaborators using the </a:t>
            </a:r>
          </a:p>
          <a:p>
            <a:pPr algn="ctr"/>
            <a:r>
              <a:rPr lang="en-US" sz="2000" b="1" dirty="0">
                <a:latin typeface="Helvetica"/>
                <a:cs typeface="Helvetica"/>
              </a:rPr>
              <a:t>Haystack 37-m Antenna (cont.)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8685" y="2603500"/>
            <a:ext cx="4105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Discovery of infall signatures in </a:t>
            </a:r>
          </a:p>
          <a:p>
            <a:pPr algn="just"/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dense cores containing embedded</a:t>
            </a:r>
          </a:p>
          <a:p>
            <a:pPr algn="just"/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protostars through observations of</a:t>
            </a:r>
          </a:p>
          <a:p>
            <a:pPr algn="just"/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N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H</a:t>
            </a:r>
            <a:r>
              <a:rPr lang="en-US" sz="2000" baseline="30000" dirty="0">
                <a:solidFill>
                  <a:srgbClr val="A682D3"/>
                </a:solidFill>
                <a:latin typeface="Helvetica"/>
                <a:cs typeface="Helvetica"/>
              </a:rPr>
              <a:t>+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, C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3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H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,  H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CO </a:t>
            </a:r>
          </a:p>
          <a:p>
            <a:pPr algn="just"/>
            <a:endParaRPr lang="en-US" sz="2000" dirty="0">
              <a:solidFill>
                <a:srgbClr val="A682D3"/>
              </a:solidFill>
              <a:latin typeface="Helvetica"/>
              <a:cs typeface="Helvetica"/>
            </a:endParaRPr>
          </a:p>
          <a:p>
            <a:pPr algn="just"/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Myers et al. 1995</a:t>
            </a:r>
          </a:p>
        </p:txBody>
      </p:sp>
      <p:pic>
        <p:nvPicPr>
          <p:cNvPr id="5" name="Picture 4" descr="myers95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8" y="1235953"/>
            <a:ext cx="3860800" cy="509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108" y="616449"/>
            <a:ext cx="7738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Examples of science done by Phil &amp; collaborators using the </a:t>
            </a:r>
          </a:p>
          <a:p>
            <a:pPr algn="ctr"/>
            <a:r>
              <a:rPr lang="en-US" sz="2000" b="1" dirty="0">
                <a:latin typeface="Helvetica"/>
                <a:cs typeface="Helvetica"/>
              </a:rPr>
              <a:t>Haystack 37-m Antenna (cont.)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693" y="1756925"/>
            <a:ext cx="8205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First simultaneous survey of neutrals (C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3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H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, CCS) and ions (N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H</a:t>
            </a:r>
            <a:r>
              <a:rPr lang="en-US" sz="2000" baseline="30000" dirty="0">
                <a:solidFill>
                  <a:srgbClr val="A682D3"/>
                </a:solidFill>
                <a:latin typeface="Helvetica"/>
                <a:cs typeface="Helvetica"/>
              </a:rPr>
              <a:t>+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) in</a:t>
            </a:r>
          </a:p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dense cores </a:t>
            </a:r>
          </a:p>
        </p:txBody>
      </p:sp>
      <p:pic>
        <p:nvPicPr>
          <p:cNvPr id="6" name="Picture 5" descr="bensonetal98.tiff"/>
          <p:cNvPicPr>
            <a:picLocks noChangeAspect="1"/>
          </p:cNvPicPr>
          <p:nvPr/>
        </p:nvPicPr>
        <p:blipFill>
          <a:blip r:embed="rId3"/>
          <a:srcRect l="8427" b="4984"/>
          <a:stretch>
            <a:fillRect/>
          </a:stretch>
        </p:blipFill>
        <p:spPr>
          <a:xfrm>
            <a:off x="1273964" y="2800350"/>
            <a:ext cx="5175250" cy="3752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49214" y="3735684"/>
            <a:ext cx="2300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Benson, Caselli, &amp; </a:t>
            </a:r>
          </a:p>
          <a:p>
            <a:pPr algn="ctr"/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Myers 1998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1579" y="2044005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Survey of infall motions of 220</a:t>
            </a:r>
          </a:p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starless cores via CS &amp;</a:t>
            </a:r>
          </a:p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N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H</a:t>
            </a:r>
            <a:r>
              <a:rPr lang="en-US" sz="2000" baseline="30000" dirty="0">
                <a:solidFill>
                  <a:srgbClr val="A682D3"/>
                </a:solidFill>
                <a:latin typeface="Helvetica"/>
                <a:cs typeface="Helvetica"/>
              </a:rPr>
              <a:t>+ </a:t>
            </a:r>
            <a:endParaRPr lang="en-US" sz="2000" dirty="0">
              <a:solidFill>
                <a:srgbClr val="A682D3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rgbClr val="A682D3"/>
              </a:solidFill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Lee, Myers, &amp; Tafalla 1999</a:t>
            </a:r>
            <a:endParaRPr lang="en-US" sz="2000" dirty="0">
              <a:solidFill>
                <a:srgbClr val="A682D3"/>
              </a:solidFill>
            </a:endParaRPr>
          </a:p>
        </p:txBody>
      </p:sp>
      <p:pic>
        <p:nvPicPr>
          <p:cNvPr id="3" name="Picture 2" descr="lee1999.tiff"/>
          <p:cNvPicPr>
            <a:picLocks noChangeAspect="1"/>
          </p:cNvPicPr>
          <p:nvPr/>
        </p:nvPicPr>
        <p:blipFill>
          <a:blip r:embed="rId3"/>
          <a:srcRect r="3912"/>
          <a:stretch>
            <a:fillRect/>
          </a:stretch>
        </p:blipFill>
        <p:spPr>
          <a:xfrm>
            <a:off x="0" y="283566"/>
            <a:ext cx="4932127" cy="640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44384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Examples of science done by</a:t>
            </a:r>
          </a:p>
          <a:p>
            <a:pPr algn="ctr"/>
            <a:r>
              <a:rPr lang="en-US" sz="2000" b="1" dirty="0">
                <a:latin typeface="Helvetica"/>
                <a:cs typeface="Helvetica"/>
              </a:rPr>
              <a:t> Phil &amp; collaborators using the </a:t>
            </a:r>
          </a:p>
          <a:p>
            <a:pPr algn="ctr"/>
            <a:r>
              <a:rPr lang="en-US" sz="2000" b="1" dirty="0">
                <a:latin typeface="Helvetica"/>
                <a:cs typeface="Helvetica"/>
              </a:rPr>
              <a:t>Haystack 37-m Antenna (cont.)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3769" y="305434"/>
            <a:ext cx="6250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DFFE4"/>
                </a:solidFill>
                <a:latin typeface="Helvetica"/>
                <a:cs typeface="Helvetica"/>
              </a:rPr>
              <a:t>Previous Upgrades of the Haystack 37-m Antenna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845" y="705544"/>
            <a:ext cx="855221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“λ7-mm upgrade’’</a:t>
            </a:r>
            <a:r>
              <a:rPr lang="en-US" sz="2000" dirty="0">
                <a:latin typeface="Helvetica"/>
                <a:cs typeface="Helvetica"/>
              </a:rPr>
              <a:t> (1986-1989): 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- replacement of radome membrane</a:t>
            </a:r>
          </a:p>
          <a:p>
            <a:r>
              <a:rPr lang="en-US" sz="2000" dirty="0">
                <a:latin typeface="Helvetica"/>
                <a:cs typeface="Helvetica"/>
              </a:rPr>
              <a:t>- implementation of active thermal control of critical substructure elements</a:t>
            </a:r>
          </a:p>
          <a:p>
            <a:r>
              <a:rPr lang="en-US" sz="2000" dirty="0">
                <a:latin typeface="Helvetica"/>
                <a:cs typeface="Helvetica"/>
              </a:rPr>
              <a:t>- adjustment of surface panels to 500 μm rms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“λ3-mm upgrade”</a:t>
            </a:r>
            <a:r>
              <a:rPr lang="en-US" sz="2000" dirty="0">
                <a:latin typeface="Helvetica"/>
                <a:cs typeface="Helvetica"/>
              </a:rPr>
              <a:t> (1991-1993):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installation of deformable subreflector</a:t>
            </a:r>
          </a:p>
          <a:p>
            <a:pPr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enhanced thermal control of surface</a:t>
            </a:r>
          </a:p>
          <a:p>
            <a:pPr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improved radome heating and circulation</a:t>
            </a:r>
          </a:p>
          <a:p>
            <a:endParaRPr lang="en-US" sz="2000" b="1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858" y="0"/>
            <a:ext cx="7494359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			</a:t>
            </a:r>
            <a:r>
              <a:rPr lang="en-US" sz="2000" b="1" dirty="0">
                <a:solidFill>
                  <a:srgbClr val="1DFFE4"/>
                </a:solidFill>
                <a:latin typeface="Helvetica"/>
                <a:cs typeface="Helvetica"/>
              </a:rPr>
              <a:t>Limitations of Existing 37-m Antenna: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Gravitational deformations of primary and differential thermal </a:t>
            </a:r>
          </a:p>
          <a:p>
            <a:r>
              <a:rPr lang="en-US" sz="2000" dirty="0">
                <a:latin typeface="Helvetica"/>
                <a:cs typeface="Helvetica"/>
              </a:rPr>
              <a:t>   expansion of telescope components limit high-frequency</a:t>
            </a:r>
          </a:p>
          <a:p>
            <a:r>
              <a:rPr lang="en-US" sz="2000" dirty="0">
                <a:latin typeface="Helvetica"/>
                <a:cs typeface="Helvetica"/>
              </a:rPr>
              <a:t>   performance: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pPr lvl="1"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Aperture efficiency @115 GHz only ~13% </a:t>
            </a:r>
          </a:p>
          <a:p>
            <a:r>
              <a:rPr lang="en-US" sz="2000" dirty="0">
                <a:latin typeface="Helvetica"/>
                <a:cs typeface="Helvetica"/>
              </a:rPr>
              <a:t>	- No operational capabilities at higher frequencies</a:t>
            </a:r>
          </a:p>
          <a:p>
            <a:pPr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Inability to rapidly switch between radar/radio astronomy boxes</a:t>
            </a:r>
          </a:p>
          <a:p>
            <a:r>
              <a:rPr lang="en-US" sz="2000" dirty="0">
                <a:latin typeface="Helvetica"/>
                <a:cs typeface="Helvetica"/>
              </a:rPr>
              <a:t>  limits scheduling flexibility</a:t>
            </a:r>
          </a:p>
          <a:p>
            <a:pPr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Moreover: 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NSF support for Haystack as user facility ceased in May 1998</a:t>
            </a:r>
          </a:p>
          <a:p>
            <a:pPr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Control of telescope passed back to Air Force in June 2005</a:t>
            </a:r>
          </a:p>
          <a:p>
            <a:pPr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Radiometers were removed and 37-m education programs</a:t>
            </a:r>
          </a:p>
          <a:p>
            <a:r>
              <a:rPr lang="en-US" sz="2000" dirty="0">
                <a:latin typeface="Helvetica"/>
                <a:cs typeface="Helvetica"/>
              </a:rPr>
              <a:t>  ceased in January 2007</a:t>
            </a:r>
          </a:p>
          <a:p>
            <a:endParaRPr lang="en-US" sz="2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358" y="368300"/>
            <a:ext cx="80954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			</a:t>
            </a:r>
            <a:r>
              <a:rPr lang="en-US" sz="2000" b="1" dirty="0">
                <a:solidFill>
                  <a:srgbClr val="1DFFE4"/>
                </a:solidFill>
                <a:latin typeface="Helvetica"/>
                <a:cs typeface="Helvetica"/>
              </a:rPr>
              <a:t>A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b="1" dirty="0">
                <a:solidFill>
                  <a:srgbClr val="1DFFE4"/>
                </a:solidFill>
                <a:latin typeface="Helvetica"/>
                <a:cs typeface="Helvetica"/>
              </a:rPr>
              <a:t>New Life for the 37-m Antenna: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i="1" dirty="0">
                <a:latin typeface="Helvetica"/>
                <a:cs typeface="Helvetica"/>
              </a:rPr>
              <a:t>However...</a:t>
            </a:r>
          </a:p>
          <a:p>
            <a:r>
              <a:rPr lang="en-US" sz="2000" dirty="0">
                <a:latin typeface="Helvetica"/>
                <a:cs typeface="Helvetica"/>
              </a:rPr>
              <a:t>Needs of Air Force (e.g., characterizing microsatellites) has motivated </a:t>
            </a:r>
          </a:p>
          <a:p>
            <a:r>
              <a:rPr lang="en-US" sz="2000" dirty="0">
                <a:latin typeface="Helvetica"/>
                <a:cs typeface="Helvetica"/>
              </a:rPr>
              <a:t>development of new wideband 95 GHz radar system. 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i="1" dirty="0">
                <a:latin typeface="Helvetica"/>
                <a:cs typeface="Helvetica"/>
              </a:rPr>
              <a:t>And...</a:t>
            </a:r>
          </a:p>
          <a:p>
            <a:r>
              <a:rPr lang="en-US" sz="2000" dirty="0">
                <a:latin typeface="Helvetica"/>
                <a:cs typeface="Helvetica"/>
              </a:rPr>
              <a:t>The existing system cannot support such a capability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ea typeface="Wingdings"/>
                <a:cs typeface="Helvetica"/>
              </a:rPr>
              <a:t>  </a:t>
            </a:r>
            <a:r>
              <a:rPr lang="en-US" sz="2000" dirty="0">
                <a:solidFill>
                  <a:srgbClr val="1DFFE4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A </a:t>
            </a:r>
            <a:r>
              <a:rPr lang="en-US" sz="2000" i="1" dirty="0">
                <a:solidFill>
                  <a:srgbClr val="1DFFE4"/>
                </a:solidFill>
                <a:latin typeface="Helvetica"/>
                <a:cs typeface="Helvetica"/>
              </a:rPr>
              <a:t>new Haystack 37-m upgrade program is currently underway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(funded jointly by Air Force and Defense Advanced Research</a:t>
            </a:r>
          </a:p>
          <a:p>
            <a:r>
              <a:rPr lang="en-US" sz="2000" dirty="0">
                <a:latin typeface="Helvetica"/>
                <a:cs typeface="Helvetica"/>
              </a:rPr>
              <a:t>Projects Agency and executed by MIT Lincoln Lab).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i="1" dirty="0">
                <a:solidFill>
                  <a:srgbClr val="1DFFE4"/>
                </a:solidFill>
                <a:latin typeface="Helvetica"/>
                <a:cs typeface="Helvetica"/>
              </a:rPr>
              <a:t>And...</a:t>
            </a: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Funds to re-establish </a:t>
            </a:r>
            <a:r>
              <a:rPr lang="en-US" sz="2000" b="1" i="1" dirty="0">
                <a:solidFill>
                  <a:srgbClr val="1DFFE4"/>
                </a:solidFill>
                <a:latin typeface="Helvetica"/>
                <a:cs typeface="Helvetica"/>
              </a:rPr>
              <a:t>radio science capabilities</a:t>
            </a: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on new 37-m now</a:t>
            </a: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committed by Lincoln Lab. </a:t>
            </a:r>
          </a:p>
          <a:p>
            <a:endParaRPr lang="en-US" sz="2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7961" y="305434"/>
            <a:ext cx="5622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DFFE4"/>
                </a:solidFill>
                <a:latin typeface="Helvetica"/>
                <a:cs typeface="Helvetica"/>
              </a:rPr>
              <a:t>Ongoing Upgrade of Haystack 37-m Antenna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962" y="1244600"/>
            <a:ext cx="379092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/>
                <a:cs typeface="Helvetica"/>
              </a:rPr>
              <a:t>Plan</a:t>
            </a:r>
            <a:r>
              <a:rPr lang="en-US" sz="2000" dirty="0">
                <a:latin typeface="Helvetica"/>
                <a:cs typeface="Helvetica"/>
              </a:rPr>
              <a:t>: replacement of radome</a:t>
            </a:r>
          </a:p>
          <a:p>
            <a:r>
              <a:rPr lang="en-US" sz="2000" dirty="0">
                <a:latin typeface="Helvetica"/>
                <a:cs typeface="Helvetica"/>
              </a:rPr>
              <a:t>membrane and entire elevation</a:t>
            </a:r>
          </a:p>
          <a:p>
            <a:r>
              <a:rPr lang="en-US" sz="2000" dirty="0">
                <a:latin typeface="Helvetica"/>
                <a:cs typeface="Helvetica"/>
              </a:rPr>
              <a:t>structure supported by existing</a:t>
            </a:r>
          </a:p>
          <a:p>
            <a:r>
              <a:rPr lang="en-US" sz="2000" dirty="0">
                <a:latin typeface="Helvetica"/>
                <a:cs typeface="Helvetica"/>
              </a:rPr>
              <a:t>yoke and tower: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- Reflector panels</a:t>
            </a:r>
          </a:p>
          <a:p>
            <a:r>
              <a:rPr lang="en-US" sz="2000" dirty="0">
                <a:latin typeface="Helvetica"/>
                <a:cs typeface="Helvetica"/>
              </a:rPr>
              <a:t>- Subreflector</a:t>
            </a:r>
          </a:p>
          <a:p>
            <a:pPr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Reflector back structure</a:t>
            </a:r>
          </a:p>
          <a:p>
            <a:r>
              <a:rPr lang="en-US" sz="2000" dirty="0">
                <a:latin typeface="Helvetica"/>
                <a:cs typeface="Helvetica"/>
              </a:rPr>
              <a:t>- Transition structure (drive arcs</a:t>
            </a:r>
          </a:p>
          <a:p>
            <a:r>
              <a:rPr lang="en-US" sz="2000" dirty="0">
                <a:latin typeface="Helvetica"/>
                <a:cs typeface="Helvetica"/>
              </a:rPr>
              <a:t>   and elevation bearings)</a:t>
            </a:r>
          </a:p>
          <a:p>
            <a:pPr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Drive and control systems</a:t>
            </a:r>
          </a:p>
          <a:p>
            <a:pPr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Equipment box (for radar </a:t>
            </a:r>
          </a:p>
          <a:p>
            <a:r>
              <a:rPr lang="en-US" sz="2000" dirty="0">
                <a:latin typeface="Helvetica"/>
                <a:cs typeface="Helvetica"/>
              </a:rPr>
              <a:t>   receivers and radiometers)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(Existing hydrostatic azimuth</a:t>
            </a:r>
          </a:p>
          <a:p>
            <a:r>
              <a:rPr lang="en-US" sz="2000" dirty="0">
                <a:latin typeface="Helvetica"/>
                <a:cs typeface="Helvetica"/>
              </a:rPr>
              <a:t>bearing will be retained).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5" name="Picture 4" descr="yok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35302" y="905599"/>
            <a:ext cx="4360794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1384" y="6356410"/>
            <a:ext cx="3788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andwriting - Dakota"/>
                <a:cs typeface="Handwriting - Dakota"/>
              </a:rPr>
              <a:t>37-m tower and yoke, c. 1962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colnUpgrad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7932" t="19596" r="67990" b="39299"/>
              <a:stretch>
                <a:fillRect/>
              </a:stretch>
            </p:blipFill>
          </mc:Choice>
          <mc:Fallback>
            <p:blipFill>
              <a:blip r:embed="rId4"/>
              <a:srcRect l="7932" t="19596" r="67990" b="39299"/>
              <a:stretch>
                <a:fillRect/>
              </a:stretch>
            </p:blipFill>
          </mc:Fallback>
        </mc:AlternateContent>
        <p:spPr>
          <a:xfrm>
            <a:off x="6025345" y="1187151"/>
            <a:ext cx="3031097" cy="3998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637" y="1092200"/>
            <a:ext cx="507445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/>
                <a:cs typeface="Helvetica"/>
              </a:rPr>
              <a:t>Specifications: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37-m diameter dish with aluminum panel</a:t>
            </a:r>
          </a:p>
          <a:p>
            <a:r>
              <a:rPr lang="en-US" sz="2000" dirty="0">
                <a:latin typeface="Helvetica"/>
                <a:cs typeface="Helvetica"/>
              </a:rPr>
              <a:t>  surface; improved thermal properties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100 micron rms surface accuracy (~ 3× </a:t>
            </a:r>
          </a:p>
          <a:p>
            <a:r>
              <a:rPr lang="en-US" sz="2000" dirty="0">
                <a:latin typeface="Helvetica"/>
                <a:cs typeface="Helvetica"/>
              </a:rPr>
              <a:t>   improvement)</a:t>
            </a:r>
          </a:p>
          <a:p>
            <a:pPr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~40-50% aperture efficiency at 100 GHz</a:t>
            </a:r>
          </a:p>
          <a:p>
            <a:r>
              <a:rPr lang="en-US" sz="2000" dirty="0">
                <a:latin typeface="Helvetica"/>
                <a:cs typeface="Helvetica"/>
              </a:rPr>
              <a:t>  (inclusive of radome losses)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 New 3-ply radome membrane (improved</a:t>
            </a:r>
          </a:p>
          <a:p>
            <a:r>
              <a:rPr lang="en-US" sz="2000" dirty="0">
                <a:latin typeface="Helvetica"/>
                <a:cs typeface="Helvetica"/>
              </a:rPr>
              <a:t>  hydrophobicity; similar transmissivity)</a:t>
            </a:r>
          </a:p>
          <a:p>
            <a:pPr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462" y="357988"/>
            <a:ext cx="8434370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/>
                <a:cs typeface="Helvetica"/>
              </a:rPr>
              <a:t>37-m Upgrade Timeline: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April 2010:</a:t>
            </a:r>
            <a:r>
              <a:rPr lang="en-US" sz="2000" dirty="0">
                <a:latin typeface="Helvetica"/>
                <a:cs typeface="Helvetica"/>
              </a:rPr>
              <a:t> operations with current dish cease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March 2011:</a:t>
            </a:r>
            <a:r>
              <a:rPr lang="en-US" sz="2000" dirty="0">
                <a:latin typeface="Helvetica"/>
                <a:cs typeface="Helvetica"/>
              </a:rPr>
              <a:t> new dish in place; begin initial verifications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April 2011</a:t>
            </a:r>
            <a:r>
              <a:rPr lang="en-US" sz="2000" dirty="0">
                <a:latin typeface="Helvetica"/>
                <a:cs typeface="Helvetica"/>
              </a:rPr>
              <a:t>: acceptance tests; characterization of radiometer performance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Late 2011:</a:t>
            </a:r>
            <a:r>
              <a:rPr lang="en-US" sz="2000" dirty="0">
                <a:latin typeface="Helvetica"/>
                <a:cs typeface="Helvetica"/>
              </a:rPr>
              <a:t> possible early science opportunities?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September 2012:</a:t>
            </a:r>
            <a:r>
              <a:rPr lang="en-US" sz="2000" dirty="0">
                <a:latin typeface="Helvetica"/>
                <a:cs typeface="Helvetica"/>
              </a:rPr>
              <a:t> fully operation system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b="1" dirty="0">
                <a:latin typeface="Helvetica"/>
                <a:cs typeface="Helvetica"/>
              </a:rPr>
              <a:t>Some recent milestones</a:t>
            </a:r>
            <a:r>
              <a:rPr lang="en-US" sz="2000" dirty="0">
                <a:latin typeface="Helvetica"/>
                <a:cs typeface="Helvetica"/>
              </a:rPr>
              <a:t>: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- Back structure completed </a:t>
            </a:r>
          </a:p>
          <a:p>
            <a:r>
              <a:rPr lang="en-US" sz="2000" dirty="0">
                <a:latin typeface="Helvetica"/>
                <a:cs typeface="Helvetica"/>
              </a:rPr>
              <a:t>- Cast aluminum subreflector complete</a:t>
            </a:r>
          </a:p>
          <a:p>
            <a:r>
              <a:rPr lang="en-US" sz="2000" dirty="0">
                <a:latin typeface="Helvetica"/>
                <a:cs typeface="Helvetica"/>
              </a:rPr>
              <a:t>- Control system being tested</a:t>
            </a:r>
          </a:p>
          <a:p>
            <a:r>
              <a:rPr lang="en-US" sz="2000" dirty="0">
                <a:latin typeface="Helvetica"/>
                <a:cs typeface="Helvetica"/>
              </a:rPr>
              <a:t>- Azimuth gear fabricated</a:t>
            </a:r>
          </a:p>
          <a:p>
            <a:r>
              <a:rPr lang="en-US" sz="2000" dirty="0">
                <a:latin typeface="Helvetica"/>
                <a:cs typeface="Helvetica"/>
              </a:rPr>
              <a:t>- Panel manufacturing complete</a:t>
            </a:r>
          </a:p>
        </p:txBody>
      </p:sp>
      <p:pic>
        <p:nvPicPr>
          <p:cNvPr id="3" name="Picture 2" descr="circusten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7033" t="25719" r="8077" b="53497"/>
              <a:stretch>
                <a:fillRect/>
              </a:stretch>
            </p:blipFill>
          </mc:Choice>
          <mc:Fallback>
            <p:blipFill>
              <a:blip r:embed="rId4"/>
              <a:srcRect l="57033" t="25719" r="8077" b="53497"/>
              <a:stretch>
                <a:fillRect/>
              </a:stretch>
            </p:blipFill>
          </mc:Fallback>
        </mc:AlternateContent>
        <p:spPr>
          <a:xfrm>
            <a:off x="5178466" y="3328827"/>
            <a:ext cx="3644961" cy="2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768" y="253326"/>
            <a:ext cx="529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Radio Astronomy with the Upgraded 37-m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169" y="1219200"/>
            <a:ext cx="82638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Expected ~30% of telescope time will be available for science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Radio astronomy feeds will be offset from center axis and subreflector</a:t>
            </a: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 tilted to provide alignment</a:t>
            </a:r>
            <a:r>
              <a:rPr lang="en-US" sz="2000" dirty="0">
                <a:solidFill>
                  <a:srgbClr val="1DFFE4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rapid switching (~5 minutes) between </a:t>
            </a: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 radar receivers and radiometers will be possible</a:t>
            </a:r>
          </a:p>
          <a:p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ystack.tif"/>
          <p:cNvPicPr>
            <a:picLocks noChangeAspect="1"/>
          </p:cNvPicPr>
          <p:nvPr/>
        </p:nvPicPr>
        <p:blipFill>
          <a:blip r:embed="rId3"/>
          <a:srcRect t="2202"/>
          <a:stretch>
            <a:fillRect/>
          </a:stretch>
        </p:blipFill>
        <p:spPr>
          <a:xfrm>
            <a:off x="0" y="0"/>
            <a:ext cx="9144000" cy="7118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1406" y="53271"/>
            <a:ext cx="6145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Radio Astronomy with the Upgraded 37-m (cont.)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499" y="258909"/>
            <a:ext cx="812892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Initially 3 radio astronomy receivers available:</a:t>
            </a:r>
          </a:p>
          <a:p>
            <a:r>
              <a:rPr lang="en-US" sz="2000" dirty="0">
                <a:latin typeface="Helvetica"/>
                <a:cs typeface="Helvetica"/>
              </a:rPr>
              <a:t>1.3 cm/36-49 GHz  (Q-band): 1 GHz BW, T</a:t>
            </a:r>
            <a:r>
              <a:rPr lang="en-US" sz="2000" baseline="-25000" dirty="0">
                <a:latin typeface="Helvetica"/>
                <a:cs typeface="Helvetica"/>
              </a:rPr>
              <a:t>sys</a:t>
            </a:r>
            <a:r>
              <a:rPr lang="en-US" sz="2000" dirty="0">
                <a:latin typeface="Helvetica"/>
                <a:cs typeface="Helvetica"/>
              </a:rPr>
              <a:t>~120 K (above atmos.)</a:t>
            </a:r>
          </a:p>
          <a:p>
            <a:r>
              <a:rPr lang="en-US" sz="2000" dirty="0">
                <a:latin typeface="Helvetica"/>
                <a:cs typeface="Helvetica"/>
              </a:rPr>
              <a:t>7 mm/20-25 GHz  (K-band): 1 GHz BW, T</a:t>
            </a:r>
            <a:r>
              <a:rPr lang="en-US" sz="2000" baseline="-25000" dirty="0">
                <a:latin typeface="Helvetica"/>
                <a:cs typeface="Helvetica"/>
              </a:rPr>
              <a:t>sys</a:t>
            </a:r>
            <a:r>
              <a:rPr lang="en-US" sz="2000" dirty="0">
                <a:latin typeface="Helvetica"/>
                <a:cs typeface="Helvetica"/>
              </a:rPr>
              <a:t>~120-200 K</a:t>
            </a:r>
          </a:p>
          <a:p>
            <a:r>
              <a:rPr lang="en-US" sz="2000" dirty="0">
                <a:latin typeface="Helvetica"/>
                <a:cs typeface="Helvetica"/>
              </a:rPr>
              <a:t>3mm/86-116 GHz (W-band): T</a:t>
            </a:r>
            <a:r>
              <a:rPr lang="en-US" sz="2000" baseline="-25000" dirty="0">
                <a:latin typeface="Helvetica"/>
                <a:cs typeface="Helvetica"/>
              </a:rPr>
              <a:t>sys</a:t>
            </a:r>
            <a:r>
              <a:rPr lang="en-US" sz="2000" dirty="0">
                <a:latin typeface="Helvetica"/>
                <a:cs typeface="Helvetica"/>
              </a:rPr>
              <a:t>~200-500 K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(new W-band radiometer with HEMT amplifiers will replace old system </a:t>
            </a:r>
          </a:p>
          <a:p>
            <a:r>
              <a:rPr lang="en-US" sz="2000" dirty="0">
                <a:latin typeface="Helvetica"/>
                <a:cs typeface="Helvetica"/>
              </a:rPr>
              <a:t>with SIS mixers)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RFbox.tiff"/>
          <p:cNvPicPr>
            <a:picLocks noChangeAspect="1"/>
          </p:cNvPicPr>
          <p:nvPr/>
        </p:nvPicPr>
        <p:blipFill>
          <a:blip r:embed="rId3"/>
          <a:srcRect l="4640" t="8565" r="2276" b="22222"/>
          <a:stretch>
            <a:fillRect/>
          </a:stretch>
        </p:blipFill>
        <p:spPr>
          <a:xfrm>
            <a:off x="469499" y="2902339"/>
            <a:ext cx="6400800" cy="3797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82561" y="3619500"/>
            <a:ext cx="16241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New RF Box</a:t>
            </a:r>
          </a:p>
          <a:p>
            <a:r>
              <a:rPr lang="en-US" sz="2000" dirty="0">
                <a:latin typeface="Helvetica"/>
                <a:cs typeface="Helvetica"/>
              </a:rPr>
              <a:t>for radar</a:t>
            </a:r>
          </a:p>
          <a:p>
            <a:r>
              <a:rPr lang="en-US" sz="2000" dirty="0">
                <a:latin typeface="Helvetica"/>
                <a:cs typeface="Helvetica"/>
              </a:rPr>
              <a:t>and radio</a:t>
            </a:r>
          </a:p>
          <a:p>
            <a:r>
              <a:rPr lang="en-US" sz="2000" dirty="0">
                <a:latin typeface="Helvetica"/>
                <a:cs typeface="Helvetica"/>
              </a:rPr>
              <a:t>astronomy</a:t>
            </a:r>
          </a:p>
          <a:p>
            <a:r>
              <a:rPr lang="en-US" sz="2000" dirty="0">
                <a:latin typeface="Helvetica"/>
                <a:cs typeface="Helvetica"/>
              </a:rPr>
              <a:t>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1405" y="253326"/>
            <a:ext cx="6145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Radio Astronomy with the Upgraded 37-m (cont.)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169" y="949332"/>
            <a:ext cx="823815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Existing digital autocorrelator will be re-installed:</a:t>
            </a:r>
          </a:p>
          <a:p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- </a:t>
            </a:r>
            <a:r>
              <a:rPr lang="en-US" sz="2000" dirty="0">
                <a:latin typeface="Helvetica"/>
                <a:cs typeface="Helvetica"/>
              </a:rPr>
              <a:t>4096 lags, 4 independent modules</a:t>
            </a:r>
          </a:p>
          <a:p>
            <a:pPr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Bandwidth: 0.65 to 160 MHz</a:t>
            </a:r>
          </a:p>
          <a:p>
            <a:pPr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Channel spacing Δ</a:t>
            </a:r>
            <a:r>
              <a:rPr lang="en-US" sz="2000" dirty="0">
                <a:latin typeface="Times"/>
                <a:cs typeface="Times"/>
              </a:rPr>
              <a:t>ν</a:t>
            </a:r>
            <a:r>
              <a:rPr lang="en-US" sz="2000" dirty="0">
                <a:latin typeface="Helvetica"/>
                <a:cs typeface="Helvetica"/>
              </a:rPr>
              <a:t>: 0.16 to 312 kHz</a:t>
            </a:r>
          </a:p>
          <a:p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New wideband digital spectrometer being built (some details not yet</a:t>
            </a:r>
          </a:p>
          <a:p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finalized):</a:t>
            </a:r>
          </a:p>
          <a:p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  <a:p>
            <a:pPr>
              <a:buFontTx/>
              <a:buChar char="-"/>
            </a:pPr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 up to 15 GHz bandwidth</a:t>
            </a:r>
          </a:p>
          <a:p>
            <a:pPr>
              <a:buFontTx/>
              <a:buChar char="-"/>
            </a:pP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>
              <a:buFontTx/>
              <a:buChar char="-"/>
            </a:pPr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 (Very) large number of spectral channels</a:t>
            </a:r>
          </a:p>
          <a:p>
            <a:pPr>
              <a:buFontTx/>
              <a:buChar char="-"/>
            </a:pP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>
              <a:buFontTx/>
              <a:buChar char="-"/>
            </a:pPr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 3 pairs of independent dual polarization hardware channels (providing </a:t>
            </a:r>
          </a:p>
          <a:p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  ability to observe multiple spectral lines simultaneously)</a:t>
            </a:r>
          </a:p>
          <a:p>
            <a:pPr>
              <a:buFontTx/>
              <a:buChar char="-"/>
            </a:pP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258" y="253326"/>
            <a:ext cx="8238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What capabilities would make the 37-m most useful to the science</a:t>
            </a:r>
          </a:p>
          <a:p>
            <a:pPr algn="ctr"/>
            <a:r>
              <a:rPr lang="en-US" sz="2000" b="1" dirty="0">
                <a:latin typeface="Helvetica"/>
                <a:cs typeface="Helvetica"/>
              </a:rPr>
              <a:t>community?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169" y="949332"/>
            <a:ext cx="801809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(Caveat: there is no funding yet!)</a:t>
            </a:r>
          </a:p>
          <a:p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Additional frequency bands? </a:t>
            </a:r>
          </a:p>
          <a:p>
            <a:r>
              <a:rPr lang="en-US" sz="2000" dirty="0">
                <a:latin typeface="Helvetica"/>
                <a:cs typeface="Helvetica"/>
              </a:rPr>
              <a:t>(Radome transparency window exists at 230 GHz freq.; ~10 nights/yr </a:t>
            </a:r>
          </a:p>
          <a:p>
            <a:r>
              <a:rPr lang="en-US" sz="2000" dirty="0">
                <a:latin typeface="Helvetica"/>
                <a:cs typeface="Helvetica"/>
              </a:rPr>
              <a:t>with opacities ~0.3)</a:t>
            </a:r>
          </a:p>
          <a:p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VLBI capabilities? Which bands? 22 GHz? 43 GHz? 230 GHz?</a:t>
            </a:r>
          </a:p>
          <a:p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Focal plane array?</a:t>
            </a:r>
          </a:p>
          <a:p>
            <a:endParaRPr lang="en-US" sz="2000" dirty="0">
              <a:solidFill>
                <a:srgbClr val="1DFFE4"/>
              </a:solidFill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Unique scientific niches?—e.g.,</a:t>
            </a:r>
          </a:p>
          <a:p>
            <a:r>
              <a:rPr lang="en-US" sz="2000" dirty="0">
                <a:latin typeface="Helvetica"/>
                <a:cs typeface="Helvetica"/>
              </a:rPr>
              <a:t>- Long-term monitoring programs?</a:t>
            </a:r>
          </a:p>
          <a:p>
            <a:r>
              <a:rPr lang="en-US" sz="2000" dirty="0">
                <a:latin typeface="Helvetica"/>
                <a:cs typeface="Helvetica"/>
              </a:rPr>
              <a:t>- Rapid response science?</a:t>
            </a:r>
          </a:p>
          <a:p>
            <a:r>
              <a:rPr lang="en-US" sz="2000" dirty="0">
                <a:latin typeface="Helvetica"/>
                <a:cs typeface="Helvetica"/>
              </a:rPr>
              <a:t>- Key project opportunities?</a:t>
            </a:r>
          </a:p>
          <a:p>
            <a:pPr>
              <a:buFontTx/>
              <a:buChar char="-"/>
            </a:pPr>
            <a:r>
              <a:rPr lang="en-US" sz="2000" dirty="0">
                <a:latin typeface="Helvetica"/>
                <a:cs typeface="Helvetica"/>
              </a:rPr>
              <a:t> Student training opportunities?</a:t>
            </a:r>
          </a:p>
          <a:p>
            <a:pPr>
              <a:buFontTx/>
              <a:buChar char="-"/>
            </a:pPr>
            <a:endParaRPr lang="en-US" sz="2000" dirty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1DFFE4"/>
                </a:solidFill>
                <a:latin typeface="Helvetica"/>
                <a:cs typeface="Helvetica"/>
              </a:rPr>
              <a:t> Other??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me001.jpg"/>
          <p:cNvPicPr>
            <a:picLocks noChangeAspect="1"/>
          </p:cNvPicPr>
          <p:nvPr/>
        </p:nvPicPr>
        <p:blipFill>
          <a:blip r:embed="rId3"/>
          <a:srcRect r="35503"/>
          <a:stretch>
            <a:fillRect/>
          </a:stretch>
        </p:blipFill>
        <p:spPr>
          <a:xfrm>
            <a:off x="0" y="-304800"/>
            <a:ext cx="943610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1268" y="2400300"/>
            <a:ext cx="5296943" cy="1200328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/>
                <a:cs typeface="Helvetica"/>
              </a:rPr>
              <a:t>Additional thoughts or comments?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Helvetica"/>
                <a:cs typeface="Helvetica"/>
              </a:rPr>
              <a:t>lmatthew@haystack.mit.edu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ke2.tiff"/>
          <p:cNvPicPr>
            <a:picLocks noChangeAspect="1"/>
          </p:cNvPicPr>
          <p:nvPr/>
        </p:nvPicPr>
        <p:blipFill>
          <a:blip r:embed="rId3"/>
          <a:srcRect r="7186" b="6697"/>
          <a:stretch>
            <a:fillRect/>
          </a:stretch>
        </p:blipFill>
        <p:spPr>
          <a:xfrm rot="10800000">
            <a:off x="3854160" y="318326"/>
            <a:ext cx="4729952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6904" y="6261926"/>
            <a:ext cx="54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Handwriting - Dakota"/>
                <a:cs typeface="Handwriting - Dakota"/>
              </a:rPr>
              <a:t>Two views of the 37-m Telescope </a:t>
            </a:r>
          </a:p>
        </p:txBody>
      </p:sp>
      <p:pic>
        <p:nvPicPr>
          <p:cNvPr id="4" name="Picture 3" descr="vg10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40" y="318326"/>
            <a:ext cx="2930214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9483" y="305434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DFFE4"/>
                </a:solidFill>
                <a:latin typeface="Helvetica"/>
                <a:cs typeface="Helvetica"/>
              </a:rPr>
              <a:t>A Brief History of the Haystack 37-m Antenna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845" y="705544"/>
            <a:ext cx="8637845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 </a:t>
            </a:r>
            <a:endParaRPr lang="en-US" sz="2000" b="1" dirty="0">
              <a:latin typeface="Helvetica"/>
              <a:cs typeface="Helvetica"/>
            </a:endParaRPr>
          </a:p>
          <a:p>
            <a:r>
              <a:rPr lang="en-US" sz="2000" b="1" dirty="0">
                <a:latin typeface="Helvetica"/>
                <a:cs typeface="Helvetica"/>
              </a:rPr>
              <a:t>1964: “</a:t>
            </a:r>
            <a:r>
              <a:rPr lang="en-US" sz="2000" dirty="0">
                <a:latin typeface="Helvetica"/>
                <a:cs typeface="Helvetica"/>
              </a:rPr>
              <a:t>Haystack Microwave Research Facility” completed in </a:t>
            </a:r>
          </a:p>
          <a:p>
            <a:r>
              <a:rPr lang="en-US" sz="2000" dirty="0">
                <a:latin typeface="Helvetica"/>
                <a:cs typeface="Helvetica"/>
              </a:rPr>
              <a:t>          Tyngsborough, MA; supported by US Air Force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b="1" dirty="0">
                <a:latin typeface="Helvetica"/>
                <a:cs typeface="Helvetica"/>
              </a:rPr>
              <a:t>Characteristics</a:t>
            </a:r>
            <a:r>
              <a:rPr lang="en-US" sz="2000" dirty="0">
                <a:latin typeface="Helvetica"/>
                <a:cs typeface="Helvetica"/>
              </a:rPr>
              <a:t>: radome-enclosed 120-ft (36.6-m) parabola; alt-az mount;</a:t>
            </a:r>
          </a:p>
          <a:p>
            <a:r>
              <a:rPr lang="en-US" sz="2000" dirty="0">
                <a:latin typeface="Helvetica"/>
                <a:cs typeface="Helvetica"/>
              </a:rPr>
              <a:t>                            Cassegrain focus;  solid aluminum panel surface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b="1" dirty="0">
                <a:latin typeface="Helvetica"/>
                <a:cs typeface="Helvetica"/>
              </a:rPr>
              <a:t>Initial operating frequencies:</a:t>
            </a:r>
            <a:r>
              <a:rPr lang="en-US" sz="2000" dirty="0">
                <a:latin typeface="Helvetica"/>
                <a:cs typeface="Helvetica"/>
              </a:rPr>
              <a:t> 8-10 GHz ; 8 GHz radar </a:t>
            </a:r>
          </a:p>
          <a:p>
            <a:endParaRPr lang="en-US" sz="2000" b="1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b="1" dirty="0">
                <a:latin typeface="Helvetica"/>
                <a:cs typeface="Helvetica"/>
              </a:rPr>
              <a:t>July 1970:</a:t>
            </a:r>
            <a:r>
              <a:rPr lang="en-US" sz="2000" dirty="0">
                <a:latin typeface="Helvetica"/>
                <a:cs typeface="Helvetica"/>
              </a:rPr>
              <a:t> Operations shifted to university consortium (NEROC)</a:t>
            </a:r>
          </a:p>
          <a:p>
            <a:r>
              <a:rPr lang="en-US" sz="2000" dirty="0">
                <a:latin typeface="Helvetica"/>
                <a:cs typeface="Helvetica"/>
              </a:rPr>
              <a:t>                   HMRF </a:t>
            </a:r>
            <a:r>
              <a:rPr lang="en-US" sz="2000" dirty="0">
                <a:latin typeface="Wingdings"/>
                <a:ea typeface="Wingdings"/>
                <a:cs typeface="Wingdings"/>
              </a:rPr>
              <a:t></a:t>
            </a:r>
            <a:r>
              <a:rPr lang="en-US" sz="2000" dirty="0">
                <a:latin typeface="Helvetica"/>
                <a:cs typeface="Helvetica"/>
              </a:rPr>
              <a:t> Haystack Observatory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b="1" dirty="0">
                <a:latin typeface="Helvetica"/>
                <a:cs typeface="Helvetica"/>
              </a:rPr>
              <a:t>January 1971:</a:t>
            </a:r>
            <a:r>
              <a:rPr lang="en-US" sz="2000" dirty="0">
                <a:latin typeface="Helvetica"/>
                <a:cs typeface="Helvetica"/>
              </a:rPr>
              <a:t> Phil begins part of his PhD thesis work at Haystack</a:t>
            </a:r>
          </a:p>
          <a:p>
            <a:r>
              <a:rPr lang="en-US" sz="2000" dirty="0">
                <a:latin typeface="Helvetica"/>
                <a:cs typeface="Helvetica"/>
              </a:rPr>
              <a:t>                         (“</a:t>
            </a:r>
            <a:r>
              <a:rPr lang="en-US" sz="2000" i="1" dirty="0">
                <a:latin typeface="Helvetica"/>
                <a:cs typeface="Helvetica"/>
              </a:rPr>
              <a:t>Microwave Observations of Molecular Spectral </a:t>
            </a:r>
          </a:p>
          <a:p>
            <a:r>
              <a:rPr lang="en-US" sz="2000" i="1" dirty="0">
                <a:latin typeface="Helvetica"/>
                <a:cs typeface="Helvetica"/>
              </a:rPr>
              <a:t>                           Lines in Galactic Clouds</a:t>
            </a:r>
            <a:r>
              <a:rPr lang="en-US" sz="2000" dirty="0">
                <a:latin typeface="Helvetica"/>
                <a:cs typeface="Helvetica"/>
              </a:rPr>
              <a:t>’’)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door68.tiff"/>
          <p:cNvPicPr>
            <a:picLocks noChangeAspect="1"/>
          </p:cNvPicPr>
          <p:nvPr/>
        </p:nvPicPr>
        <p:blipFill>
          <a:blip r:embed="rId3"/>
          <a:srcRect t="2051" r="2143" b="1755"/>
          <a:stretch>
            <a:fillRect/>
          </a:stretch>
        </p:blipFill>
        <p:spPr>
          <a:xfrm rot="16200000">
            <a:off x="1063220" y="-857518"/>
            <a:ext cx="6898889" cy="8532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6641" y="65836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4349" y="6399014"/>
            <a:ext cx="382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bg1"/>
                  </a:solidFill>
                </a:ln>
                <a:latin typeface="Handwriting - Dakota"/>
                <a:cs typeface="Handwriting - Dakota"/>
              </a:rPr>
              <a:t>Haystack Observatory c. 1968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room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51069" y="-757057"/>
            <a:ext cx="6309360" cy="7823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9617" y="6297322"/>
            <a:ext cx="469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andwriting - Dakota"/>
                <a:cs typeface="Handwriting - Dakota"/>
              </a:rPr>
              <a:t>Haystack Control Room, late 1960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il1_HIGH.tiff"/>
          <p:cNvPicPr>
            <a:picLocks noChangeAspect="1"/>
          </p:cNvPicPr>
          <p:nvPr/>
        </p:nvPicPr>
        <p:blipFill>
          <a:blip r:embed="rId3"/>
          <a:srcRect l="23768" t="15640" r="22537" b="44270"/>
          <a:stretch>
            <a:fillRect/>
          </a:stretch>
        </p:blipFill>
        <p:spPr>
          <a:xfrm>
            <a:off x="1393443" y="357543"/>
            <a:ext cx="6400800" cy="5134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1729" y="5538857"/>
            <a:ext cx="5070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andwriting - Dakota"/>
                <a:cs typeface="Handwriting - Dakota"/>
              </a:rPr>
              <a:t>Phil and PhD thesis advisor, Al Barrett</a:t>
            </a:r>
          </a:p>
          <a:p>
            <a:pPr algn="ctr"/>
            <a:r>
              <a:rPr lang="en-US" sz="2000" dirty="0">
                <a:latin typeface="Handwriting - Dakota"/>
                <a:cs typeface="Handwriting - Dakota"/>
              </a:rPr>
              <a:t>MIT, June 1987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il197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36" y="277060"/>
            <a:ext cx="265494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6510" y="2375448"/>
            <a:ext cx="44357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Search for 2</a:t>
            </a:r>
            <a:r>
              <a:rPr lang="en-US" sz="2000" baseline="30000" dirty="0">
                <a:solidFill>
                  <a:srgbClr val="A682D3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P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3/2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−2</a:t>
            </a:r>
            <a:r>
              <a:rPr lang="en-US" sz="2000" baseline="30000" dirty="0">
                <a:solidFill>
                  <a:srgbClr val="A682D3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S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1/2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 fine structure</a:t>
            </a:r>
          </a:p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transition of H in H</a:t>
            </a:r>
            <a:r>
              <a:rPr lang="en-US" dirty="0">
                <a:solidFill>
                  <a:srgbClr val="A682D3"/>
                </a:solidFill>
                <a:latin typeface="Times"/>
                <a:cs typeface="Times"/>
              </a:rPr>
              <a:t>II 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regions</a:t>
            </a:r>
          </a:p>
          <a:p>
            <a:endParaRPr lang="en-US" sz="2000" dirty="0">
              <a:solidFill>
                <a:srgbClr val="A682D3"/>
              </a:solidFill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Myers &amp; Barrett 1972</a:t>
            </a:r>
          </a:p>
        </p:txBody>
      </p:sp>
      <p:sp>
        <p:nvSpPr>
          <p:cNvPr id="5" name="Rectangle 4"/>
          <p:cNvSpPr/>
          <p:nvPr/>
        </p:nvSpPr>
        <p:spPr>
          <a:xfrm>
            <a:off x="3790222" y="27706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Examples of science done by Phil &amp; collaborators using the Haystack 37-m Antenna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108" y="616449"/>
            <a:ext cx="7738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Examples of science done by Phil &amp; collaborators using the </a:t>
            </a:r>
          </a:p>
          <a:p>
            <a:pPr algn="ctr"/>
            <a:r>
              <a:rPr lang="en-US" sz="2000" b="1" dirty="0">
                <a:latin typeface="Helvetica"/>
                <a:cs typeface="Helvetica"/>
              </a:rPr>
              <a:t>Haystack 37-m Antenna (cont.)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8285" y="2273300"/>
            <a:ext cx="277940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NH</a:t>
            </a:r>
            <a:r>
              <a:rPr lang="en-US" sz="2000" baseline="-25000" dirty="0">
                <a:solidFill>
                  <a:srgbClr val="A682D3"/>
                </a:solidFill>
                <a:latin typeface="Helvetica"/>
                <a:cs typeface="Helvetica"/>
              </a:rPr>
              <a:t>3</a:t>
            </a:r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 surveys of dense </a:t>
            </a:r>
          </a:p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cores </a:t>
            </a:r>
          </a:p>
          <a:p>
            <a:endParaRPr lang="en-US" sz="2000" dirty="0">
              <a:solidFill>
                <a:srgbClr val="A682D3"/>
              </a:solidFill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Myers &amp; Benson 1983; </a:t>
            </a:r>
          </a:p>
          <a:p>
            <a:r>
              <a:rPr lang="en-US" sz="2000" dirty="0">
                <a:solidFill>
                  <a:srgbClr val="A682D3"/>
                </a:solidFill>
                <a:latin typeface="Helvetica"/>
                <a:cs typeface="Helvetica"/>
              </a:rPr>
              <a:t>Benson &amp; Myers 1989</a:t>
            </a:r>
          </a:p>
        </p:txBody>
      </p:sp>
      <p:pic>
        <p:nvPicPr>
          <p:cNvPr id="5" name="Picture 4" descr="bensonmyers89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5" y="1929532"/>
            <a:ext cx="537464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ysClr val="window" lastClr="FFFFFF"/>
      </a:lt1>
      <a:dk2>
        <a:srgbClr val="1F497D"/>
      </a:dk2>
      <a:lt2>
        <a:srgbClr val="14141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9960</TotalTime>
  <Words>1300</Words>
  <Application>Microsoft Macintosh PowerPoint</Application>
  <PresentationFormat>On-screen Show (4:3)</PresentationFormat>
  <Paragraphs>259</Paragraphs>
  <Slides>23</Slides>
  <Notes>23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mit haystack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Lynn D Matthews</dc:creator>
  <cp:lastModifiedBy>Lynn D Matthews</cp:lastModifiedBy>
  <cp:revision>344</cp:revision>
  <cp:lastPrinted>2009-10-20T20:06:46Z</cp:lastPrinted>
  <dcterms:created xsi:type="dcterms:W3CDTF">2009-10-23T18:58:47Z</dcterms:created>
  <dcterms:modified xsi:type="dcterms:W3CDTF">2009-10-23T19:23:07Z</dcterms:modified>
</cp:coreProperties>
</file>