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773" r:id="rId3"/>
    <p:sldMasterId id="2147483782" r:id="rId4"/>
    <p:sldMasterId id="2147483790" r:id="rId5"/>
    <p:sldMasterId id="2147483814" r:id="rId6"/>
    <p:sldMasterId id="2147483848" r:id="rId7"/>
    <p:sldMasterId id="2147483856" r:id="rId8"/>
    <p:sldMasterId id="2147483873" r:id="rId9"/>
    <p:sldMasterId id="2147483895" r:id="rId10"/>
    <p:sldMasterId id="2147483915" r:id="rId11"/>
    <p:sldMasterId id="2147483935" r:id="rId12"/>
    <p:sldMasterId id="2147483952" r:id="rId13"/>
    <p:sldMasterId id="2147483969" r:id="rId14"/>
    <p:sldMasterId id="2147483984" r:id="rId15"/>
    <p:sldMasterId id="2147483999" r:id="rId16"/>
    <p:sldMasterId id="2147484014" r:id="rId17"/>
  </p:sldMasterIdLst>
  <p:notesMasterIdLst>
    <p:notesMasterId r:id="rId89"/>
  </p:notesMasterIdLst>
  <p:handoutMasterIdLst>
    <p:handoutMasterId r:id="rId90"/>
  </p:handoutMasterIdLst>
  <p:sldIdLst>
    <p:sldId id="674" r:id="rId18"/>
    <p:sldId id="800" r:id="rId19"/>
    <p:sldId id="682" r:id="rId20"/>
    <p:sldId id="684" r:id="rId21"/>
    <p:sldId id="683" r:id="rId22"/>
    <p:sldId id="677" r:id="rId23"/>
    <p:sldId id="679" r:id="rId24"/>
    <p:sldId id="708" r:id="rId25"/>
    <p:sldId id="710" r:id="rId26"/>
    <p:sldId id="780" r:id="rId27"/>
    <p:sldId id="764" r:id="rId28"/>
    <p:sldId id="788" r:id="rId29"/>
    <p:sldId id="789" r:id="rId30"/>
    <p:sldId id="770" r:id="rId31"/>
    <p:sldId id="790" r:id="rId32"/>
    <p:sldId id="792" r:id="rId33"/>
    <p:sldId id="793" r:id="rId34"/>
    <p:sldId id="776" r:id="rId35"/>
    <p:sldId id="777" r:id="rId36"/>
    <p:sldId id="779" r:id="rId37"/>
    <p:sldId id="537" r:id="rId38"/>
    <p:sldId id="795" r:id="rId39"/>
    <p:sldId id="796" r:id="rId40"/>
    <p:sldId id="542" r:id="rId41"/>
    <p:sldId id="559" r:id="rId42"/>
    <p:sldId id="544" r:id="rId43"/>
    <p:sldId id="613" r:id="rId44"/>
    <p:sldId id="678" r:id="rId45"/>
    <p:sldId id="680" r:id="rId46"/>
    <p:sldId id="549" r:id="rId47"/>
    <p:sldId id="612" r:id="rId48"/>
    <p:sldId id="569" r:id="rId49"/>
    <p:sldId id="547" r:id="rId50"/>
    <p:sldId id="491" r:id="rId51"/>
    <p:sldId id="595" r:id="rId52"/>
    <p:sldId id="622" r:id="rId53"/>
    <p:sldId id="624" r:id="rId54"/>
    <p:sldId id="628" r:id="rId55"/>
    <p:sldId id="623" r:id="rId56"/>
    <p:sldId id="625" r:id="rId57"/>
    <p:sldId id="629" r:id="rId58"/>
    <p:sldId id="621" r:id="rId59"/>
    <p:sldId id="627" r:id="rId60"/>
    <p:sldId id="619" r:id="rId61"/>
    <p:sldId id="798" r:id="rId62"/>
    <p:sldId id="763" r:id="rId63"/>
    <p:sldId id="640" r:id="rId64"/>
    <p:sldId id="641" r:id="rId65"/>
    <p:sldId id="769" r:id="rId66"/>
    <p:sldId id="799" r:id="rId67"/>
    <p:sldId id="791" r:id="rId68"/>
    <p:sldId id="521" r:id="rId69"/>
    <p:sldId id="778" r:id="rId70"/>
    <p:sldId id="781" r:id="rId71"/>
    <p:sldId id="782" r:id="rId72"/>
    <p:sldId id="783" r:id="rId73"/>
    <p:sldId id="784" r:id="rId74"/>
    <p:sldId id="785" r:id="rId75"/>
    <p:sldId id="616" r:id="rId76"/>
    <p:sldId id="603" r:id="rId77"/>
    <p:sldId id="567" r:id="rId78"/>
    <p:sldId id="602" r:id="rId79"/>
    <p:sldId id="614" r:id="rId80"/>
    <p:sldId id="636" r:id="rId81"/>
    <p:sldId id="637" r:id="rId82"/>
    <p:sldId id="667" r:id="rId83"/>
    <p:sldId id="668" r:id="rId84"/>
    <p:sldId id="671" r:id="rId85"/>
    <p:sldId id="672" r:id="rId86"/>
    <p:sldId id="753" r:id="rId87"/>
    <p:sldId id="709" r:id="rId8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1" autoAdjust="0"/>
    <p:restoredTop sz="96501" autoAdjust="0"/>
  </p:normalViewPr>
  <p:slideViewPr>
    <p:cSldViewPr snapToGrid="0" snapToObjects="1">
      <p:cViewPr varScale="1">
        <p:scale>
          <a:sx n="101" d="100"/>
          <a:sy n="101" d="100"/>
        </p:scale>
        <p:origin x="-1136" y="-120"/>
      </p:cViewPr>
      <p:guideLst>
        <p:guide orient="horz" pos="1695"/>
        <p:guide pos="2380"/>
      </p:guideLst>
    </p:cSldViewPr>
  </p:slid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slide" Target="slides/slide70.xml"/><Relationship Id="rId88" Type="http://schemas.openxmlformats.org/officeDocument/2006/relationships/slide" Target="slides/slide71.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6/20/16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09BC0FCA-4F61-7948-9D91-C64CA5E819FF}" type="slidenum">
              <a:rPr lang="en-US" sz="1200" b="0">
                <a:solidFill>
                  <a:srgbClr val="000000"/>
                </a:solidFill>
                <a:latin typeface="Times" charset="0"/>
              </a:rPr>
              <a:pPr eaLnBrk="1" hangingPunct="1"/>
              <a:t>4</a:t>
            </a:fld>
            <a:endParaRPr lang="en-US" sz="1200" b="0">
              <a:solidFill>
                <a:srgbClr val="000000"/>
              </a:solidFill>
              <a:latin typeface="Times"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092">
              <a:spcBef>
                <a:spcPct val="30000"/>
              </a:spcBef>
              <a:defRPr sz="1200">
                <a:solidFill>
                  <a:schemeClr val="tx1"/>
                </a:solidFill>
                <a:latin typeface="Times New Roman" panose="02020603050405020304" pitchFamily="18" charset="0"/>
              </a:defRPr>
            </a:lvl1pPr>
            <a:lvl2pPr marL="749934" indent="-288436" defTabSz="987092">
              <a:spcBef>
                <a:spcPct val="30000"/>
              </a:spcBef>
              <a:defRPr sz="1200">
                <a:solidFill>
                  <a:schemeClr val="tx1"/>
                </a:solidFill>
                <a:latin typeface="Times New Roman" panose="02020603050405020304" pitchFamily="18" charset="0"/>
              </a:defRPr>
            </a:lvl2pPr>
            <a:lvl3pPr marL="1153744" indent="-230749" defTabSz="987092">
              <a:spcBef>
                <a:spcPct val="30000"/>
              </a:spcBef>
              <a:defRPr sz="1200">
                <a:solidFill>
                  <a:schemeClr val="tx1"/>
                </a:solidFill>
                <a:latin typeface="Times New Roman" panose="02020603050405020304" pitchFamily="18" charset="0"/>
              </a:defRPr>
            </a:lvl3pPr>
            <a:lvl4pPr marL="1615242" indent="-230749" defTabSz="987092">
              <a:spcBef>
                <a:spcPct val="30000"/>
              </a:spcBef>
              <a:defRPr sz="1200">
                <a:solidFill>
                  <a:schemeClr val="tx1"/>
                </a:solidFill>
                <a:latin typeface="Times New Roman" panose="02020603050405020304" pitchFamily="18" charset="0"/>
              </a:defRPr>
            </a:lvl4pPr>
            <a:lvl5pPr marL="2076740" indent="-230749" defTabSz="987092">
              <a:spcBef>
                <a:spcPct val="30000"/>
              </a:spcBef>
              <a:defRPr sz="1200">
                <a:solidFill>
                  <a:schemeClr val="tx1"/>
                </a:solidFill>
                <a:latin typeface="Times New Roman" panose="02020603050405020304" pitchFamily="18" charset="0"/>
              </a:defRPr>
            </a:lvl5pPr>
            <a:lvl6pPr marL="2538237" indent="-230749" defTabSz="987092"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87092"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87092"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8709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49E41B-B68C-4344-92E2-57BF126C98D8}" type="slidenum">
              <a:rPr lang="en-US" altLang="en-US" sz="1300">
                <a:solidFill>
                  <a:srgbClr val="000000"/>
                </a:solidFill>
                <a:latin typeface="Arial" panose="020B0604020202020204" pitchFamily="34" charset="0"/>
                <a:ea typeface="ヒラギノ角ゴ Pro W3"/>
                <a:cs typeface="ヒラギノ角ゴ Pro W3"/>
              </a:rPr>
              <a:pPr>
                <a:spcBef>
                  <a:spcPct val="0"/>
                </a:spcBef>
              </a:pPr>
              <a:t>27</a:t>
            </a:fld>
            <a:endParaRPr lang="en-US" altLang="en-US" sz="1300" dirty="0">
              <a:solidFill>
                <a:srgbClr val="000000"/>
              </a:solidFill>
              <a:latin typeface="Arial" panose="020B0604020202020204" pitchFamily="34" charset="0"/>
              <a:ea typeface="ヒラギノ角ゴ Pro W3"/>
              <a:cs typeface="ヒラギノ角ゴ Pro W3"/>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atmospheric instruments can accomplish their science objectives in orbit locations from around 110 W  to 90 W</a:t>
            </a:r>
          </a:p>
          <a:p>
            <a:pPr eaLnBrk="1" hangingPunct="1"/>
            <a:r>
              <a:rPr lang="en-US" altLang="en-US" dirty="0" smtClean="0">
                <a:latin typeface="Arial" panose="020B0604020202020204" pitchFamily="34" charset="0"/>
              </a:rPr>
              <a:t>The ocean science instrument needs to be in an orbit location between 85 W to 95 W to accomplish its science objectives</a:t>
            </a:r>
          </a:p>
        </p:txBody>
      </p:sp>
    </p:spTree>
    <p:extLst>
      <p:ext uri="{BB962C8B-B14F-4D97-AF65-F5344CB8AC3E}">
        <p14:creationId xmlns:p14="http://schemas.microsoft.com/office/powerpoint/2010/main" val="221518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BC676DEB-A612-D448-9136-8B6D257731C9}" type="slidenum">
              <a:rPr lang="en-US" sz="1200" b="0">
                <a:solidFill>
                  <a:srgbClr val="000000"/>
                </a:solidFill>
                <a:latin typeface="Times" charset="0"/>
              </a:rPr>
              <a:pPr eaLnBrk="1" hangingPunct="1"/>
              <a:t>54</a:t>
            </a:fld>
            <a:endParaRPr lang="en-US" sz="1200" b="0">
              <a:solidFill>
                <a:srgbClr val="000000"/>
              </a:solidFill>
              <a:latin typeface="Times"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15A6933F-B395-B441-B9F5-F392FD6F69C4}" type="slidenum">
              <a:rPr lang="en-US" sz="1200" b="0">
                <a:solidFill>
                  <a:srgbClr val="000000"/>
                </a:solidFill>
                <a:latin typeface="Times" charset="0"/>
              </a:rPr>
              <a:pPr eaLnBrk="1" hangingPunct="1"/>
              <a:t>57</a:t>
            </a:fld>
            <a:endParaRPr lang="en-US" sz="1200" b="0">
              <a:solidFill>
                <a:srgbClr val="000000"/>
              </a:solidFill>
              <a:latin typeface="Times" charset="0"/>
            </a:endParaRPr>
          </a:p>
        </p:txBody>
      </p:sp>
      <p:sp>
        <p:nvSpPr>
          <p:cNvPr id="416770" name="Rectangle 2"/>
          <p:cNvSpPr>
            <a:spLocks noGrp="1" noRot="1" noChangeAspect="1" noChangeArrowheads="1" noTextEdit="1"/>
          </p:cNvSpPr>
          <p:nvPr>
            <p:ph type="sldImg"/>
          </p:nvPr>
        </p:nvSpPr>
        <p:spPr>
          <a:xfrm>
            <a:off x="1204913" y="697845"/>
            <a:ext cx="4602097" cy="3486150"/>
          </a:xfrm>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3157" tIns="46577" rIns="93157" bIns="46577"/>
          <a:lstStyle/>
          <a:p>
            <a:pPr eaLnBrk="1" hangingPunct="1"/>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448A2EF0-C702-6249-BEC9-B2AC2D01F932}" type="slidenum">
              <a:rPr lang="en-US" sz="1200" b="0">
                <a:solidFill>
                  <a:srgbClr val="000000"/>
                </a:solidFill>
                <a:latin typeface="Times" charset="0"/>
              </a:rPr>
              <a:pPr eaLnBrk="1" hangingPunct="1"/>
              <a:t>58</a:t>
            </a:fld>
            <a:endParaRPr lang="en-US" sz="1200" b="0">
              <a:solidFill>
                <a:srgbClr val="000000"/>
              </a:solidFill>
              <a:latin typeface="Times"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61</a:t>
            </a:fld>
            <a:endParaRPr lang="en-US" dirty="0"/>
          </a:p>
        </p:txBody>
      </p:sp>
    </p:spTree>
    <p:extLst>
      <p:ext uri="{BB962C8B-B14F-4D97-AF65-F5344CB8AC3E}">
        <p14:creationId xmlns:p14="http://schemas.microsoft.com/office/powerpoint/2010/main" val="537971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04A3ABB7-E395-554F-95A3-91B2F775C225}" type="slidenum">
              <a:rPr lang="en-US" sz="1200" b="0">
                <a:solidFill>
                  <a:srgbClr val="000000"/>
                </a:solidFill>
                <a:latin typeface="Times" charset="0"/>
              </a:rPr>
              <a:pPr eaLnBrk="1" hangingPunct="1"/>
              <a:t>10</a:t>
            </a:fld>
            <a:endParaRPr lang="en-US" sz="1200" b="0">
              <a:solidFill>
                <a:srgbClr val="000000"/>
              </a:solidFill>
              <a:latin typeface="Times" charset="0"/>
            </a:endParaRPr>
          </a:p>
        </p:txBody>
      </p:sp>
      <p:sp>
        <p:nvSpPr>
          <p:cNvPr id="424963" name="Text Box 2"/>
          <p:cNvSpPr txBox="1">
            <a:spLocks noChangeArrowheads="1"/>
          </p:cNvSpPr>
          <p:nvPr/>
        </p:nvSpPr>
        <p:spPr bwMode="auto">
          <a:xfrm>
            <a:off x="1206434" y="697845"/>
            <a:ext cx="4600576" cy="3486150"/>
          </a:xfrm>
          <a:prstGeom prst="rect">
            <a:avLst/>
          </a:prstGeom>
          <a:solidFill>
            <a:srgbClr val="FFFFFF"/>
          </a:solidFill>
          <a:ln w="9525">
            <a:solidFill>
              <a:srgbClr val="000000"/>
            </a:solidFill>
            <a:miter lim="800000"/>
            <a:headEnd/>
            <a:tailEnd/>
          </a:ln>
        </p:spPr>
        <p:txBody>
          <a:bodyPr wrap="none" lIns="93169" tIns="46585" rIns="93169" bIns="46585"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881365" fontAlgn="base">
              <a:spcBef>
                <a:spcPct val="0"/>
              </a:spcBef>
              <a:spcAft>
                <a:spcPct val="0"/>
              </a:spcAft>
            </a:pPr>
            <a:endParaRPr lang="en-US" sz="1700" b="0">
              <a:solidFill>
                <a:srgbClr val="000000"/>
              </a:solidFill>
              <a:latin typeface="Verdana" charset="0"/>
            </a:endParaRPr>
          </a:p>
        </p:txBody>
      </p:sp>
      <p:sp>
        <p:nvSpPr>
          <p:cNvPr id="424964" name="Rectangle 3"/>
          <p:cNvSpPr>
            <a:spLocks noGrp="1" noChangeArrowheads="1"/>
          </p:cNvSpPr>
          <p:nvPr>
            <p:ph type="body"/>
          </p:nvPr>
        </p:nvSpPr>
        <p:spPr>
          <a:xfrm>
            <a:off x="935634" y="4416099"/>
            <a:ext cx="513913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66</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81100" y="696913"/>
            <a:ext cx="4649788" cy="3486150"/>
          </a:xfrm>
          <a:ln/>
        </p:spPr>
      </p:sp>
      <p:sp>
        <p:nvSpPr>
          <p:cNvPr id="467971"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67</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81100" y="696913"/>
            <a:ext cx="4649788" cy="3486150"/>
          </a:xfrm>
          <a:ln/>
        </p:spPr>
      </p:sp>
      <p:sp>
        <p:nvSpPr>
          <p:cNvPr id="467971"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61D68D9D-00CA-5A4E-AE74-3C5ADD8CB886}" type="slidenum">
              <a:rPr lang="en-US" sz="1200" b="0">
                <a:solidFill>
                  <a:srgbClr val="000000"/>
                </a:solidFill>
                <a:latin typeface="Times New Roman" charset="0"/>
              </a:rPr>
              <a:pPr/>
              <a:t>68</a:t>
            </a:fld>
            <a:endParaRPr lang="en-US" sz="1200" b="0">
              <a:solidFill>
                <a:srgbClr val="000000"/>
              </a:solidFill>
              <a:latin typeface="Times New Roman" charset="0"/>
            </a:endParaRPr>
          </a:p>
        </p:txBody>
      </p:sp>
      <p:sp>
        <p:nvSpPr>
          <p:cNvPr id="497666" name="Rectangle 2"/>
          <p:cNvSpPr>
            <a:spLocks noGrp="1" noRot="1" noChangeAspect="1" noChangeArrowheads="1" noTextEdit="1"/>
          </p:cNvSpPr>
          <p:nvPr>
            <p:ph type="sldImg"/>
          </p:nvPr>
        </p:nvSpPr>
        <p:spPr>
          <a:xfrm>
            <a:off x="1182688" y="698500"/>
            <a:ext cx="4646612" cy="3486150"/>
          </a:xfrm>
          <a:ln/>
        </p:spPr>
      </p:sp>
      <p:sp>
        <p:nvSpPr>
          <p:cNvPr id="497667"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F32BB733-5CB1-1547-98BC-AAD4426E0907}" type="slidenum">
              <a:rPr lang="en-US" sz="1200" b="0">
                <a:solidFill>
                  <a:srgbClr val="000000"/>
                </a:solidFill>
                <a:latin typeface="Times New Roman" charset="0"/>
              </a:rPr>
              <a:pPr/>
              <a:t>69</a:t>
            </a:fld>
            <a:endParaRPr lang="en-US" sz="1200" b="0">
              <a:solidFill>
                <a:srgbClr val="000000"/>
              </a:solidFill>
              <a:latin typeface="Times New Roman" charset="0"/>
            </a:endParaRPr>
          </a:p>
        </p:txBody>
      </p:sp>
      <p:sp>
        <p:nvSpPr>
          <p:cNvPr id="499714" name="Rectangle 2"/>
          <p:cNvSpPr>
            <a:spLocks noGrp="1" noRot="1" noChangeAspect="1" noChangeArrowheads="1" noTextEdit="1"/>
          </p:cNvSpPr>
          <p:nvPr>
            <p:ph type="sldImg"/>
          </p:nvPr>
        </p:nvSpPr>
        <p:spPr>
          <a:xfrm>
            <a:off x="1182688" y="698500"/>
            <a:ext cx="4646612" cy="3486150"/>
          </a:xfrm>
          <a:ln/>
        </p:spPr>
      </p:sp>
      <p:sp>
        <p:nvSpPr>
          <p:cNvPr id="499715"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5E0015A5-0601-EA45-AD5A-C855B8FDCEAF}" type="slidenum">
              <a:rPr lang="en-US" sz="1200" b="0">
                <a:solidFill>
                  <a:srgbClr val="000000"/>
                </a:solidFill>
                <a:latin typeface="Times" charset="0"/>
              </a:rPr>
              <a:pPr eaLnBrk="1" hangingPunct="1"/>
              <a:t>70</a:t>
            </a:fld>
            <a:endParaRPr lang="en-US" sz="1200" b="0" dirty="0">
              <a:solidFill>
                <a:srgbClr val="000000"/>
              </a:solidFill>
              <a:latin typeface="Times" charset="0"/>
            </a:endParaRPr>
          </a:p>
        </p:txBody>
      </p:sp>
      <p:sp>
        <p:nvSpPr>
          <p:cNvPr id="461826" name="Rectangle 2"/>
          <p:cNvSpPr>
            <a:spLocks noGrp="1" noRot="1" noChangeAspect="1" noChangeArrowheads="1" noTextEdit="1"/>
          </p:cNvSpPr>
          <p:nvPr>
            <p:ph type="sldImg"/>
          </p:nvPr>
        </p:nvSpPr>
        <p:spPr>
          <a:xfrm>
            <a:off x="1170023" y="697230"/>
            <a:ext cx="4671977" cy="3486150"/>
          </a:xfrm>
          <a:ln/>
        </p:spPr>
      </p:sp>
      <p:sp>
        <p:nvSpPr>
          <p:cNvPr id="461827"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F56B4BA5-B442-9E4A-84E1-0F58362EAE16}" type="slidenum">
              <a:rPr lang="en-US" sz="1200" b="0">
                <a:solidFill>
                  <a:srgbClr val="000000"/>
                </a:solidFill>
                <a:latin typeface="Times" charset="0"/>
              </a:rPr>
              <a:pPr eaLnBrk="1" hangingPunct="1"/>
              <a:t>11</a:t>
            </a:fld>
            <a:endParaRPr lang="en-US" sz="1200" b="0">
              <a:solidFill>
                <a:srgbClr val="000000"/>
              </a:solidFill>
              <a:latin typeface="Times" charset="0"/>
            </a:endParaRPr>
          </a:p>
        </p:txBody>
      </p:sp>
      <p:sp>
        <p:nvSpPr>
          <p:cNvPr id="432130" name="Rectangle 2"/>
          <p:cNvSpPr>
            <a:spLocks noGrp="1" noRot="1" noChangeAspect="1" noChangeArrowheads="1" noTextEdit="1"/>
          </p:cNvSpPr>
          <p:nvPr>
            <p:ph type="sldImg"/>
          </p:nvPr>
        </p:nvSpPr>
        <p:spPr>
          <a:xfrm>
            <a:off x="1206434" y="697845"/>
            <a:ext cx="4600576" cy="3486150"/>
          </a:xfrm>
          <a:ln/>
        </p:spPr>
      </p:sp>
      <p:sp>
        <p:nvSpPr>
          <p:cNvPr id="432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82FEE69B-39F2-9D45-B46D-79EC6DD31141}" type="slidenum">
              <a:rPr lang="en-US" sz="1200" b="0">
                <a:solidFill>
                  <a:srgbClr val="C0504D"/>
                </a:solidFill>
                <a:latin typeface="Times New Roman" charset="0"/>
              </a:rPr>
              <a:pPr eaLnBrk="1" hangingPunct="1"/>
              <a:t>15</a:t>
            </a:fld>
            <a:endParaRPr lang="en-US" sz="1200" b="0">
              <a:solidFill>
                <a:srgbClr val="C0504D"/>
              </a:solidFill>
              <a:latin typeface="Times New Roman" charset="0"/>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20</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81100" y="696913"/>
            <a:ext cx="4649788" cy="3486150"/>
          </a:xfrm>
          <a:ln/>
        </p:spPr>
      </p:sp>
      <p:sp>
        <p:nvSpPr>
          <p:cNvPr id="467971"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753421"/>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903597"/>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074059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69114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164117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04861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36917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533528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6249570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3081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13673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2438307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06542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097109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5146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5046279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6/29/16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37499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6/29/16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6604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345306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97253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2534499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0949435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0746791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308573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34710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7740939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3673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4173644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3744333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92780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2408539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6/29/16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4527559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6/29/16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59066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6/29/16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919056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939 w 2780"/>
                <a:gd name="T1" fmla="*/ 18 h 953"/>
                <a:gd name="T2" fmla="*/ 2849 w 2780"/>
                <a:gd name="T3" fmla="*/ 24 h 953"/>
                <a:gd name="T4" fmla="*/ 2782 w 2780"/>
                <a:gd name="T5" fmla="*/ 102 h 953"/>
                <a:gd name="T6" fmla="*/ 2667 w 2780"/>
                <a:gd name="T7" fmla="*/ 156 h 953"/>
                <a:gd name="T8" fmla="*/ 2660 w 2780"/>
                <a:gd name="T9" fmla="*/ 222 h 953"/>
                <a:gd name="T10" fmla="*/ 2640 w 2780"/>
                <a:gd name="T11" fmla="*/ 246 h 953"/>
                <a:gd name="T12" fmla="*/ 2621 w 2780"/>
                <a:gd name="T13" fmla="*/ 252 h 953"/>
                <a:gd name="T14" fmla="*/ 2549 w 2780"/>
                <a:gd name="T15" fmla="*/ 210 h 953"/>
                <a:gd name="T16" fmla="*/ 2403 w 2780"/>
                <a:gd name="T17" fmla="*/ 192 h 953"/>
                <a:gd name="T18" fmla="*/ 2376 w 2780"/>
                <a:gd name="T19" fmla="*/ 186 h 953"/>
                <a:gd name="T20" fmla="*/ 2355 w 2780"/>
                <a:gd name="T21" fmla="*/ 192 h 953"/>
                <a:gd name="T22" fmla="*/ 2279 w 2780"/>
                <a:gd name="T23" fmla="*/ 228 h 953"/>
                <a:gd name="T24" fmla="*/ 2243 w 2780"/>
                <a:gd name="T25" fmla="*/ 240 h 953"/>
                <a:gd name="T26" fmla="*/ 2219 w 2780"/>
                <a:gd name="T27" fmla="*/ 246 h 953"/>
                <a:gd name="T28" fmla="*/ 2207 w 2780"/>
                <a:gd name="T29" fmla="*/ 258 h 953"/>
                <a:gd name="T30" fmla="*/ 2207 w 2780"/>
                <a:gd name="T31" fmla="*/ 276 h 953"/>
                <a:gd name="T32" fmla="*/ 2184 w 2780"/>
                <a:gd name="T33" fmla="*/ 300 h 953"/>
                <a:gd name="T34" fmla="*/ 2166 w 2780"/>
                <a:gd name="T35" fmla="*/ 312 h 953"/>
                <a:gd name="T36" fmla="*/ 2154 w 2780"/>
                <a:gd name="T37" fmla="*/ 324 h 953"/>
                <a:gd name="T38" fmla="*/ 2142 w 2780"/>
                <a:gd name="T39" fmla="*/ 336 h 953"/>
                <a:gd name="T40" fmla="*/ 2107 w 2780"/>
                <a:gd name="T41" fmla="*/ 342 h 953"/>
                <a:gd name="T42" fmla="*/ 2030 w 2780"/>
                <a:gd name="T43" fmla="*/ 336 h 953"/>
                <a:gd name="T44" fmla="*/ 1991 w 2780"/>
                <a:gd name="T45" fmla="*/ 330 h 953"/>
                <a:gd name="T46" fmla="*/ 1979 w 2780"/>
                <a:gd name="T47" fmla="*/ 342 h 953"/>
                <a:gd name="T48" fmla="*/ 1967 w 2780"/>
                <a:gd name="T49" fmla="*/ 354 h 953"/>
                <a:gd name="T50" fmla="*/ 1937 w 2780"/>
                <a:gd name="T51" fmla="*/ 360 h 953"/>
                <a:gd name="T52" fmla="*/ 1878 w 2780"/>
                <a:gd name="T53" fmla="*/ 342 h 953"/>
                <a:gd name="T54" fmla="*/ 1854 w 2780"/>
                <a:gd name="T55" fmla="*/ 342 h 953"/>
                <a:gd name="T56" fmla="*/ 1830 w 2780"/>
                <a:gd name="T57" fmla="*/ 354 h 953"/>
                <a:gd name="T58" fmla="*/ 1761 w 2780"/>
                <a:gd name="T59" fmla="*/ 425 h 953"/>
                <a:gd name="T60" fmla="*/ 1711 w 2780"/>
                <a:gd name="T61" fmla="*/ 569 h 953"/>
                <a:gd name="T62" fmla="*/ 1711 w 2780"/>
                <a:gd name="T63" fmla="*/ 593 h 953"/>
                <a:gd name="T64" fmla="*/ 1718 w 2780"/>
                <a:gd name="T65" fmla="*/ 641 h 953"/>
                <a:gd name="T66" fmla="*/ 1739 w 2780"/>
                <a:gd name="T67" fmla="*/ 659 h 953"/>
                <a:gd name="T68" fmla="*/ 1732 w 2780"/>
                <a:gd name="T69" fmla="*/ 671 h 953"/>
                <a:gd name="T70" fmla="*/ 1718 w 2780"/>
                <a:gd name="T71" fmla="*/ 683 h 953"/>
                <a:gd name="T72" fmla="*/ 1637 w 2780"/>
                <a:gd name="T73" fmla="*/ 689 h 953"/>
                <a:gd name="T74" fmla="*/ 1560 w 2780"/>
                <a:gd name="T75" fmla="*/ 629 h 953"/>
                <a:gd name="T76" fmla="*/ 1413 w 2780"/>
                <a:gd name="T77" fmla="*/ 587 h 953"/>
                <a:gd name="T78" fmla="*/ 1260 w 2780"/>
                <a:gd name="T79" fmla="*/ 671 h 953"/>
                <a:gd name="T80" fmla="*/ 1073 w 2780"/>
                <a:gd name="T81" fmla="*/ 731 h 953"/>
                <a:gd name="T82" fmla="*/ 870 w 2780"/>
                <a:gd name="T83" fmla="*/ 743 h 953"/>
                <a:gd name="T84" fmla="*/ 666 w 2780"/>
                <a:gd name="T85" fmla="*/ 701 h 953"/>
                <a:gd name="T86" fmla="*/ 606 w 2780"/>
                <a:gd name="T87" fmla="*/ 695 h 953"/>
                <a:gd name="T88" fmla="*/ 594 w 2780"/>
                <a:gd name="T89" fmla="*/ 701 h 953"/>
                <a:gd name="T90" fmla="*/ 558 w 2780"/>
                <a:gd name="T91" fmla="*/ 731 h 953"/>
                <a:gd name="T92" fmla="*/ 455 w 2780"/>
                <a:gd name="T93" fmla="*/ 809 h 953"/>
                <a:gd name="T94" fmla="*/ 425 w 2780"/>
                <a:gd name="T95" fmla="*/ 821 h 953"/>
                <a:gd name="T96" fmla="*/ 401 w 2780"/>
                <a:gd name="T97" fmla="*/ 821 h 953"/>
                <a:gd name="T98" fmla="*/ 354 w 2780"/>
                <a:gd name="T99" fmla="*/ 827 h 953"/>
                <a:gd name="T100" fmla="*/ 228 w 2780"/>
                <a:gd name="T101" fmla="*/ 851 h 953"/>
                <a:gd name="T102" fmla="*/ 192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sz="1200" b="0">
                <a:solidFill>
                  <a:srgbClr val="EAEAEA"/>
                </a:solidFill>
                <a:effectLst>
                  <a:outerShdw blurRad="38100" dist="38100" dir="2700000" algn="tl">
                    <a:srgbClr val="FFFFFF"/>
                  </a:outerShdw>
                </a:effectLst>
                <a:latin typeface="Verdana" pitchFamily="34" charset="0"/>
                <a:ea typeface="+mn-ea"/>
                <a:cs typeface="+mn-cs"/>
              </a:defRPr>
            </a:lvl1pPr>
          </a:lstStyle>
          <a:p>
            <a:pPr defTabSz="914400" fontAlgn="base">
              <a:spcAft>
                <a:spcPct val="0"/>
              </a:spcAft>
              <a:defRPr/>
            </a:pPr>
            <a:endParaRPr lang="en-US" dirty="0"/>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FontTx/>
              <a:buNone/>
              <a:defRPr sz="1200" b="0">
                <a:solidFill>
                  <a:srgbClr val="EAEAEA"/>
                </a:solidFill>
                <a:effectLst>
                  <a:outerShdw blurRad="38100" dist="38100" dir="2700000" algn="tl">
                    <a:srgbClr val="FFFFFF"/>
                  </a:outerShdw>
                </a:effectLst>
                <a:latin typeface="Verdana" pitchFamily="34" charset="0"/>
                <a:ea typeface="+mn-ea"/>
                <a:cs typeface="+mn-cs"/>
              </a:defRPr>
            </a:lvl1pPr>
          </a:lstStyle>
          <a:p>
            <a:pPr defTabSz="914400" fontAlgn="base">
              <a:spcAft>
                <a:spcPct val="0"/>
              </a:spcAft>
              <a:defRPr/>
            </a:pPr>
            <a:endParaRPr lang="en-US" dirty="0"/>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solidFill>
                  <a:srgbClr val="EAEAEA"/>
                </a:solidFill>
                <a:effectLst>
                  <a:outerShdw blurRad="38100" dist="38100" dir="2700000" algn="tl">
                    <a:srgbClr val="DDDDDD"/>
                  </a:outerShdw>
                </a:effectLst>
                <a:latin typeface="Verdana" charset="0"/>
              </a:defRPr>
            </a:lvl1pPr>
          </a:lstStyle>
          <a:p>
            <a:pPr defTabSz="914400" fontAlgn="base">
              <a:spcAft>
                <a:spcPct val="0"/>
              </a:spcAft>
              <a:defRPr/>
            </a:pPr>
            <a:fld id="{E2C966DE-6CC3-2C4B-BD81-268401BE7E3E}" type="slidenum">
              <a:rPr lang="en-US">
                <a:ea typeface="ＭＳ Ｐゴシック" charset="0"/>
                <a:cs typeface="ＭＳ Ｐゴシック" charset="0"/>
              </a:rPr>
              <a:pPr defTabSz="914400" fontAlgn="base">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517034385"/>
      </p:ext>
    </p:extLst>
  </p:cSld>
  <p:clrMapOvr>
    <a:masterClrMapping/>
  </p:clrMapOvr>
  <p:transition xmlns:p14="http://schemas.microsoft.com/office/powerpoint/2010/mai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611646"/>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0711183"/>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1174473"/>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637149"/>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76127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76889"/>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5080044"/>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1200250"/>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97240"/>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410890"/>
      </p:ext>
    </p:extLst>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088077"/>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198955"/>
      </p:ext>
    </p:extLst>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5341426"/>
      </p:ext>
    </p:extLst>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40 w 2780"/>
                <a:gd name="T1" fmla="*/ 18 h 953"/>
                <a:gd name="T2" fmla="*/ 2750 w 2780"/>
                <a:gd name="T3" fmla="*/ 24 h 953"/>
                <a:gd name="T4" fmla="*/ 2683 w 2780"/>
                <a:gd name="T5" fmla="*/ 102 h 953"/>
                <a:gd name="T6" fmla="*/ 2575 w 2780"/>
                <a:gd name="T7" fmla="*/ 156 h 953"/>
                <a:gd name="T8" fmla="*/ 2569 w 2780"/>
                <a:gd name="T9" fmla="*/ 222 h 953"/>
                <a:gd name="T10" fmla="*/ 2551 w 2780"/>
                <a:gd name="T11" fmla="*/ 246 h 953"/>
                <a:gd name="T12" fmla="*/ 2533 w 2780"/>
                <a:gd name="T13" fmla="*/ 252 h 953"/>
                <a:gd name="T14" fmla="*/ 2461 w 2780"/>
                <a:gd name="T15" fmla="*/ 210 h 953"/>
                <a:gd name="T16" fmla="*/ 2316 w 2780"/>
                <a:gd name="T17" fmla="*/ 192 h 953"/>
                <a:gd name="T18" fmla="*/ 2292 w 2780"/>
                <a:gd name="T19" fmla="*/ 186 h 953"/>
                <a:gd name="T20" fmla="*/ 2274 w 2780"/>
                <a:gd name="T21" fmla="*/ 192 h 953"/>
                <a:gd name="T22" fmla="*/ 2202 w 2780"/>
                <a:gd name="T23" fmla="*/ 228 h 953"/>
                <a:gd name="T24" fmla="*/ 2166 w 2780"/>
                <a:gd name="T25" fmla="*/ 240 h 953"/>
                <a:gd name="T26" fmla="*/ 2142 w 2780"/>
                <a:gd name="T27" fmla="*/ 246 h 953"/>
                <a:gd name="T28" fmla="*/ 2130 w 2780"/>
                <a:gd name="T29" fmla="*/ 258 h 953"/>
                <a:gd name="T30" fmla="*/ 2130 w 2780"/>
                <a:gd name="T31" fmla="*/ 276 h 953"/>
                <a:gd name="T32" fmla="*/ 2107 w 2780"/>
                <a:gd name="T33" fmla="*/ 300 h 953"/>
                <a:gd name="T34" fmla="*/ 2089 w 2780"/>
                <a:gd name="T35" fmla="*/ 312 h 953"/>
                <a:gd name="T36" fmla="*/ 2077 w 2780"/>
                <a:gd name="T37" fmla="*/ 324 h 953"/>
                <a:gd name="T38" fmla="*/ 2065 w 2780"/>
                <a:gd name="T39" fmla="*/ 336 h 953"/>
                <a:gd name="T40" fmla="*/ 2030 w 2780"/>
                <a:gd name="T41" fmla="*/ 342 h 953"/>
                <a:gd name="T42" fmla="*/ 1961 w 2780"/>
                <a:gd name="T43" fmla="*/ 336 h 953"/>
                <a:gd name="T44" fmla="*/ 1925 w 2780"/>
                <a:gd name="T45" fmla="*/ 330 h 953"/>
                <a:gd name="T46" fmla="*/ 1913 w 2780"/>
                <a:gd name="T47" fmla="*/ 342 h 953"/>
                <a:gd name="T48" fmla="*/ 1901 w 2780"/>
                <a:gd name="T49" fmla="*/ 354 h 953"/>
                <a:gd name="T50" fmla="*/ 1871 w 2780"/>
                <a:gd name="T51" fmla="*/ 360 h 953"/>
                <a:gd name="T52" fmla="*/ 1812 w 2780"/>
                <a:gd name="T53" fmla="*/ 342 h 953"/>
                <a:gd name="T54" fmla="*/ 1788 w 2780"/>
                <a:gd name="T55" fmla="*/ 342 h 953"/>
                <a:gd name="T56" fmla="*/ 1764 w 2780"/>
                <a:gd name="T57" fmla="*/ 354 h 953"/>
                <a:gd name="T58" fmla="*/ 1696 w 2780"/>
                <a:gd name="T59" fmla="*/ 425 h 953"/>
                <a:gd name="T60" fmla="*/ 1654 w 2780"/>
                <a:gd name="T61" fmla="*/ 569 h 953"/>
                <a:gd name="T62" fmla="*/ 1654 w 2780"/>
                <a:gd name="T63" fmla="*/ 593 h 953"/>
                <a:gd name="T64" fmla="*/ 1660 w 2780"/>
                <a:gd name="T65" fmla="*/ 641 h 953"/>
                <a:gd name="T66" fmla="*/ 1678 w 2780"/>
                <a:gd name="T67" fmla="*/ 659 h 953"/>
                <a:gd name="T68" fmla="*/ 1672 w 2780"/>
                <a:gd name="T69" fmla="*/ 671 h 953"/>
                <a:gd name="T70" fmla="*/ 1660 w 2780"/>
                <a:gd name="T71" fmla="*/ 683 h 953"/>
                <a:gd name="T72" fmla="*/ 1582 w 2780"/>
                <a:gd name="T73" fmla="*/ 689 h 953"/>
                <a:gd name="T74" fmla="*/ 1505 w 2780"/>
                <a:gd name="T75" fmla="*/ 629 h 953"/>
                <a:gd name="T76" fmla="*/ 1365 w 2780"/>
                <a:gd name="T77" fmla="*/ 587 h 953"/>
                <a:gd name="T78" fmla="*/ 1216 w 2780"/>
                <a:gd name="T79" fmla="*/ 671 h 953"/>
                <a:gd name="T80" fmla="*/ 1040 w 2780"/>
                <a:gd name="T81" fmla="*/ 731 h 953"/>
                <a:gd name="T82" fmla="*/ 837 w 2780"/>
                <a:gd name="T83" fmla="*/ 743 h 953"/>
                <a:gd name="T84" fmla="*/ 644 w 2780"/>
                <a:gd name="T85" fmla="*/ 701 h 953"/>
                <a:gd name="T86" fmla="*/ 584 w 2780"/>
                <a:gd name="T87" fmla="*/ 695 h 953"/>
                <a:gd name="T88" fmla="*/ 572 w 2780"/>
                <a:gd name="T89" fmla="*/ 701 h 953"/>
                <a:gd name="T90" fmla="*/ 536 w 2780"/>
                <a:gd name="T91" fmla="*/ 731 h 953"/>
                <a:gd name="T92" fmla="*/ 444 w 2780"/>
                <a:gd name="T93" fmla="*/ 809 h 953"/>
                <a:gd name="T94" fmla="*/ 414 w 2780"/>
                <a:gd name="T95" fmla="*/ 821 h 953"/>
                <a:gd name="T96" fmla="*/ 390 w 2780"/>
                <a:gd name="T97" fmla="*/ 821 h 953"/>
                <a:gd name="T98" fmla="*/ 343 w 2780"/>
                <a:gd name="T99" fmla="*/ 827 h 953"/>
                <a:gd name="T100" fmla="*/ 217 w 2780"/>
                <a:gd name="T101" fmla="*/ 851 h 953"/>
                <a:gd name="T102" fmla="*/ 181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0C68F3-5C0E-2346-B2E5-74D1845AA7FE}"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dirty="0">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6957816"/>
      </p:ext>
    </p:extLst>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240848"/>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pPr>
                <a:defRPr/>
              </a:pPr>
              <a:t>‹#›</a:t>
            </a:fld>
            <a:endParaRPr lang="en-US" altLang="en-US" dirty="0"/>
          </a:p>
        </p:txBody>
      </p:sp>
      <p:sp>
        <p:nvSpPr>
          <p:cNvPr id="5" name="Rectangle 23"/>
          <p:cNvSpPr>
            <a:spLocks noGrp="1" noChangeArrowheads="1"/>
          </p:cNvSpPr>
          <p:nvPr>
            <p:ph type="dt" sz="half" idx="11"/>
          </p:nvPr>
        </p:nvSpPr>
        <p:spPr/>
        <p:txBody>
          <a:bodyPr/>
          <a:lstStyle>
            <a:lvl1pPr>
              <a:defRPr b="1"/>
            </a:lvl1pPr>
          </a:lstStyle>
          <a:p>
            <a:pPr>
              <a:defRPr/>
            </a:pPr>
            <a:r>
              <a:rPr lang="en-US" smtClean="0"/>
              <a:t>6/29/16</a:t>
            </a:r>
            <a:endParaRPr lang="en-US" dirty="0"/>
          </a:p>
        </p:txBody>
      </p:sp>
    </p:spTree>
    <p:extLst>
      <p:ext uri="{BB962C8B-B14F-4D97-AF65-F5344CB8AC3E}">
        <p14:creationId xmlns:p14="http://schemas.microsoft.com/office/powerpoint/2010/main" val="61443616"/>
      </p:ext>
    </p:extLst>
  </p:cSld>
  <p:clrMapOvr>
    <a:masterClrMapping/>
  </p:clrMapOvr>
  <p:transition xmlns:p14="http://schemas.microsoft.com/office/powerpoint/2010/mai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0001726"/>
      </p:ext>
    </p:extLst>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153408"/>
      </p:ext>
    </p:extLst>
  </p:cSld>
  <p:clrMapOvr>
    <a:masterClrMapping/>
  </p:clrMapOvr>
  <p:transition xmlns:p14="http://schemas.microsoft.com/office/powerpoint/2010/mai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093842"/>
      </p:ext>
    </p:extLst>
  </p:cSld>
  <p:clrMapOvr>
    <a:masterClrMapping/>
  </p:clrMapOvr>
  <p:transition xmlns:p14="http://schemas.microsoft.com/office/powerpoint/2010/mai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3395957"/>
      </p:ext>
    </p:extLst>
  </p:cSld>
  <p:clrMapOvr>
    <a:masterClrMapping/>
  </p:clrMapOvr>
  <p:transition xmlns:p14="http://schemas.microsoft.com/office/powerpoint/2010/mai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10512"/>
      </p:ext>
    </p:extLst>
  </p:cSld>
  <p:clrMapOvr>
    <a:masterClrMapping/>
  </p:clrMapOvr>
  <p:transition xmlns:p14="http://schemas.microsoft.com/office/powerpoint/2010/mai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3118568"/>
      </p:ext>
    </p:extLst>
  </p:cSld>
  <p:clrMapOvr>
    <a:masterClrMapping/>
  </p:clrMapOvr>
  <p:transition xmlns:p14="http://schemas.microsoft.com/office/powerpoint/2010/mai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810765"/>
      </p:ext>
    </p:extLst>
  </p:cSld>
  <p:clrMapOvr>
    <a:masterClrMapping/>
  </p:clrMapOvr>
  <p:transition xmlns:p14="http://schemas.microsoft.com/office/powerpoint/2010/mai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9742352"/>
      </p:ext>
    </p:extLst>
  </p:cSld>
  <p:clrMapOvr>
    <a:masterClrMapping/>
  </p:clrMapOvr>
  <p:transition xmlns:p14="http://schemas.microsoft.com/office/powerpoint/2010/mai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166358"/>
      </p:ext>
    </p:extLst>
  </p:cSld>
  <p:clrMapOvr>
    <a:masterClrMapping/>
  </p:clrMapOvr>
  <p:transition xmlns:p14="http://schemas.microsoft.com/office/powerpoint/2010/mai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442548"/>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951692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871292"/>
      </p:ext>
    </p:extLst>
  </p:cSld>
  <p:clrMapOvr>
    <a:masterClrMapping/>
  </p:clrMapOvr>
  <p:transition xmlns:p14="http://schemas.microsoft.com/office/powerpoint/2010/mai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692408"/>
      </p:ext>
    </p:extLst>
  </p:cSld>
  <p:clrMapOvr>
    <a:masterClrMapping/>
  </p:clrMapOvr>
  <p:transition xmlns:p14="http://schemas.microsoft.com/office/powerpoint/2010/mai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A9CD26C-DD19-A34A-8502-E6C4217A99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91352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FD1ABC4-0C92-C64B-A008-1D65DFF25D0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58572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9873950-A483-D140-9D54-30F56CC3B83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256299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18F9A99-00C6-2B4E-B1EE-5506E37F272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02688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5F729B3A-B6A6-7C4E-B6C3-49F1E46ED4A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138596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4E31551E-6650-F34A-9170-542AAA5F8A6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664033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4BE60BC-512D-9947-AB74-A94BFC950A5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872948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453E02DC-659A-BB48-A982-96B1902947E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982420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06D5DF3-96DA-8A42-B8F6-9B2AC9AC673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507197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3082EB1-9E18-1044-8E8A-B3CC7E6A056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636993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3C6992A-25AF-CB4A-93D4-1BE656F10F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778298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003B573-243E-C147-8637-87E5BE418DD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325765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7F92942-2364-7C40-82E5-83A91483DC8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91184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cs typeface="ＭＳ Ｐゴシック" charset="0"/>
              </a:defRPr>
            </a:lvl1pPr>
          </a:lstStyle>
          <a:p>
            <a:pPr>
              <a:defRPr/>
            </a:pPr>
            <a:r>
              <a:rPr lang="en-US">
                <a:ea typeface="ＭＳ Ｐゴシック"/>
              </a:rPr>
              <a:t>June 1, 2001</a:t>
            </a:r>
          </a:p>
        </p:txBody>
      </p:sp>
      <p:sp>
        <p:nvSpPr>
          <p:cNvPr id="7" name="Footer Placeholder 6"/>
          <p:cNvSpPr>
            <a:spLocks noGrp="1"/>
          </p:cNvSpPr>
          <p:nvPr>
            <p:ph type="ftr" sz="quarter" idx="11"/>
          </p:nvPr>
        </p:nvSpPr>
        <p:spPr/>
        <p:txBody>
          <a:bodyPr/>
          <a:lstStyle>
            <a:lvl1pPr>
              <a:defRPr>
                <a:cs typeface="ＭＳ Ｐゴシック" charset="0"/>
              </a:defRPr>
            </a:lvl1pPr>
          </a:lstStyle>
          <a:p>
            <a:pPr>
              <a:defRPr/>
            </a:pPr>
            <a:r>
              <a:rPr lang="en-US">
                <a:ea typeface="ＭＳ Ｐゴシック"/>
              </a:rPr>
              <a:t>AGU Spring Meeting</a:t>
            </a:r>
          </a:p>
        </p:txBody>
      </p:sp>
      <p:sp>
        <p:nvSpPr>
          <p:cNvPr id="8" name="Slide Number Placeholder 7"/>
          <p:cNvSpPr>
            <a:spLocks noGrp="1"/>
          </p:cNvSpPr>
          <p:nvPr>
            <p:ph type="sldNum" sz="quarter" idx="12"/>
          </p:nvPr>
        </p:nvSpPr>
        <p:spPr/>
        <p:txBody>
          <a:bodyPr/>
          <a:lstStyle>
            <a:lvl1pPr>
              <a:defRPr>
                <a:cs typeface="ＭＳ Ｐゴシック" charset="0"/>
              </a:defRPr>
            </a:lvl1pPr>
          </a:lstStyle>
          <a:p>
            <a:pPr>
              <a:defRPr/>
            </a:pPr>
            <a:fld id="{4BE14402-6523-F345-9774-08BBC2222D9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91712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49000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4994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63460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3053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422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25520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57577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0946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43224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7695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25200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808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7892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6/29/16</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344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6/29/16</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91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6/29/16</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6/29/16</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6/29/16</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6/29/16</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6/29/16</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4243719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6/29/16</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6/29/16</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6/29/16</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6/29/16</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6/20/16</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918372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6/29/16</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pPr>
                <a:defRPr/>
              </a:pPr>
              <a:t>‹#›</a:t>
            </a:fld>
            <a:endParaRPr lang="en-US" dirty="0"/>
          </a:p>
        </p:txBody>
      </p:sp>
    </p:spTree>
    <p:extLst>
      <p:ext uri="{BB962C8B-B14F-4D97-AF65-F5344CB8AC3E}">
        <p14:creationId xmlns:p14="http://schemas.microsoft.com/office/powerpoint/2010/main" val="3505674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3896718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pPr>
                <a:defRPr/>
              </a:pPr>
              <a:t>‹#›</a:t>
            </a:fld>
            <a:endParaRPr lang="en-US" dirty="0"/>
          </a:p>
        </p:txBody>
      </p:sp>
    </p:spTree>
    <p:extLst>
      <p:ext uri="{BB962C8B-B14F-4D97-AF65-F5344CB8AC3E}">
        <p14:creationId xmlns:p14="http://schemas.microsoft.com/office/powerpoint/2010/main" val="1222087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pPr>
                <a:defRPr/>
              </a:pPr>
              <a:t>‹#›</a:t>
            </a:fld>
            <a:endParaRPr lang="en-US" dirty="0"/>
          </a:p>
        </p:txBody>
      </p:sp>
    </p:spTree>
    <p:extLst>
      <p:ext uri="{BB962C8B-B14F-4D97-AF65-F5344CB8AC3E}">
        <p14:creationId xmlns:p14="http://schemas.microsoft.com/office/powerpoint/2010/main" val="286900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pPr>
                <a:defRPr/>
              </a:pPr>
              <a:t>‹#›</a:t>
            </a:fld>
            <a:endParaRPr lang="en-US" dirty="0"/>
          </a:p>
        </p:txBody>
      </p:sp>
    </p:spTree>
    <p:extLst>
      <p:ext uri="{BB962C8B-B14F-4D97-AF65-F5344CB8AC3E}">
        <p14:creationId xmlns:p14="http://schemas.microsoft.com/office/powerpoint/2010/main" val="2786540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pPr>
                <a:defRPr/>
              </a:pPr>
              <a:t>‹#›</a:t>
            </a:fld>
            <a:endParaRPr lang="en-US" dirty="0"/>
          </a:p>
        </p:txBody>
      </p:sp>
    </p:spTree>
    <p:extLst>
      <p:ext uri="{BB962C8B-B14F-4D97-AF65-F5344CB8AC3E}">
        <p14:creationId xmlns:p14="http://schemas.microsoft.com/office/powerpoint/2010/main" val="1261154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3417620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pPr>
                <a:defRPr/>
              </a:pPr>
              <a:t>‹#›</a:t>
            </a:fld>
            <a:endParaRPr lang="en-US" dirty="0"/>
          </a:p>
        </p:txBody>
      </p:sp>
    </p:spTree>
    <p:extLst>
      <p:ext uri="{BB962C8B-B14F-4D97-AF65-F5344CB8AC3E}">
        <p14:creationId xmlns:p14="http://schemas.microsoft.com/office/powerpoint/2010/main" val="123280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pPr>
                <a:defRPr/>
              </a:pPr>
              <a:t>‹#›</a:t>
            </a:fld>
            <a:endParaRPr lang="en-US" dirty="0"/>
          </a:p>
        </p:txBody>
      </p:sp>
    </p:spTree>
    <p:extLst>
      <p:ext uri="{BB962C8B-B14F-4D97-AF65-F5344CB8AC3E}">
        <p14:creationId xmlns:p14="http://schemas.microsoft.com/office/powerpoint/2010/main" val="1909561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pPr>
                <a:defRPr/>
              </a:pPr>
              <a:t>‹#›</a:t>
            </a:fld>
            <a:endParaRPr lang="en-US" dirty="0"/>
          </a:p>
        </p:txBody>
      </p:sp>
    </p:spTree>
    <p:extLst>
      <p:ext uri="{BB962C8B-B14F-4D97-AF65-F5344CB8AC3E}">
        <p14:creationId xmlns:p14="http://schemas.microsoft.com/office/powerpoint/2010/main" val="1484354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pPr>
                <a:defRPr/>
              </a:pPr>
              <a:t>‹#›</a:t>
            </a:fld>
            <a:endParaRPr lang="en-US" dirty="0"/>
          </a:p>
        </p:txBody>
      </p:sp>
    </p:spTree>
    <p:extLst>
      <p:ext uri="{BB962C8B-B14F-4D97-AF65-F5344CB8AC3E}">
        <p14:creationId xmlns:p14="http://schemas.microsoft.com/office/powerpoint/2010/main" val="2116884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pPr>
                <a:defRPr/>
              </a:pPr>
              <a:t>‹#›</a:t>
            </a:fld>
            <a:endParaRPr lang="en-US" dirty="0"/>
          </a:p>
        </p:txBody>
      </p:sp>
    </p:spTree>
    <p:extLst>
      <p:ext uri="{BB962C8B-B14F-4D97-AF65-F5344CB8AC3E}">
        <p14:creationId xmlns:p14="http://schemas.microsoft.com/office/powerpoint/2010/main" val="3032506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pPr>
                <a:defRPr/>
              </a:pPr>
              <a:t>‹#›</a:t>
            </a:fld>
            <a:endParaRPr lang="en-US" dirty="0"/>
          </a:p>
        </p:txBody>
      </p:sp>
    </p:spTree>
    <p:extLst>
      <p:ext uri="{BB962C8B-B14F-4D97-AF65-F5344CB8AC3E}">
        <p14:creationId xmlns:p14="http://schemas.microsoft.com/office/powerpoint/2010/main" val="3977351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6/29/16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pPr>
                <a:defRPr/>
              </a:pPr>
              <a:t>‹#›</a:t>
            </a:fld>
            <a:endParaRPr lang="en-US" dirty="0"/>
          </a:p>
        </p:txBody>
      </p:sp>
    </p:spTree>
    <p:extLst>
      <p:ext uri="{BB962C8B-B14F-4D97-AF65-F5344CB8AC3E}">
        <p14:creationId xmlns:p14="http://schemas.microsoft.com/office/powerpoint/2010/main" val="1472469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32394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23877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40 w 2780"/>
                <a:gd name="T1" fmla="*/ 18 h 953"/>
                <a:gd name="T2" fmla="*/ 2750 w 2780"/>
                <a:gd name="T3" fmla="*/ 24 h 953"/>
                <a:gd name="T4" fmla="*/ 2683 w 2780"/>
                <a:gd name="T5" fmla="*/ 102 h 953"/>
                <a:gd name="T6" fmla="*/ 2575 w 2780"/>
                <a:gd name="T7" fmla="*/ 156 h 953"/>
                <a:gd name="T8" fmla="*/ 2569 w 2780"/>
                <a:gd name="T9" fmla="*/ 222 h 953"/>
                <a:gd name="T10" fmla="*/ 2551 w 2780"/>
                <a:gd name="T11" fmla="*/ 246 h 953"/>
                <a:gd name="T12" fmla="*/ 2533 w 2780"/>
                <a:gd name="T13" fmla="*/ 252 h 953"/>
                <a:gd name="T14" fmla="*/ 2461 w 2780"/>
                <a:gd name="T15" fmla="*/ 210 h 953"/>
                <a:gd name="T16" fmla="*/ 2316 w 2780"/>
                <a:gd name="T17" fmla="*/ 192 h 953"/>
                <a:gd name="T18" fmla="*/ 2292 w 2780"/>
                <a:gd name="T19" fmla="*/ 186 h 953"/>
                <a:gd name="T20" fmla="*/ 2274 w 2780"/>
                <a:gd name="T21" fmla="*/ 192 h 953"/>
                <a:gd name="T22" fmla="*/ 2202 w 2780"/>
                <a:gd name="T23" fmla="*/ 228 h 953"/>
                <a:gd name="T24" fmla="*/ 2166 w 2780"/>
                <a:gd name="T25" fmla="*/ 240 h 953"/>
                <a:gd name="T26" fmla="*/ 2142 w 2780"/>
                <a:gd name="T27" fmla="*/ 246 h 953"/>
                <a:gd name="T28" fmla="*/ 2130 w 2780"/>
                <a:gd name="T29" fmla="*/ 258 h 953"/>
                <a:gd name="T30" fmla="*/ 2130 w 2780"/>
                <a:gd name="T31" fmla="*/ 276 h 953"/>
                <a:gd name="T32" fmla="*/ 2107 w 2780"/>
                <a:gd name="T33" fmla="*/ 300 h 953"/>
                <a:gd name="T34" fmla="*/ 2089 w 2780"/>
                <a:gd name="T35" fmla="*/ 312 h 953"/>
                <a:gd name="T36" fmla="*/ 2077 w 2780"/>
                <a:gd name="T37" fmla="*/ 324 h 953"/>
                <a:gd name="T38" fmla="*/ 2065 w 2780"/>
                <a:gd name="T39" fmla="*/ 336 h 953"/>
                <a:gd name="T40" fmla="*/ 2030 w 2780"/>
                <a:gd name="T41" fmla="*/ 342 h 953"/>
                <a:gd name="T42" fmla="*/ 1961 w 2780"/>
                <a:gd name="T43" fmla="*/ 336 h 953"/>
                <a:gd name="T44" fmla="*/ 1925 w 2780"/>
                <a:gd name="T45" fmla="*/ 330 h 953"/>
                <a:gd name="T46" fmla="*/ 1913 w 2780"/>
                <a:gd name="T47" fmla="*/ 342 h 953"/>
                <a:gd name="T48" fmla="*/ 1901 w 2780"/>
                <a:gd name="T49" fmla="*/ 354 h 953"/>
                <a:gd name="T50" fmla="*/ 1871 w 2780"/>
                <a:gd name="T51" fmla="*/ 360 h 953"/>
                <a:gd name="T52" fmla="*/ 1812 w 2780"/>
                <a:gd name="T53" fmla="*/ 342 h 953"/>
                <a:gd name="T54" fmla="*/ 1788 w 2780"/>
                <a:gd name="T55" fmla="*/ 342 h 953"/>
                <a:gd name="T56" fmla="*/ 1764 w 2780"/>
                <a:gd name="T57" fmla="*/ 354 h 953"/>
                <a:gd name="T58" fmla="*/ 1696 w 2780"/>
                <a:gd name="T59" fmla="*/ 425 h 953"/>
                <a:gd name="T60" fmla="*/ 1654 w 2780"/>
                <a:gd name="T61" fmla="*/ 569 h 953"/>
                <a:gd name="T62" fmla="*/ 1654 w 2780"/>
                <a:gd name="T63" fmla="*/ 593 h 953"/>
                <a:gd name="T64" fmla="*/ 1660 w 2780"/>
                <a:gd name="T65" fmla="*/ 641 h 953"/>
                <a:gd name="T66" fmla="*/ 1678 w 2780"/>
                <a:gd name="T67" fmla="*/ 659 h 953"/>
                <a:gd name="T68" fmla="*/ 1672 w 2780"/>
                <a:gd name="T69" fmla="*/ 671 h 953"/>
                <a:gd name="T70" fmla="*/ 1660 w 2780"/>
                <a:gd name="T71" fmla="*/ 683 h 953"/>
                <a:gd name="T72" fmla="*/ 1582 w 2780"/>
                <a:gd name="T73" fmla="*/ 689 h 953"/>
                <a:gd name="T74" fmla="*/ 1505 w 2780"/>
                <a:gd name="T75" fmla="*/ 629 h 953"/>
                <a:gd name="T76" fmla="*/ 1365 w 2780"/>
                <a:gd name="T77" fmla="*/ 587 h 953"/>
                <a:gd name="T78" fmla="*/ 1216 w 2780"/>
                <a:gd name="T79" fmla="*/ 671 h 953"/>
                <a:gd name="T80" fmla="*/ 1040 w 2780"/>
                <a:gd name="T81" fmla="*/ 731 h 953"/>
                <a:gd name="T82" fmla="*/ 837 w 2780"/>
                <a:gd name="T83" fmla="*/ 743 h 953"/>
                <a:gd name="T84" fmla="*/ 644 w 2780"/>
                <a:gd name="T85" fmla="*/ 701 h 953"/>
                <a:gd name="T86" fmla="*/ 584 w 2780"/>
                <a:gd name="T87" fmla="*/ 695 h 953"/>
                <a:gd name="T88" fmla="*/ 572 w 2780"/>
                <a:gd name="T89" fmla="*/ 701 h 953"/>
                <a:gd name="T90" fmla="*/ 536 w 2780"/>
                <a:gd name="T91" fmla="*/ 731 h 953"/>
                <a:gd name="T92" fmla="*/ 444 w 2780"/>
                <a:gd name="T93" fmla="*/ 809 h 953"/>
                <a:gd name="T94" fmla="*/ 414 w 2780"/>
                <a:gd name="T95" fmla="*/ 821 h 953"/>
                <a:gd name="T96" fmla="*/ 390 w 2780"/>
                <a:gd name="T97" fmla="*/ 821 h 953"/>
                <a:gd name="T98" fmla="*/ 343 w 2780"/>
                <a:gd name="T99" fmla="*/ 827 h 953"/>
                <a:gd name="T100" fmla="*/ 217 w 2780"/>
                <a:gd name="T101" fmla="*/ 851 h 953"/>
                <a:gd name="T102" fmla="*/ 181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r>
              <a:rPr lang="en-US" b="1" smtClean="0">
                <a:solidFill>
                  <a:srgbClr val="5E855B"/>
                </a:solidFill>
              </a:rPr>
              <a:t>6/29/16</a:t>
            </a:r>
            <a:endParaRPr lang="en-US" b="1" dirty="0">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0C68F3-5C0E-2346-B2E5-74D1845AA7FE}"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dirty="0">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8723356"/>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9493547"/>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75803"/>
      </p:ext>
    </p:extLst>
  </p:cSld>
  <p:clrMapOvr>
    <a:masterClrMapping/>
  </p:clrMapOvr>
  <p:transition xmlns:p14="http://schemas.microsoft.com/office/powerpoint/2010/mai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196153"/>
      </p:ext>
    </p:extLst>
  </p:cSld>
  <p:clrMapOvr>
    <a:masterClrMapping/>
  </p:clrMapOvr>
  <p:transition xmlns:p14="http://schemas.microsoft.com/office/powerpoint/2010/mai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0513017"/>
      </p:ext>
    </p:extLst>
  </p:cSld>
  <p:clrMapOvr>
    <a:masterClrMapping/>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7644444"/>
      </p:ext>
    </p:extLst>
  </p:cSld>
  <p:clrMapOvr>
    <a:masterClrMapping/>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398167"/>
      </p:ext>
    </p:extLst>
  </p:cSld>
  <p:clrMapOvr>
    <a:masterClrMapping/>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2918905"/>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6197864"/>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166285"/>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0144378"/>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623850"/>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slideLayout" Target="../slideLayouts/slideLayout87.xml"/><Relationship Id="rId17" Type="http://schemas.openxmlformats.org/officeDocument/2006/relationships/theme" Target="../theme/theme10.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theme" Target="../theme/theme11.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slideLayout" Target="../slideLayouts/slideLayout116.xml"/><Relationship Id="rId16" Type="http://schemas.openxmlformats.org/officeDocument/2006/relationships/slideLayout" Target="../slideLayouts/slideLayout117.xml"/><Relationship Id="rId17" Type="http://schemas.openxmlformats.org/officeDocument/2006/relationships/theme" Target="../theme/theme12.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Relationship Id="rId16" Type="http://schemas.openxmlformats.org/officeDocument/2006/relationships/slideLayout" Target="../slideLayouts/slideLayout133.xml"/><Relationship Id="rId17" Type="http://schemas.openxmlformats.org/officeDocument/2006/relationships/theme" Target="../theme/theme13.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slideLayout" Target="../slideLayouts/slideLayout159.xml"/><Relationship Id="rId13" Type="http://schemas.openxmlformats.org/officeDocument/2006/relationships/slideLayout" Target="../slideLayouts/slideLayout160.xml"/><Relationship Id="rId14" Type="http://schemas.openxmlformats.org/officeDocument/2006/relationships/slideLayout" Target="../slideLayouts/slideLayout161.xml"/><Relationship Id="rId15" Type="http://schemas.openxmlformats.org/officeDocument/2006/relationships/theme" Target="../theme/theme15.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slideLayout" Target="../slideLayouts/slideLayout174.xml"/><Relationship Id="rId14" Type="http://schemas.openxmlformats.org/officeDocument/2006/relationships/slideLayout" Target="../slideLayouts/slideLayout175.xml"/><Relationship Id="rId15" Type="http://schemas.openxmlformats.org/officeDocument/2006/relationships/theme" Target="../theme/theme16.xml"/><Relationship Id="rId16" Type="http://schemas.openxmlformats.org/officeDocument/2006/relationships/image" Target="../media/image8.png"/><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slideLayout" Target="../slideLayouts/slideLayout188.xml"/><Relationship Id="rId14" Type="http://schemas.openxmlformats.org/officeDocument/2006/relationships/slideLayout" Target="../slideLayouts/slideLayout189.xml"/><Relationship Id="rId15" Type="http://schemas.openxmlformats.org/officeDocument/2006/relationships/slideLayout" Target="../slideLayouts/slideLayout190.xml"/><Relationship Id="rId16" Type="http://schemas.openxmlformats.org/officeDocument/2006/relationships/theme" Target="../theme/theme17.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theme" Target="../theme/theme2.xml"/><Relationship Id="rId11" Type="http://schemas.openxmlformats.org/officeDocument/2006/relationships/image" Target="../media/image4.jpe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theme" Target="../theme/theme3.xml"/><Relationship Id="rId10" Type="http://schemas.openxmlformats.org/officeDocument/2006/relationships/image" Target="../media/image1.jpe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theme" Target="../theme/theme4.xml"/><Relationship Id="rId9" Type="http://schemas.openxmlformats.org/officeDocument/2006/relationships/image" Target="../media/image4.jpe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theme" Target="../theme/theme5.xml"/><Relationship Id="rId9" Type="http://schemas.openxmlformats.org/officeDocument/2006/relationships/image" Target="../media/image4.jpe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theme" Target="../theme/theme6.xml"/><Relationship Id="rId9" Type="http://schemas.openxmlformats.org/officeDocument/2006/relationships/image" Target="../media/image4.jpeg"/><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theme" Target="../theme/theme7.xml"/><Relationship Id="rId9" Type="http://schemas.openxmlformats.org/officeDocument/2006/relationships/image" Target="../media/image4.jpeg"/><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theme" Target="../theme/theme8.xml"/><Relationship Id="rId9" Type="http://schemas.openxmlformats.org/officeDocument/2006/relationships/image" Target="../media/image4.jpe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9.xml"/><Relationship Id="rId14" Type="http://schemas.openxmlformats.org/officeDocument/2006/relationships/image" Target="../media/image1.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6/29/16</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 id="2147483913" r:id="rId6"/>
    <p:sldLayoutId id="2147483914"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6/29/16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12158964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1" r:id="rId15"/>
    <p:sldLayoutId id="2147483912"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154426435"/>
      </p:ext>
    </p:extLst>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6/29/16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59131072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6/29/16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264846260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78244807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3987400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r>
              <a:rPr lang="en-US">
                <a:ea typeface="ＭＳ Ｐゴシック" charset="0"/>
              </a:rPr>
              <a:t>June 1, 2001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r>
              <a:rPr lang="en-US">
                <a:ea typeface="ＭＳ Ｐゴシック" charset="0"/>
              </a:rPr>
              <a:t>AGU Spring Meeting</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fld id="{B5441DA4-7F82-9A4C-8C08-3B5FD4091A3C}" type="slidenum">
              <a:rPr lang="en-US">
                <a:ea typeface="ＭＳ Ｐゴシック" charset="0"/>
              </a:rPr>
              <a:pPr defTabSz="914400" fontAlgn="base">
                <a:spcAft>
                  <a:spcPct val="0"/>
                </a:spcAft>
                <a:defRPr/>
              </a:pPr>
              <a:t>‹#›</a:t>
            </a:fld>
            <a:endParaRPr lang="en-US">
              <a:ea typeface="ＭＳ Ｐゴシック" charset="0"/>
            </a:endParaRPr>
          </a:p>
        </p:txBody>
      </p:sp>
      <p:pic>
        <p:nvPicPr>
          <p:cNvPr id="365575" name="Picture 7" descr="volcano-pix1"/>
          <p:cNvPicPr>
            <a:picLocks noChangeAspect="1" noChangeArrowheads="1"/>
          </p:cNvPicPr>
          <p:nvPr userDrawn="1"/>
        </p:nvPicPr>
        <p:blipFill>
          <a:blip r:embed="rId16">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09782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Lst>
  <p:hf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6/29/16</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0480388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893" r:id="rId8"/>
    <p:sldLayoutId id="2147483894"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6/29/16</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6/29/16</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6/29/16</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91"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40.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emf"/><Relationship Id="rId9" Type="http://schemas.openxmlformats.org/officeDocument/2006/relationships/image" Target="../media/image23.png"/><Relationship Id="rId10"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18.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51.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51.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4.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6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4.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4.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18.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19.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9.png"/><Relationship Id="rId1" Type="http://schemas.openxmlformats.org/officeDocument/2006/relationships/slideLayout" Target="../slideLayouts/slideLayout12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9.png"/><Relationship Id="rId1" Type="http://schemas.openxmlformats.org/officeDocument/2006/relationships/slideLayout" Target="../slideLayouts/slideLayout9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jpeg"/><Relationship Id="rId13" Type="http://schemas.openxmlformats.org/officeDocument/2006/relationships/image" Target="../media/image63.emf"/><Relationship Id="rId14" Type="http://schemas.openxmlformats.org/officeDocument/2006/relationships/image" Target="../media/image64.jpg"/><Relationship Id="rId15" Type="http://schemas.openxmlformats.org/officeDocument/2006/relationships/image" Target="../media/image65.jpg"/><Relationship Id="rId16"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emf"/><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jpeg"/><Relationship Id="rId10" Type="http://schemas.openxmlformats.org/officeDocument/2006/relationships/image" Target="../media/image60.png"/></Relationships>
</file>

<file path=ppt/slides/_rels/slide45.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jpeg"/><Relationship Id="rId13" Type="http://schemas.openxmlformats.org/officeDocument/2006/relationships/image" Target="../media/image63.emf"/><Relationship Id="rId14" Type="http://schemas.openxmlformats.org/officeDocument/2006/relationships/image" Target="../media/image64.jpg"/><Relationship Id="rId15" Type="http://schemas.openxmlformats.org/officeDocument/2006/relationships/image" Target="../media/image65.jpg"/><Relationship Id="rId16"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emf"/><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jpeg"/><Relationship Id="rId10"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119.xml"/><Relationship Id="rId2"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87.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g"/><Relationship Id="rId1" Type="http://schemas.openxmlformats.org/officeDocument/2006/relationships/slideLayout" Target="../slideLayouts/slideLayout87.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124.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4.xml"/><Relationship Id="rId2"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4.xml"/><Relationship Id="rId2"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0.png"/><Relationship Id="rId3"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8.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8.xml"/><Relationship Id="rId2"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0.png"/><Relationship Id="rId3"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4.xml"/><Relationship Id="rId3"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emf"/></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53.png"/><Relationship Id="rId1" Type="http://schemas.openxmlformats.org/officeDocument/2006/relationships/slideLayout" Target="../slideLayouts/slideLayout67.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8.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4.png"/><Relationship Id="rId1" Type="http://schemas.openxmlformats.org/officeDocument/2006/relationships/slideLayout" Target="../slideLayouts/slideLayout78.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8.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8.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78.xml"/><Relationship Id="rId2" Type="http://schemas.openxmlformats.org/officeDocument/2006/relationships/notesSlide" Target="../notesSlides/notesSlide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30179" y="1067512"/>
            <a:ext cx="5910122" cy="37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err="1" smtClean="0">
                <a:solidFill>
                  <a:srgbClr val="000090"/>
                </a:solidFill>
                <a:cs typeface="Arial" charset="0"/>
              </a:rPr>
              <a:t>Medición</a:t>
            </a:r>
            <a:r>
              <a:rPr lang="en-US" sz="2800" b="1" dirty="0" smtClean="0">
                <a:solidFill>
                  <a:srgbClr val="000090"/>
                </a:solidFill>
                <a:cs typeface="Arial" charset="0"/>
              </a:rPr>
              <a:t> de </a:t>
            </a:r>
            <a:r>
              <a:rPr lang="en-US" sz="2800" b="1" dirty="0" err="1">
                <a:solidFill>
                  <a:srgbClr val="000090"/>
                </a:solidFill>
                <a:cs typeface="Arial" charset="0"/>
              </a:rPr>
              <a:t>c</a:t>
            </a:r>
            <a:r>
              <a:rPr lang="en-US" sz="2800" b="1" dirty="0" err="1" smtClean="0">
                <a:solidFill>
                  <a:srgbClr val="000090"/>
                </a:solidFill>
                <a:cs typeface="Arial" charset="0"/>
              </a:rPr>
              <a:t>ontaminantes</a:t>
            </a:r>
            <a:r>
              <a:rPr lang="en-US" sz="2800" b="1" dirty="0" smtClean="0">
                <a:solidFill>
                  <a:srgbClr val="000090"/>
                </a:solidFill>
                <a:cs typeface="Arial" charset="0"/>
              </a:rPr>
              <a:t> </a:t>
            </a:r>
            <a:r>
              <a:rPr lang="en-US" sz="2800" b="1" dirty="0" err="1" smtClean="0">
                <a:solidFill>
                  <a:srgbClr val="000090"/>
                </a:solidFill>
                <a:cs typeface="Arial" charset="0"/>
              </a:rPr>
              <a:t>atmosféricos</a:t>
            </a:r>
            <a:r>
              <a:rPr lang="en-US" sz="2800" b="1" dirty="0" smtClean="0">
                <a:solidFill>
                  <a:srgbClr val="000090"/>
                </a:solidFill>
                <a:cs typeface="Arial" charset="0"/>
              </a:rPr>
              <a:t> </a:t>
            </a:r>
            <a:r>
              <a:rPr lang="en-US" sz="2800" b="1" dirty="0" err="1" smtClean="0">
                <a:solidFill>
                  <a:srgbClr val="000090"/>
                </a:solidFill>
                <a:cs typeface="Arial" charset="0"/>
              </a:rPr>
              <a:t>desde</a:t>
            </a:r>
            <a:endParaRPr lang="en-US" sz="2800" b="1" dirty="0">
              <a:solidFill>
                <a:srgbClr val="000090"/>
              </a:solidFill>
              <a:cs typeface="Arial" charset="0"/>
            </a:endParaRPr>
          </a:p>
          <a:p>
            <a:pPr algn="r" eaLnBrk="1" hangingPunct="1"/>
            <a:r>
              <a:rPr lang="en-US" sz="2800" b="1" dirty="0" err="1" smtClean="0">
                <a:solidFill>
                  <a:srgbClr val="000090"/>
                </a:solidFill>
                <a:cs typeface="Arial" charset="0"/>
              </a:rPr>
              <a:t>plataformas</a:t>
            </a:r>
            <a:r>
              <a:rPr lang="en-US" sz="2800" b="1" dirty="0" smtClean="0">
                <a:solidFill>
                  <a:srgbClr val="000090"/>
                </a:solidFill>
                <a:cs typeface="Arial" charset="0"/>
              </a:rPr>
              <a:t> </a:t>
            </a:r>
            <a:r>
              <a:rPr lang="en-US" sz="2800" b="1" dirty="0" err="1" smtClean="0">
                <a:solidFill>
                  <a:srgbClr val="000090"/>
                </a:solidFill>
                <a:cs typeface="Arial" charset="0"/>
              </a:rPr>
              <a:t>satelitales</a:t>
            </a:r>
            <a:endParaRPr lang="en-US" sz="2800" b="1" dirty="0" smtClean="0">
              <a:solidFill>
                <a:srgbClr val="000090"/>
              </a:solidFill>
              <a:cs typeface="Arial" charset="0"/>
            </a:endParaRPr>
          </a:p>
          <a:p>
            <a:pPr algn="r" eaLnBrk="1" hangingPunct="1"/>
            <a:r>
              <a:rPr lang="en-US" sz="2800" b="1" dirty="0" smtClean="0">
                <a:solidFill>
                  <a:srgbClr val="000090"/>
                </a:solidFill>
                <a:cs typeface="Arial" charset="0"/>
              </a:rPr>
              <a:t>(</a:t>
            </a:r>
            <a:r>
              <a:rPr lang="en-US" sz="2800" b="1" dirty="0" err="1" smtClean="0">
                <a:solidFill>
                  <a:srgbClr val="000090"/>
                </a:solidFill>
                <a:cs typeface="Arial" charset="0"/>
              </a:rPr>
              <a:t>principalmente</a:t>
            </a:r>
            <a:r>
              <a:rPr lang="en-US" sz="2800" b="1" dirty="0" smtClean="0">
                <a:solidFill>
                  <a:srgbClr val="000090"/>
                </a:solidFill>
                <a:cs typeface="Arial" charset="0"/>
              </a:rPr>
              <a:t> TEMPO)</a:t>
            </a:r>
            <a:endParaRPr lang="en-US" sz="2800"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r>
              <a:rPr lang="en-US" sz="2800" b="1" dirty="0">
                <a:solidFill>
                  <a:srgbClr val="000090"/>
                </a:solidFill>
                <a:cs typeface="Arial" charset="0"/>
              </a:rPr>
              <a:t>tempo.si.edu</a:t>
            </a: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29 de </a:t>
            </a:r>
            <a:r>
              <a:rPr lang="en-US" sz="1600" b="1" dirty="0" err="1" smtClean="0">
                <a:solidFill>
                  <a:srgbClr val="000090"/>
                </a:solidFill>
                <a:cs typeface="Arial" charset="0"/>
              </a:rPr>
              <a:t>Junio</a:t>
            </a:r>
            <a:r>
              <a:rPr lang="en-US" sz="1600" b="1" dirty="0" smtClean="0">
                <a:solidFill>
                  <a:srgbClr val="000090"/>
                </a:solidFill>
                <a:cs typeface="Arial" charset="0"/>
              </a:rPr>
              <a:t> de 2016</a:t>
            </a:r>
            <a:endParaRPr lang="en-US" sz="1600" b="1" dirty="0">
              <a:solidFill>
                <a:srgbClr val="000090"/>
              </a:solidFill>
              <a:cs typeface="Arial" charset="0"/>
            </a:endParaRPr>
          </a:p>
        </p:txBody>
      </p:sp>
    </p:spTree>
    <p:extLst>
      <p:ext uri="{BB962C8B-B14F-4D97-AF65-F5344CB8AC3E}">
        <p14:creationId xmlns:p14="http://schemas.microsoft.com/office/powerpoint/2010/main" val="1620779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423938" name="Group 12"/>
          <p:cNvGrpSpPr>
            <a:grpSpLocks/>
          </p:cNvGrpSpPr>
          <p:nvPr/>
        </p:nvGrpSpPr>
        <p:grpSpPr bwMode="auto">
          <a:xfrm>
            <a:off x="9525" y="957263"/>
            <a:ext cx="3821113" cy="2247900"/>
            <a:chOff x="2820" y="99"/>
            <a:chExt cx="2407" cy="1416"/>
          </a:xfrm>
        </p:grpSpPr>
        <p:pic>
          <p:nvPicPr>
            <p:cNvPr id="423956" name="Picture 13" descr="NO2_Zoom_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 y="99"/>
              <a:ext cx="2407"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57" name="Picture 14" descr="LA2_NO2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 y="602"/>
              <a:ext cx="1343"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3939" name="Group 2"/>
          <p:cNvGrpSpPr>
            <a:grpSpLocks/>
          </p:cNvGrpSpPr>
          <p:nvPr/>
        </p:nvGrpSpPr>
        <p:grpSpPr bwMode="auto">
          <a:xfrm>
            <a:off x="4027488" y="869950"/>
            <a:ext cx="2328862" cy="3397250"/>
            <a:chOff x="60" y="1725"/>
            <a:chExt cx="1467" cy="2140"/>
          </a:xfrm>
        </p:grpSpPr>
        <p:pic>
          <p:nvPicPr>
            <p:cNvPr id="4239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 y="1725"/>
              <a:ext cx="101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2395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 y="2744"/>
              <a:ext cx="103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23955" name="Text Box 5"/>
            <p:cNvSpPr txBox="1">
              <a:spLocks noChangeArrowheads="1"/>
            </p:cNvSpPr>
            <p:nvPr/>
          </p:nvSpPr>
          <p:spPr bwMode="auto">
            <a:xfrm>
              <a:off x="60" y="3456"/>
              <a:ext cx="1467"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fontAlgn="base">
                <a:spcBef>
                  <a:spcPct val="0"/>
                </a:spcBef>
                <a:spcAft>
                  <a:spcPct val="0"/>
                </a:spcAft>
                <a:buClr>
                  <a:srgbClr val="000000"/>
                </a:buClr>
                <a:buSzPct val="100000"/>
                <a:buFont typeface="Verdana" charset="0"/>
                <a:buNone/>
              </a:pPr>
              <a:r>
                <a:rPr lang="en-US" sz="1200" b="0" dirty="0">
                  <a:solidFill>
                    <a:srgbClr val="FF0000"/>
                  </a:solidFill>
                  <a:latin typeface="Verdana" charset="0"/>
                  <a:cs typeface="Arial" charset="0"/>
                </a:rPr>
                <a:t>Kilauea activity, source of the VOG event in Honolulu on 9 November 2004</a:t>
              </a:r>
            </a:p>
          </p:txBody>
        </p:sp>
      </p:grpSp>
      <p:sp>
        <p:nvSpPr>
          <p:cNvPr id="423940" name="Rectangle 6"/>
          <p:cNvSpPr>
            <a:spLocks noChangeArrowheads="1"/>
          </p:cNvSpPr>
          <p:nvPr/>
        </p:nvSpPr>
        <p:spPr bwMode="auto">
          <a:xfrm>
            <a:off x="9524" y="230187"/>
            <a:ext cx="91344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fontAlgn="base">
              <a:spcBef>
                <a:spcPct val="0"/>
              </a:spcBef>
              <a:spcAft>
                <a:spcPct val="0"/>
              </a:spcAft>
              <a:buClr>
                <a:srgbClr val="000000"/>
              </a:buClr>
              <a:buSzPct val="100000"/>
              <a:buFont typeface="Arial Blac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EEC85E"/>
                </a:solidFill>
                <a:latin typeface="Verdana" charset="0"/>
                <a:ea typeface="ＭＳ Ｐゴシック" charset="0"/>
                <a:cs typeface="Arial" charset="0"/>
              </a:rPr>
              <a:t>GOME, SCIAMACHY, and OMI </a:t>
            </a:r>
            <a:r>
              <a:rPr lang="en-US" sz="2400" dirty="0" smtClean="0">
                <a:solidFill>
                  <a:srgbClr val="EEC85E"/>
                </a:solidFill>
                <a:latin typeface="Verdana" charset="0"/>
                <a:ea typeface="ＭＳ Ｐゴシック" charset="0"/>
                <a:cs typeface="Arial" charset="0"/>
              </a:rPr>
              <a:t>measurement examples</a:t>
            </a:r>
            <a:endParaRPr lang="en-US" sz="2400" dirty="0">
              <a:solidFill>
                <a:srgbClr val="EEC85E"/>
              </a:solidFill>
              <a:latin typeface="Verdana" charset="0"/>
              <a:ea typeface="ＭＳ Ｐゴシック" charset="0"/>
              <a:cs typeface="Arial" charset="0"/>
            </a:endParaRPr>
          </a:p>
        </p:txBody>
      </p:sp>
      <p:pic>
        <p:nvPicPr>
          <p:cNvPr id="42394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4588" y="885825"/>
            <a:ext cx="283368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2394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 y="3559175"/>
            <a:ext cx="35099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23943" name="Picture 15" descr="OMCHOCHO-2006m08_0p10_040_Asia_ov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488" y="4986338"/>
            <a:ext cx="2870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44" name="Picture 16" descr="OMHCHO-2006m08_0p10_040_Asia_oval"/>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6191250" y="5002213"/>
            <a:ext cx="29527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45" name="Picture 5" descr="sao-logo.tif"/>
          <p:cNvPicPr>
            <a:picLocks noChangeAspect="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23946" name="Picture 10" descr="cfa-banner1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68375" y="1119188"/>
            <a:ext cx="1109663" cy="584200"/>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smtClean="0">
                <a:solidFill>
                  <a:srgbClr val="FFFF00"/>
                </a:solidFill>
                <a:effectLst>
                  <a:outerShdw blurRad="38100" dist="38100" dir="2700000" algn="tl">
                    <a:srgbClr val="FFFFFF"/>
                  </a:outerShdw>
                </a:effectLst>
                <a:latin typeface="Verdana" charset="0"/>
              </a:rPr>
              <a:t>NO</a:t>
            </a:r>
            <a:r>
              <a:rPr lang="en-US" sz="3200" b="0" baseline="-25000" smtClean="0">
                <a:solidFill>
                  <a:srgbClr val="FFFF00"/>
                </a:solidFill>
                <a:effectLst>
                  <a:outerShdw blurRad="38100" dist="38100" dir="2700000" algn="tl">
                    <a:srgbClr val="FFFFFF"/>
                  </a:outerShdw>
                </a:effectLst>
                <a:latin typeface="Verdana" charset="0"/>
              </a:rPr>
              <a:t>2</a:t>
            </a:r>
          </a:p>
        </p:txBody>
      </p:sp>
      <p:cxnSp>
        <p:nvCxnSpPr>
          <p:cNvPr id="423948" name="Straight Arrow Connector 18"/>
          <p:cNvCxnSpPr>
            <a:cxnSpLocks noChangeShapeType="1"/>
          </p:cNvCxnSpPr>
          <p:nvPr/>
        </p:nvCxnSpPr>
        <p:spPr bwMode="auto">
          <a:xfrm>
            <a:off x="819150" y="2006600"/>
            <a:ext cx="736600" cy="231775"/>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sp>
        <p:nvSpPr>
          <p:cNvPr id="20" name="TextBox 19"/>
          <p:cNvSpPr txBox="1"/>
          <p:nvPr/>
        </p:nvSpPr>
        <p:spPr>
          <a:xfrm>
            <a:off x="657225" y="3795713"/>
            <a:ext cx="1935163" cy="2062162"/>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O</a:t>
            </a:r>
            <a:r>
              <a:rPr lang="en-US" sz="3200" b="0" baseline="-25000" dirty="0" smtClean="0">
                <a:solidFill>
                  <a:srgbClr val="FFFF00"/>
                </a:solidFill>
                <a:effectLst>
                  <a:outerShdw blurRad="38100" dist="38100" dir="2700000" algn="tl">
                    <a:srgbClr val="FFFFFF"/>
                  </a:outerShdw>
                </a:effectLst>
                <a:latin typeface="Verdana" charset="0"/>
              </a:rPr>
              <a:t>3</a:t>
            </a:r>
            <a:r>
              <a:rPr lang="en-US" sz="3200" b="0" dirty="0" smtClean="0">
                <a:solidFill>
                  <a:srgbClr val="FFFF00"/>
                </a:solidFill>
                <a:effectLst>
                  <a:outerShdw blurRad="38100" dist="38100" dir="2700000" algn="tl">
                    <a:srgbClr val="FFFFFF"/>
                  </a:outerShdw>
                </a:effectLst>
                <a:latin typeface="Verdana" charset="0"/>
              </a:rPr>
              <a:t>  </a:t>
            </a:r>
            <a:r>
              <a:rPr lang="en-US" b="0" dirty="0" smtClean="0">
                <a:solidFill>
                  <a:srgbClr val="FFFF00"/>
                </a:solidFill>
                <a:effectLst>
                  <a:outerShdw blurRad="38100" dist="38100" dir="2700000" algn="tl">
                    <a:srgbClr val="FFFFFF"/>
                  </a:outerShdw>
                </a:effectLst>
                <a:latin typeface="Verdana" charset="0"/>
              </a:rPr>
              <a:t>strat </a:t>
            </a: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r>
              <a:rPr lang="en-US" b="0" dirty="0" smtClean="0">
                <a:solidFill>
                  <a:srgbClr val="FFFF00"/>
                </a:solidFill>
                <a:effectLst>
                  <a:outerShdw blurRad="38100" dist="38100" dir="2700000" algn="tl">
                    <a:srgbClr val="FFFFFF"/>
                  </a:outerShdw>
                </a:effectLst>
                <a:latin typeface="Verdana" charset="0"/>
              </a:rPr>
              <a:t>      trop</a:t>
            </a:r>
          </a:p>
        </p:txBody>
      </p:sp>
      <p:sp>
        <p:nvSpPr>
          <p:cNvPr id="21" name="TextBox 20"/>
          <p:cNvSpPr txBox="1"/>
          <p:nvPr/>
        </p:nvSpPr>
        <p:spPr>
          <a:xfrm>
            <a:off x="4329113" y="1217613"/>
            <a:ext cx="1109662" cy="584200"/>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smtClean="0">
                <a:solidFill>
                  <a:srgbClr val="FFFF00"/>
                </a:solidFill>
                <a:effectLst>
                  <a:outerShdw blurRad="38100" dist="38100" dir="2700000" algn="tl">
                    <a:srgbClr val="FFFFFF"/>
                  </a:outerShdw>
                </a:effectLst>
                <a:latin typeface="Verdana" charset="0"/>
              </a:rPr>
              <a:t>SO</a:t>
            </a:r>
            <a:r>
              <a:rPr lang="en-US" sz="3200" b="0" baseline="-25000" smtClean="0">
                <a:solidFill>
                  <a:srgbClr val="FFFF00"/>
                </a:solidFill>
                <a:effectLst>
                  <a:outerShdw blurRad="38100" dist="38100" dir="2700000" algn="tl">
                    <a:srgbClr val="FFFFFF"/>
                  </a:outerShdw>
                </a:effectLst>
                <a:latin typeface="Verdana" charset="0"/>
              </a:rPr>
              <a:t>2</a:t>
            </a:r>
          </a:p>
        </p:txBody>
      </p:sp>
      <p:sp>
        <p:nvSpPr>
          <p:cNvPr id="22" name="TextBox 21"/>
          <p:cNvSpPr txBox="1"/>
          <p:nvPr/>
        </p:nvSpPr>
        <p:spPr>
          <a:xfrm>
            <a:off x="3548063" y="5461000"/>
            <a:ext cx="2293937" cy="585788"/>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CHOCHO</a:t>
            </a:r>
            <a:endParaRPr lang="en-US" sz="3200" baseline="-250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
        <p:nvSpPr>
          <p:cNvPr id="23" name="TextBox 22"/>
          <p:cNvSpPr txBox="1"/>
          <p:nvPr/>
        </p:nvSpPr>
        <p:spPr>
          <a:xfrm>
            <a:off x="6470650" y="4629150"/>
            <a:ext cx="1568450" cy="584200"/>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HCHO</a:t>
            </a:r>
            <a:endParaRPr lang="en-US" sz="3200" baseline="-250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Tree>
    <p:extLst>
      <p:ext uri="{BB962C8B-B14F-4D97-AF65-F5344CB8AC3E}">
        <p14:creationId xmlns:p14="http://schemas.microsoft.com/office/powerpoint/2010/main" val="19202553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descr="tropo3_all_mean_v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0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110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1041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NO2_TotalCol_leg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5932488"/>
            <a:ext cx="7177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Text Box 3"/>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a:solidFill>
                <a:srgbClr val="EAEAEA"/>
              </a:solidFill>
              <a:latin typeface="Verdana" charset="0"/>
            </a:endParaRPr>
          </a:p>
          <a:p>
            <a:pPr defTabSz="914400" fontAlgn="base">
              <a:spcBef>
                <a:spcPct val="0"/>
              </a:spcBef>
              <a:spcAft>
                <a:spcPct val="0"/>
              </a:spcAft>
              <a:buFontTx/>
              <a:buChar char="•"/>
            </a:pPr>
            <a:endParaRPr lang="en-US" sz="1800" b="0">
              <a:solidFill>
                <a:srgbClr val="EAEAEA"/>
              </a:solidFill>
              <a:latin typeface="Verdana" charset="0"/>
            </a:endParaRPr>
          </a:p>
        </p:txBody>
      </p:sp>
      <p:pic>
        <p:nvPicPr>
          <p:cNvPr id="477188" name="Picture 4" descr="NO2_Zoom_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385888"/>
            <a:ext cx="8142287"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a:solidFill>
                  <a:srgbClr val="FFFF00"/>
                </a:solidFill>
                <a:cs typeface="Arial" charset="0"/>
              </a:rPr>
              <a:t>NO</a:t>
            </a:r>
            <a:r>
              <a:rPr lang="en-US" sz="3200" b="0" baseline="-25000">
                <a:solidFill>
                  <a:srgbClr val="FFFF00"/>
                </a:solidFill>
                <a:cs typeface="Arial" charset="0"/>
              </a:rPr>
              <a:t>2</a:t>
            </a:r>
            <a:endParaRPr lang="en-US" sz="3200" b="0">
              <a:solidFill>
                <a:srgbClr val="FFFF00"/>
              </a:solidFill>
              <a:cs typeface="Arial" charset="0"/>
            </a:endParaRPr>
          </a:p>
        </p:txBody>
      </p:sp>
      <p:pic>
        <p:nvPicPr>
          <p:cNvPr id="477191" name="Picture 7" descr="NO2_Zoom_Mid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190625"/>
            <a:ext cx="48085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2" name="Picture 8" descr="NO2_Zoom_Ja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1096963"/>
            <a:ext cx="68040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92138" y="1096963"/>
            <a:ext cx="8151812" cy="4071937"/>
            <a:chOff x="285" y="828"/>
            <a:chExt cx="5135" cy="2565"/>
          </a:xfrm>
        </p:grpSpPr>
        <p:pic>
          <p:nvPicPr>
            <p:cNvPr id="436235" name="Picture 10" descr="NO2_Zoom_U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 y="844"/>
              <a:ext cx="5113" cy="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5" name="Text Box 11"/>
            <p:cNvSpPr txBox="1">
              <a:spLocks noChangeArrowheads="1"/>
            </p:cNvSpPr>
            <p:nvPr/>
          </p:nvSpPr>
          <p:spPr bwMode="auto">
            <a:xfrm>
              <a:off x="757" y="828"/>
              <a:ext cx="68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Vancouver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6" name="Text Box 12"/>
            <p:cNvSpPr txBox="1">
              <a:spLocks noChangeArrowheads="1"/>
            </p:cNvSpPr>
            <p:nvPr/>
          </p:nvSpPr>
          <p:spPr bwMode="auto">
            <a:xfrm>
              <a:off x="1002" y="1894"/>
              <a:ext cx="32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7" name="Text Box 13"/>
            <p:cNvSpPr txBox="1">
              <a:spLocks noChangeArrowheads="1"/>
            </p:cNvSpPr>
            <p:nvPr/>
          </p:nvSpPr>
          <p:spPr bwMode="auto">
            <a:xfrm>
              <a:off x="570" y="1672"/>
              <a:ext cx="31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S.F.</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8" name="Text Box 14"/>
            <p:cNvSpPr txBox="1">
              <a:spLocks noChangeArrowheads="1"/>
            </p:cNvSpPr>
            <p:nvPr/>
          </p:nvSpPr>
          <p:spPr bwMode="auto">
            <a:xfrm>
              <a:off x="784" y="1022"/>
              <a:ext cx="49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Seattle</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9" name="Text Box 15"/>
            <p:cNvSpPr txBox="1">
              <a:spLocks noChangeArrowheads="1"/>
            </p:cNvSpPr>
            <p:nvPr/>
          </p:nvSpPr>
          <p:spPr bwMode="auto">
            <a:xfrm>
              <a:off x="1627" y="2081"/>
              <a:ext cx="54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Phoenix</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0" name="Text Box 16"/>
            <p:cNvSpPr txBox="1">
              <a:spLocks noChangeArrowheads="1"/>
            </p:cNvSpPr>
            <p:nvPr/>
          </p:nvSpPr>
          <p:spPr bwMode="auto">
            <a:xfrm>
              <a:off x="3220" y="1313"/>
              <a:ext cx="5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Chicago</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1" name="Text Box 17"/>
            <p:cNvSpPr txBox="1">
              <a:spLocks noChangeArrowheads="1"/>
            </p:cNvSpPr>
            <p:nvPr/>
          </p:nvSpPr>
          <p:spPr bwMode="auto">
            <a:xfrm>
              <a:off x="4663" y="1613"/>
              <a:ext cx="33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N.Y.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2" name="Text Box 18"/>
            <p:cNvSpPr txBox="1">
              <a:spLocks noChangeArrowheads="1"/>
            </p:cNvSpPr>
            <p:nvPr/>
          </p:nvSpPr>
          <p:spPr bwMode="auto">
            <a:xfrm>
              <a:off x="4930" y="1377"/>
              <a:ext cx="49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Boston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3" name="Text Box 19"/>
            <p:cNvSpPr txBox="1">
              <a:spLocks noChangeArrowheads="1"/>
            </p:cNvSpPr>
            <p:nvPr/>
          </p:nvSpPr>
          <p:spPr bwMode="auto">
            <a:xfrm>
              <a:off x="1922" y="1879"/>
              <a:ext cx="86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power station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4" name="Text Box 20"/>
            <p:cNvSpPr txBox="1">
              <a:spLocks noChangeArrowheads="1"/>
            </p:cNvSpPr>
            <p:nvPr/>
          </p:nvSpPr>
          <p:spPr bwMode="auto">
            <a:xfrm>
              <a:off x="2154" y="1688"/>
              <a:ext cx="50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Denver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5" name="Text Box 21"/>
            <p:cNvSpPr txBox="1">
              <a:spLocks noChangeArrowheads="1"/>
            </p:cNvSpPr>
            <p:nvPr/>
          </p:nvSpPr>
          <p:spPr bwMode="auto">
            <a:xfrm>
              <a:off x="3777" y="1265"/>
              <a:ext cx="49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Detroit</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6" name="Text Box 22"/>
            <p:cNvSpPr txBox="1">
              <a:spLocks noChangeArrowheads="1"/>
            </p:cNvSpPr>
            <p:nvPr/>
          </p:nvSpPr>
          <p:spPr bwMode="auto">
            <a:xfrm>
              <a:off x="4400" y="1042"/>
              <a:ext cx="59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Montreal</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7" name="Text Box 23"/>
            <p:cNvSpPr txBox="1">
              <a:spLocks noChangeArrowheads="1"/>
            </p:cNvSpPr>
            <p:nvPr/>
          </p:nvSpPr>
          <p:spPr bwMode="auto">
            <a:xfrm>
              <a:off x="2662" y="3128"/>
              <a:ext cx="731"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Mexico City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8" name="Text Box 24"/>
            <p:cNvSpPr txBox="1">
              <a:spLocks noChangeArrowheads="1"/>
            </p:cNvSpPr>
            <p:nvPr/>
          </p:nvSpPr>
          <p:spPr bwMode="auto">
            <a:xfrm>
              <a:off x="1340" y="1929"/>
              <a:ext cx="662" cy="174"/>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Las Vegas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9" name="Text Box 25"/>
            <p:cNvSpPr txBox="1">
              <a:spLocks noChangeArrowheads="1"/>
            </p:cNvSpPr>
            <p:nvPr/>
          </p:nvSpPr>
          <p:spPr bwMode="auto">
            <a:xfrm>
              <a:off x="2482" y="2228"/>
              <a:ext cx="44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Dallas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0" name="Text Box 26"/>
            <p:cNvSpPr txBox="1">
              <a:spLocks noChangeArrowheads="1"/>
            </p:cNvSpPr>
            <p:nvPr/>
          </p:nvSpPr>
          <p:spPr bwMode="auto">
            <a:xfrm>
              <a:off x="2921" y="2563"/>
              <a:ext cx="56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Houston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1" name="Text Box 27"/>
            <p:cNvSpPr txBox="1">
              <a:spLocks noChangeArrowheads="1"/>
            </p:cNvSpPr>
            <p:nvPr/>
          </p:nvSpPr>
          <p:spPr bwMode="auto">
            <a:xfrm>
              <a:off x="732" y="1216"/>
              <a:ext cx="57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Portland</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2" name="Text Box 28"/>
            <p:cNvSpPr txBox="1">
              <a:spLocks noChangeArrowheads="1"/>
            </p:cNvSpPr>
            <p:nvPr/>
          </p:nvSpPr>
          <p:spPr bwMode="auto">
            <a:xfrm>
              <a:off x="4177" y="2750"/>
              <a:ext cx="4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Miami</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3" name="Text Box 29"/>
            <p:cNvSpPr txBox="1">
              <a:spLocks noChangeArrowheads="1"/>
            </p:cNvSpPr>
            <p:nvPr/>
          </p:nvSpPr>
          <p:spPr bwMode="auto">
            <a:xfrm>
              <a:off x="3795" y="2167"/>
              <a:ext cx="50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Atlanta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4" name="Text Box 30"/>
            <p:cNvSpPr txBox="1">
              <a:spLocks noChangeArrowheads="1"/>
            </p:cNvSpPr>
            <p:nvPr/>
          </p:nvSpPr>
          <p:spPr bwMode="auto">
            <a:xfrm>
              <a:off x="2627" y="1096"/>
              <a:ext cx="76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Minneapolis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grpSp>
      <p:sp>
        <p:nvSpPr>
          <p:cNvPr id="477215" name="Oval 31"/>
          <p:cNvSpPr>
            <a:spLocks noChangeArrowheads="1"/>
          </p:cNvSpPr>
          <p:nvPr/>
        </p:nvSpPr>
        <p:spPr bwMode="auto">
          <a:xfrm>
            <a:off x="1663700" y="3086100"/>
            <a:ext cx="604838" cy="250825"/>
          </a:xfrm>
          <a:prstGeom prst="ellipse">
            <a:avLst/>
          </a:prstGeom>
          <a:noFill/>
          <a:ln w="28575">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Verdana" charset="0"/>
              <a:ea typeface="ＭＳ Ｐゴシック" charset="0"/>
              <a:cs typeface="ＭＳ Ｐゴシック" charset="0"/>
            </a:endParaRPr>
          </a:p>
        </p:txBody>
      </p:sp>
      <p:pic>
        <p:nvPicPr>
          <p:cNvPr id="436233" name="Picture 5" descr="sao-logo.tif"/>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6234" name="Picture 10" descr="cfa-banner1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453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fade">
                                      <p:cBhvr>
                                        <p:cTn id="7" dur="500"/>
                                        <p:tgtEl>
                                          <p:spTgt spid="477188"/>
                                        </p:tgtEl>
                                      </p:cBhvr>
                                    </p:animEffect>
                                  </p:childTnLst>
                                </p:cTn>
                              </p:par>
                              <p:par>
                                <p:cTn id="8" presetID="10" presetClass="entr" presetSubtype="0" fill="hold" nodeType="withEffect">
                                  <p:stCondLst>
                                    <p:cond delay="0"/>
                                  </p:stCondLst>
                                  <p:childTnLst>
                                    <p:set>
                                      <p:cBhvr>
                                        <p:cTn id="9" dur="1" fill="hold">
                                          <p:stCondLst>
                                            <p:cond delay="0"/>
                                          </p:stCondLst>
                                        </p:cTn>
                                        <p:tgtEl>
                                          <p:spTgt spid="477186"/>
                                        </p:tgtEl>
                                        <p:attrNameLst>
                                          <p:attrName>style.visibility</p:attrName>
                                        </p:attrNameLst>
                                      </p:cBhvr>
                                      <p:to>
                                        <p:strVal val="visible"/>
                                      </p:to>
                                    </p:set>
                                    <p:animEffect transition="in" filter="fade">
                                      <p:cBhvr>
                                        <p:cTn id="10" dur="1000"/>
                                        <p:tgtEl>
                                          <p:spTgt spid="4771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accel="50000" decel="50000" fill="hold" nodeType="clickEffect">
                                  <p:stCondLst>
                                    <p:cond delay="0"/>
                                  </p:stCondLst>
                                  <p:childTnLst>
                                    <p:animMotion origin="layout" path="M -0.03299 -0.02685 L 0.35903 0.23287 " pathEditMode="relative" rAng="0" ptsTypes="AA">
                                      <p:cBhvr>
                                        <p:cTn id="14" dur="1000" fill="hold"/>
                                        <p:tgtEl>
                                          <p:spTgt spid="477188"/>
                                        </p:tgtEl>
                                        <p:attrNameLst>
                                          <p:attrName>ppt_x</p:attrName>
                                          <p:attrName>ppt_y</p:attrName>
                                        </p:attrNameLst>
                                      </p:cBhvr>
                                      <p:rCtr x="19601" y="12986"/>
                                    </p:animMotion>
                                  </p:childTnLst>
                                </p:cTn>
                              </p:par>
                              <p:par>
                                <p:cTn id="15" presetID="6" presetClass="emph" presetSubtype="0" fill="hold" nodeType="withEffect">
                                  <p:stCondLst>
                                    <p:cond delay="0"/>
                                  </p:stCondLst>
                                  <p:childTnLst>
                                    <p:animScale>
                                      <p:cBhvr>
                                        <p:cTn id="16" dur="1000" fill="hold"/>
                                        <p:tgtEl>
                                          <p:spTgt spid="477188"/>
                                        </p:tgtEl>
                                      </p:cBhvr>
                                      <p:by x="25000" y="25000"/>
                                    </p:animScale>
                                  </p:childTnLst>
                                </p:cTn>
                              </p:par>
                              <p:par>
                                <p:cTn id="17" presetID="10" presetClass="entr" presetSubtype="0" fill="hold" nodeType="withEffect">
                                  <p:stCondLst>
                                    <p:cond delay="0"/>
                                  </p:stCondLst>
                                  <p:childTnLst>
                                    <p:set>
                                      <p:cBhvr>
                                        <p:cTn id="18" dur="1" fill="hold">
                                          <p:stCondLst>
                                            <p:cond delay="0"/>
                                          </p:stCondLst>
                                        </p:cTn>
                                        <p:tgtEl>
                                          <p:spTgt spid="477191"/>
                                        </p:tgtEl>
                                        <p:attrNameLst>
                                          <p:attrName>style.visibility</p:attrName>
                                        </p:attrNameLst>
                                      </p:cBhvr>
                                      <p:to>
                                        <p:strVal val="visible"/>
                                      </p:to>
                                    </p:set>
                                    <p:animEffect transition="in" filter="fade">
                                      <p:cBhvr>
                                        <p:cTn id="19" dur="2000"/>
                                        <p:tgtEl>
                                          <p:spTgt spid="477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1000" fill="hold"/>
                                        <p:tgtEl>
                                          <p:spTgt spid="477191"/>
                                        </p:tgtEl>
                                      </p:cBhvr>
                                      <p:by x="25000" y="25000"/>
                                    </p:animScale>
                                  </p:childTnLst>
                                </p:cTn>
                              </p:par>
                              <p:par>
                                <p:cTn id="24" presetID="49" presetClass="path" presetSubtype="0" accel="50000" decel="50000" fill="hold" nodeType="withEffect">
                                  <p:stCondLst>
                                    <p:cond delay="0"/>
                                  </p:stCondLst>
                                  <p:childTnLst>
                                    <p:animMotion origin="layout" path="M 0.00104 -0.06666 L 0.40712 0.05047 " pathEditMode="relative" rAng="0" ptsTypes="AA">
                                      <p:cBhvr>
                                        <p:cTn id="25" dur="1000" fill="hold"/>
                                        <p:tgtEl>
                                          <p:spTgt spid="477191"/>
                                        </p:tgtEl>
                                        <p:attrNameLst>
                                          <p:attrName>ppt_x</p:attrName>
                                          <p:attrName>ppt_y</p:attrName>
                                        </p:attrNameLst>
                                      </p:cBhvr>
                                      <p:rCtr x="20295" y="5856"/>
                                    </p:animMotion>
                                  </p:childTnLst>
                                </p:cTn>
                              </p:par>
                              <p:par>
                                <p:cTn id="26" presetID="10" presetClass="entr" presetSubtype="0" fill="hold" nodeType="withEffect">
                                  <p:stCondLst>
                                    <p:cond delay="0"/>
                                  </p:stCondLst>
                                  <p:childTnLst>
                                    <p:set>
                                      <p:cBhvr>
                                        <p:cTn id="27" dur="1" fill="hold">
                                          <p:stCondLst>
                                            <p:cond delay="0"/>
                                          </p:stCondLst>
                                        </p:cTn>
                                        <p:tgtEl>
                                          <p:spTgt spid="477192"/>
                                        </p:tgtEl>
                                        <p:attrNameLst>
                                          <p:attrName>style.visibility</p:attrName>
                                        </p:attrNameLst>
                                      </p:cBhvr>
                                      <p:to>
                                        <p:strVal val="visible"/>
                                      </p:to>
                                    </p:set>
                                    <p:animEffect transition="in" filter="fade">
                                      <p:cBhvr>
                                        <p:cTn id="28" dur="2000"/>
                                        <p:tgtEl>
                                          <p:spTgt spid="4771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path" presetSubtype="0" accel="50000" decel="50000" fill="hold" nodeType="clickEffect">
                                  <p:stCondLst>
                                    <p:cond delay="0"/>
                                  </p:stCondLst>
                                  <p:childTnLst>
                                    <p:animMotion origin="layout" path="M 0.00417 -0.05833 L 0.40087 -0.15532 " pathEditMode="relative" rAng="0" ptsTypes="AA">
                                      <p:cBhvr>
                                        <p:cTn id="32" dur="1000" fill="hold"/>
                                        <p:tgtEl>
                                          <p:spTgt spid="477192"/>
                                        </p:tgtEl>
                                        <p:attrNameLst>
                                          <p:attrName>ppt_x</p:attrName>
                                          <p:attrName>ppt_y</p:attrName>
                                        </p:attrNameLst>
                                      </p:cBhvr>
                                      <p:rCtr x="19826" y="-4861"/>
                                    </p:animMotion>
                                  </p:childTnLst>
                                </p:cTn>
                              </p:par>
                              <p:par>
                                <p:cTn id="33" presetID="6" presetClass="emph" presetSubtype="0" fill="hold" nodeType="withEffect">
                                  <p:stCondLst>
                                    <p:cond delay="0"/>
                                  </p:stCondLst>
                                  <p:childTnLst>
                                    <p:animScale>
                                      <p:cBhvr>
                                        <p:cTn id="34" dur="1000" fill="hold"/>
                                        <p:tgtEl>
                                          <p:spTgt spid="477192"/>
                                        </p:tgtEl>
                                      </p:cBhvr>
                                      <p:by x="25000" y="25000"/>
                                    </p:animScale>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7215"/>
                                        </p:tgtEl>
                                        <p:attrNameLst>
                                          <p:attrName>style.visibility</p:attrName>
                                        </p:attrNameLst>
                                      </p:cBhvr>
                                      <p:to>
                                        <p:strVal val="visible"/>
                                      </p:to>
                                    </p:set>
                                    <p:animEffect transition="in" filter="fade">
                                      <p:cBhvr>
                                        <p:cTn id="42" dur="1000"/>
                                        <p:tgtEl>
                                          <p:spTgt spid="47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2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3810"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3382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1"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509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4"/>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a:solidFill>
                <a:srgbClr val="EAEAEA"/>
              </a:solidFill>
              <a:latin typeface="Verdana" charset="0"/>
            </a:endParaRPr>
          </a:p>
          <a:p>
            <a:pPr defTabSz="914400" fontAlgn="base">
              <a:spcBef>
                <a:spcPct val="0"/>
              </a:spcBef>
              <a:spcAft>
                <a:spcPct val="0"/>
              </a:spcAft>
              <a:buFontTx/>
              <a:buChar char="•"/>
            </a:pPr>
            <a:endParaRPr lang="en-US" sz="1800" b="0">
              <a:solidFill>
                <a:srgbClr val="EAEAEA"/>
              </a:solidFill>
              <a:latin typeface="Verdana" charset="0"/>
            </a:endParaRPr>
          </a:p>
        </p:txBody>
      </p:sp>
      <p:pic>
        <p:nvPicPr>
          <p:cNvPr id="503813"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3557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7254"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5"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a:solidFill>
                  <a:srgbClr val="FFFF00"/>
                </a:solidFill>
                <a:cs typeface="Arial" charset="0"/>
              </a:rPr>
              <a:t>NO</a:t>
            </a:r>
            <a:r>
              <a:rPr lang="en-US" sz="3200" b="0" baseline="-25000">
                <a:solidFill>
                  <a:srgbClr val="FFFF00"/>
                </a:solidFill>
                <a:cs typeface="Arial" charset="0"/>
              </a:rPr>
              <a:t>2</a:t>
            </a:r>
            <a:r>
              <a:rPr lang="en-US" sz="3200" b="0">
                <a:solidFill>
                  <a:srgbClr val="FFFF00"/>
                </a:solidFill>
                <a:cs typeface="Arial" charset="0"/>
              </a:rPr>
              <a:t> - Los Angeles</a:t>
            </a:r>
          </a:p>
        </p:txBody>
      </p:sp>
    </p:spTree>
    <p:extLst>
      <p:ext uri="{BB962C8B-B14F-4D97-AF65-F5344CB8AC3E}">
        <p14:creationId xmlns:p14="http://schemas.microsoft.com/office/powerpoint/2010/main" val="338354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fade">
                                      <p:cBhvr>
                                        <p:cTn id="7" dur="500"/>
                                        <p:tgtEl>
                                          <p:spTgt spid="503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03811"/>
                                        </p:tgtEl>
                                        <p:attrNameLst>
                                          <p:attrName>style.visibility</p:attrName>
                                        </p:attrNameLst>
                                      </p:cBhvr>
                                      <p:to>
                                        <p:strVal val="visible"/>
                                      </p:to>
                                    </p:set>
                                    <p:animEffect transition="in" filter="circle(in)">
                                      <p:cBhvr>
                                        <p:cTn id="12" dur="1000"/>
                                        <p:tgtEl>
                                          <p:spTgt spid="50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03813"/>
                                        </p:tgtEl>
                                        <p:attrNameLst>
                                          <p:attrName>style.visibility</p:attrName>
                                        </p:attrNameLst>
                                      </p:cBhvr>
                                      <p:to>
                                        <p:strVal val="visible"/>
                                      </p:to>
                                    </p:set>
                                    <p:animEffect transition="in" filter="fade">
                                      <p:cBhvr>
                                        <p:cTn id="17" dur="1000"/>
                                        <p:tgtEl>
                                          <p:spTgt spid="503813"/>
                                        </p:tgtEl>
                                      </p:cBhvr>
                                    </p:animEffect>
                                  </p:childTnLst>
                                </p:cTn>
                              </p:par>
                            </p:childTnLst>
                          </p:cTn>
                        </p:par>
                        <p:par>
                          <p:cTn id="18" fill="hold" nodeType="afterGroup">
                            <p:stCondLst>
                              <p:cond delay="1000"/>
                            </p:stCondLst>
                            <p:childTnLst>
                              <p:par>
                                <p:cTn id="19" presetID="9" presetClass="emph" presetSubtype="0" nodeType="afterEffect">
                                  <p:stCondLst>
                                    <p:cond delay="0"/>
                                  </p:stCondLst>
                                  <p:childTnLst>
                                    <p:set>
                                      <p:cBhvr rctx="PPT">
                                        <p:cTn id="20" dur="indefinite"/>
                                        <p:tgtEl>
                                          <p:spTgt spid="503813"/>
                                        </p:tgtEl>
                                        <p:attrNameLst>
                                          <p:attrName>style.opacity</p:attrName>
                                        </p:attrNameLst>
                                      </p:cBhvr>
                                      <p:to>
                                        <p:strVal val="0.5"/>
                                      </p:to>
                                    </p:set>
                                    <p:animEffect filter="image" prLst="opacity: 0.5">
                                      <p:cBhvr rctx="IE">
                                        <p:cTn id="21" dur="indefinite"/>
                                        <p:tgtEl>
                                          <p:spTgt spid="50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grl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Rectangle 3"/>
          <p:cNvSpPr>
            <a:spLocks noChangeArrowheads="1"/>
          </p:cNvSpPr>
          <p:nvPr/>
        </p:nvSpPr>
        <p:spPr bwMode="auto">
          <a:xfrm>
            <a:off x="19050" y="454025"/>
            <a:ext cx="51244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914400" fontAlgn="base">
              <a:spcBef>
                <a:spcPct val="0"/>
              </a:spcBef>
              <a:spcAft>
                <a:spcPct val="0"/>
              </a:spcAft>
              <a:defRPr/>
            </a:pPr>
            <a:r>
              <a:rPr lang="en-US" sz="3200" b="1" dirty="0">
                <a:solidFill>
                  <a:srgbClr val="000090"/>
                </a:solidFill>
                <a:latin typeface="Arial" charset="0"/>
                <a:ea typeface="MS Mincho" charset="0"/>
                <a:cs typeface="MS Mincho" charset="0"/>
              </a:rPr>
              <a:t>VOC emission inventories derived from H</a:t>
            </a:r>
            <a:r>
              <a:rPr lang="en-US" sz="3200" b="1" baseline="-25000" dirty="0">
                <a:solidFill>
                  <a:srgbClr val="000090"/>
                </a:solidFill>
                <a:latin typeface="Arial" charset="0"/>
                <a:ea typeface="MS Mincho" charset="0"/>
                <a:cs typeface="MS Mincho" charset="0"/>
              </a:rPr>
              <a:t>2</a:t>
            </a:r>
            <a:r>
              <a:rPr lang="en-US" sz="3200" b="1" dirty="0">
                <a:solidFill>
                  <a:srgbClr val="000090"/>
                </a:solidFill>
                <a:latin typeface="Arial" charset="0"/>
                <a:ea typeface="MS Mincho" charset="0"/>
                <a:cs typeface="MS Mincho" charset="0"/>
              </a:rPr>
              <a:t>CO measurements</a:t>
            </a:r>
          </a:p>
        </p:txBody>
      </p:sp>
      <p:sp>
        <p:nvSpPr>
          <p:cNvPr id="6" name="Rectangle 4"/>
          <p:cNvSpPr>
            <a:spLocks noChangeArrowheads="1"/>
          </p:cNvSpPr>
          <p:nvPr/>
        </p:nvSpPr>
        <p:spPr bwMode="auto">
          <a:xfrm>
            <a:off x="22225" y="2317750"/>
            <a:ext cx="3930650" cy="3746500"/>
          </a:xfrm>
          <a:prstGeom prst="rect">
            <a:avLst/>
          </a:prstGeom>
          <a:noFill/>
          <a:ln w="9525">
            <a:noFill/>
            <a:miter lim="800000"/>
            <a:headEnd/>
            <a:tailEnd/>
          </a:ln>
          <a:effectLst/>
        </p:spPr>
        <p:txBody>
          <a:bodyPr/>
          <a:lstStyle/>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Volatile Organic Compound</a:t>
            </a: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Produced from Methane oxidation, isoprene emissions</a:t>
            </a: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Indicator for Air Quality</a:t>
            </a: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Average lifetime: ~1.5 h, against photolysis, OH</a:t>
            </a:r>
            <a:endParaRPr lang="en-US" sz="2400" b="1" baseline="-25000"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endParaRPr>
          </a:p>
        </p:txBody>
      </p:sp>
      <p:pic>
        <p:nvPicPr>
          <p:cNvPr id="440324"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5"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2246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28600" y="0"/>
            <a:ext cx="9372600" cy="1143000"/>
          </a:xfrm>
        </p:spPr>
        <p:txBody>
          <a:bodyPr/>
          <a:lstStyle/>
          <a:p>
            <a:pPr eaLnBrk="1" hangingPunct="1">
              <a:defRPr/>
            </a:pPr>
            <a:r>
              <a:rPr lang="en-US" sz="2400" b="1" dirty="0" smtClean="0">
                <a:solidFill>
                  <a:srgbClr val="FFFF00"/>
                </a:solidFill>
                <a:latin typeface="Helvetica" charset="0"/>
                <a:cs typeface="+mj-cs"/>
              </a:rPr>
              <a:t>SEASONALITY OF GOME HCHO COLUMNS (9/96-8/97)</a:t>
            </a:r>
            <a:br>
              <a:rPr lang="en-US" sz="2400" b="1" dirty="0" smtClean="0">
                <a:solidFill>
                  <a:srgbClr val="FFFF00"/>
                </a:solidFill>
                <a:latin typeface="Helvetica" charset="0"/>
                <a:cs typeface="+mj-cs"/>
              </a:rPr>
            </a:br>
            <a:r>
              <a:rPr lang="en-US" sz="1800" b="1" dirty="0" smtClean="0">
                <a:solidFill>
                  <a:schemeClr val="bg1"/>
                </a:solidFill>
                <a:latin typeface="Helvetica" charset="0"/>
                <a:cs typeface="+mj-cs"/>
              </a:rPr>
              <a:t>Largely reflects seasonality of isoprene emissions;</a:t>
            </a:r>
            <a:br>
              <a:rPr lang="en-US" sz="1800" b="1" dirty="0" smtClean="0">
                <a:solidFill>
                  <a:schemeClr val="bg1"/>
                </a:solidFill>
                <a:latin typeface="Helvetica" charset="0"/>
                <a:cs typeface="+mj-cs"/>
              </a:rPr>
            </a:br>
            <a:r>
              <a:rPr lang="en-US" sz="1800" b="1" dirty="0" smtClean="0">
                <a:solidFill>
                  <a:schemeClr val="bg1"/>
                </a:solidFill>
                <a:latin typeface="Helvetica" charset="0"/>
                <a:cs typeface="+mj-cs"/>
              </a:rPr>
              <a:t>general consistency with GEIA but also some notable differences</a:t>
            </a:r>
          </a:p>
        </p:txBody>
      </p:sp>
      <p:sp>
        <p:nvSpPr>
          <p:cNvPr id="199683" name="Rectangle 3"/>
          <p:cNvSpPr>
            <a:spLocks noChangeArrowheads="1"/>
          </p:cNvSpPr>
          <p:nvPr/>
        </p:nvSpPr>
        <p:spPr bwMode="auto">
          <a:xfrm>
            <a:off x="0" y="1143000"/>
            <a:ext cx="9144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pic>
        <p:nvPicPr>
          <p:cNvPr id="441348" name="Picture 4" descr="mamj_h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6847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9" name="Picture 5" descr="jaso_h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288" y="1295400"/>
            <a:ext cx="468471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p:cNvSpPr txBox="1">
            <a:spLocks noChangeArrowheads="1"/>
          </p:cNvSpPr>
          <p:nvPr/>
        </p:nvSpPr>
        <p:spPr bwMode="auto">
          <a:xfrm>
            <a:off x="6540500" y="3810000"/>
            <a:ext cx="6413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SEP</a:t>
            </a:r>
          </a:p>
        </p:txBody>
      </p:sp>
      <p:sp>
        <p:nvSpPr>
          <p:cNvPr id="199687" name="Text Box 7"/>
          <p:cNvSpPr txBox="1">
            <a:spLocks noChangeArrowheads="1"/>
          </p:cNvSpPr>
          <p:nvPr/>
        </p:nvSpPr>
        <p:spPr bwMode="auto">
          <a:xfrm>
            <a:off x="6515100" y="2667000"/>
            <a:ext cx="6921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AUG</a:t>
            </a:r>
          </a:p>
        </p:txBody>
      </p:sp>
      <p:sp>
        <p:nvSpPr>
          <p:cNvPr id="199688" name="Text Box 8"/>
          <p:cNvSpPr txBox="1">
            <a:spLocks noChangeArrowheads="1"/>
          </p:cNvSpPr>
          <p:nvPr/>
        </p:nvSpPr>
        <p:spPr bwMode="auto">
          <a:xfrm>
            <a:off x="6553200" y="1524000"/>
            <a:ext cx="6159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JUL</a:t>
            </a:r>
          </a:p>
        </p:txBody>
      </p:sp>
      <p:sp>
        <p:nvSpPr>
          <p:cNvPr id="199689" name="Text Box 9"/>
          <p:cNvSpPr txBox="1">
            <a:spLocks noChangeArrowheads="1"/>
          </p:cNvSpPr>
          <p:nvPr/>
        </p:nvSpPr>
        <p:spPr bwMode="auto">
          <a:xfrm>
            <a:off x="6527800" y="5105400"/>
            <a:ext cx="6667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OCT</a:t>
            </a:r>
          </a:p>
        </p:txBody>
      </p:sp>
      <p:pic>
        <p:nvPicPr>
          <p:cNvPr id="441354" name="Picture 10" descr="jaso_hcho"/>
          <p:cNvPicPr>
            <a:picLocks noChangeAspect="1" noChangeArrowheads="1"/>
          </p:cNvPicPr>
          <p:nvPr/>
        </p:nvPicPr>
        <p:blipFill>
          <a:blip r:embed="rId4">
            <a:extLst>
              <a:ext uri="{28A0092B-C50C-407E-A947-70E740481C1C}">
                <a14:useLocalDpi xmlns:a14="http://schemas.microsoft.com/office/drawing/2010/main" val="0"/>
              </a:ext>
            </a:extLst>
          </a:blip>
          <a:srcRect l="8000" t="88176" r="8000" b="4385"/>
          <a:stretch>
            <a:fillRect/>
          </a:stretch>
        </p:blipFill>
        <p:spPr bwMode="auto">
          <a:xfrm>
            <a:off x="0" y="6172200"/>
            <a:ext cx="8915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1" name="Text Box 11"/>
          <p:cNvSpPr txBox="1">
            <a:spLocks noChangeArrowheads="1"/>
          </p:cNvSpPr>
          <p:nvPr/>
        </p:nvSpPr>
        <p:spPr bwMode="auto">
          <a:xfrm>
            <a:off x="2000250" y="1524000"/>
            <a:ext cx="7048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MAR</a:t>
            </a:r>
          </a:p>
        </p:txBody>
      </p:sp>
      <p:sp>
        <p:nvSpPr>
          <p:cNvPr id="199692" name="Text Box 12"/>
          <p:cNvSpPr txBox="1">
            <a:spLocks noChangeArrowheads="1"/>
          </p:cNvSpPr>
          <p:nvPr/>
        </p:nvSpPr>
        <p:spPr bwMode="auto">
          <a:xfrm>
            <a:off x="2032000" y="5029200"/>
            <a:ext cx="6413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JUN</a:t>
            </a:r>
          </a:p>
        </p:txBody>
      </p:sp>
      <p:sp>
        <p:nvSpPr>
          <p:cNvPr id="199693" name="Text Box 13"/>
          <p:cNvSpPr txBox="1">
            <a:spLocks noChangeArrowheads="1"/>
          </p:cNvSpPr>
          <p:nvPr/>
        </p:nvSpPr>
        <p:spPr bwMode="auto">
          <a:xfrm>
            <a:off x="2006600" y="3886200"/>
            <a:ext cx="6921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MAY</a:t>
            </a:r>
          </a:p>
        </p:txBody>
      </p:sp>
      <p:sp>
        <p:nvSpPr>
          <p:cNvPr id="199694" name="Text Box 14"/>
          <p:cNvSpPr txBox="1">
            <a:spLocks noChangeArrowheads="1"/>
          </p:cNvSpPr>
          <p:nvPr/>
        </p:nvSpPr>
        <p:spPr bwMode="auto">
          <a:xfrm>
            <a:off x="2019300" y="2667000"/>
            <a:ext cx="6667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FFFFFF"/>
                </a:solidFill>
                <a:latin typeface="Helvetica" charset="0"/>
                <a:ea typeface="ＭＳ Ｐゴシック" charset="0"/>
                <a:cs typeface="ＭＳ Ｐゴシック" charset="0"/>
              </a:rPr>
              <a:t>APR</a:t>
            </a:r>
          </a:p>
        </p:txBody>
      </p:sp>
      <p:sp>
        <p:nvSpPr>
          <p:cNvPr id="199695" name="Text Box 15"/>
          <p:cNvSpPr txBox="1">
            <a:spLocks noChangeArrowheads="1"/>
          </p:cNvSpPr>
          <p:nvPr/>
        </p:nvSpPr>
        <p:spPr bwMode="auto">
          <a:xfrm>
            <a:off x="457200" y="1143000"/>
            <a:ext cx="8686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   GOME             GEOS-CHEM (GEIA)           GOME               GEOS-CHEM (GEIA)</a:t>
            </a:r>
          </a:p>
        </p:txBody>
      </p:sp>
    </p:spTree>
    <p:extLst>
      <p:ext uri="{BB962C8B-B14F-4D97-AF65-F5344CB8AC3E}">
        <p14:creationId xmlns:p14="http://schemas.microsoft.com/office/powerpoint/2010/main" val="30951770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OMHCHO-2007m08_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65150"/>
            <a:ext cx="91313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8"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4419"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871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OMCHOCHO-2007m03_040"/>
          <p:cNvPicPr>
            <a:picLocks noChangeAspect="1" noChangeArrowheads="1"/>
          </p:cNvPicPr>
          <p:nvPr/>
        </p:nvPicPr>
        <p:blipFill>
          <a:blip r:embed="rId2">
            <a:extLst>
              <a:ext uri="{28A0092B-C50C-407E-A947-70E740481C1C}">
                <a14:useLocalDpi xmlns:a14="http://schemas.microsoft.com/office/drawing/2010/main" val="0"/>
              </a:ext>
            </a:extLst>
          </a:blip>
          <a:srcRect t="4677" r="-208"/>
          <a:stretch>
            <a:fillRect/>
          </a:stretch>
        </p:blipFill>
        <p:spPr bwMode="auto">
          <a:xfrm>
            <a:off x="-6350" y="1409700"/>
            <a:ext cx="91503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0"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7491"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2" name="TextBox 1"/>
          <p:cNvSpPr txBox="1">
            <a:spLocks noChangeArrowheads="1"/>
          </p:cNvSpPr>
          <p:nvPr/>
        </p:nvSpPr>
        <p:spPr bwMode="auto">
          <a:xfrm>
            <a:off x="0" y="495300"/>
            <a:ext cx="91344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2800" b="0" dirty="0">
                <a:solidFill>
                  <a:srgbClr val="FFFF00"/>
                </a:solidFill>
              </a:rPr>
              <a:t>OMI C</a:t>
            </a:r>
            <a:r>
              <a:rPr lang="en-US" sz="2800" b="0" baseline="-25000" dirty="0">
                <a:solidFill>
                  <a:srgbClr val="FFFF00"/>
                </a:solidFill>
              </a:rPr>
              <a:t>2</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rgbClr val="FFFF00"/>
                </a:solidFill>
              </a:rPr>
              <a:t>, March 2007 (&lt;40% cloud cover)</a:t>
            </a:r>
          </a:p>
        </p:txBody>
      </p:sp>
    </p:spTree>
    <p:extLst>
      <p:ext uri="{BB962C8B-B14F-4D97-AF65-F5344CB8AC3E}">
        <p14:creationId xmlns:p14="http://schemas.microsoft.com/office/powerpoint/2010/main" val="28866838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so2_hawa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214438"/>
            <a:ext cx="4662488"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5091113" y="4533900"/>
            <a:ext cx="3690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b="1" dirty="0" smtClean="0">
                <a:solidFill>
                  <a:srgbClr val="000090"/>
                </a:solidFill>
                <a:cs typeface="ＭＳ Ｐゴシック" charset="0"/>
              </a:rPr>
              <a:t>Kilauea activity, source of the VOG event in Honolulu on 9 November 2004</a:t>
            </a:r>
          </a:p>
        </p:txBody>
      </p:sp>
      <p:pic>
        <p:nvPicPr>
          <p:cNvPr id="449539" name="Picture 4" descr="oahu_v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8" y="1347788"/>
            <a:ext cx="36560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0" name="Text Box 5"/>
          <p:cNvSpPr txBox="1">
            <a:spLocks noChangeArrowheads="1"/>
          </p:cNvSpPr>
          <p:nvPr/>
        </p:nvSpPr>
        <p:spPr bwMode="auto">
          <a:xfrm>
            <a:off x="0" y="273050"/>
            <a:ext cx="9144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4000">
                <a:solidFill>
                  <a:srgbClr val="000090"/>
                </a:solidFill>
                <a:cs typeface="Arial" charset="0"/>
              </a:rPr>
              <a:t>Volcanic (and anthropogenic) SO</a:t>
            </a:r>
            <a:r>
              <a:rPr lang="en-US" sz="4000" baseline="-25000">
                <a:solidFill>
                  <a:srgbClr val="000090"/>
                </a:solidFill>
                <a:cs typeface="Arial" charset="0"/>
              </a:rPr>
              <a:t>2</a:t>
            </a:r>
          </a:p>
        </p:txBody>
      </p:sp>
      <p:sp>
        <p:nvSpPr>
          <p:cNvPr id="449541" name="Rectangle 8"/>
          <p:cNvSpPr>
            <a:spLocks noChangeArrowheads="1"/>
          </p:cNvSpPr>
          <p:nvPr/>
        </p:nvSpPr>
        <p:spPr bwMode="auto">
          <a:xfrm>
            <a:off x="1616075" y="5888038"/>
            <a:ext cx="6149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50000"/>
              </a:spcBef>
              <a:spcAft>
                <a:spcPct val="0"/>
              </a:spcAft>
              <a:buFont typeface="Wingdings" charset="0"/>
              <a:buChar char="è"/>
            </a:pPr>
            <a:r>
              <a:rPr lang="en-US" sz="4000" b="1">
                <a:solidFill>
                  <a:srgbClr val="000090"/>
                </a:solidFill>
                <a:latin typeface="Arial" charset="0"/>
                <a:ea typeface="ＭＳ Ｐゴシック" charset="0"/>
                <a:cs typeface="Arial" charset="0"/>
              </a:rPr>
              <a:t>Air quality forecasting</a:t>
            </a:r>
          </a:p>
        </p:txBody>
      </p:sp>
      <p:pic>
        <p:nvPicPr>
          <p:cNvPr id="449542"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157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Box 2"/>
          <p:cNvSpPr txBox="1">
            <a:spLocks noChangeArrowheads="1"/>
          </p:cNvSpPr>
          <p:nvPr/>
        </p:nvSpPr>
        <p:spPr bwMode="auto">
          <a:xfrm>
            <a:off x="1588" y="1038225"/>
            <a:ext cx="5021262"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pPr>
            <a:r>
              <a:rPr lang="en-US" sz="3200">
                <a:solidFill>
                  <a:srgbClr val="000090"/>
                </a:solidFill>
                <a:cs typeface="Arial" charset="0"/>
              </a:rPr>
              <a:t>C. Nowlan </a:t>
            </a:r>
            <a:r>
              <a:rPr lang="en-US" sz="3200" i="1">
                <a:solidFill>
                  <a:srgbClr val="000090"/>
                </a:solidFill>
                <a:cs typeface="Arial" charset="0"/>
              </a:rPr>
              <a:t>et al</a:t>
            </a:r>
            <a:r>
              <a:rPr lang="en-US" sz="3200">
                <a:solidFill>
                  <a:srgbClr val="000090"/>
                </a:solidFill>
                <a:cs typeface="Arial" charset="0"/>
              </a:rPr>
              <a:t>., JGR 2011: GOME-2 SO</a:t>
            </a:r>
            <a:r>
              <a:rPr lang="en-US" sz="3200" baseline="-25000">
                <a:solidFill>
                  <a:srgbClr val="000090"/>
                </a:solidFill>
                <a:cs typeface="Arial" charset="0"/>
              </a:rPr>
              <a:t>2</a:t>
            </a:r>
            <a:r>
              <a:rPr lang="en-US" sz="3200">
                <a:solidFill>
                  <a:srgbClr val="000090"/>
                </a:solidFill>
                <a:cs typeface="Arial" charset="0"/>
              </a:rPr>
              <a:t> from optimal estimation</a:t>
            </a:r>
          </a:p>
          <a:p>
            <a:pPr defTabSz="914400" fontAlgn="base">
              <a:spcBef>
                <a:spcPct val="0"/>
              </a:spcBef>
              <a:spcAft>
                <a:spcPct val="0"/>
              </a:spcAft>
            </a:pPr>
            <a:endParaRPr lang="en-US" sz="1400">
              <a:solidFill>
                <a:srgbClr val="000090"/>
              </a:solidFill>
              <a:cs typeface="Arial" charset="0"/>
            </a:endParaRPr>
          </a:p>
          <a:p>
            <a:pPr defTabSz="914400" fontAlgn="base">
              <a:spcBef>
                <a:spcPct val="0"/>
              </a:spcBef>
              <a:spcAft>
                <a:spcPct val="0"/>
              </a:spcAft>
            </a:pPr>
            <a:r>
              <a:rPr lang="en-US" sz="2000">
                <a:solidFill>
                  <a:srgbClr val="000090"/>
                </a:solidFill>
                <a:cs typeface="Arial" charset="0"/>
              </a:rPr>
              <a:t>Figure 7. (a, b) SO</a:t>
            </a:r>
            <a:r>
              <a:rPr lang="en-US" sz="2000" baseline="-25000">
                <a:solidFill>
                  <a:srgbClr val="000090"/>
                </a:solidFill>
                <a:cs typeface="Arial" charset="0"/>
              </a:rPr>
              <a:t>2</a:t>
            </a:r>
            <a:r>
              <a:rPr lang="en-US" sz="2000">
                <a:solidFill>
                  <a:srgbClr val="000090"/>
                </a:solidFill>
                <a:cs typeface="Arial" charset="0"/>
              </a:rPr>
              <a:t> vertical column density and retrieved SO</a:t>
            </a:r>
            <a:r>
              <a:rPr lang="en-US" sz="2000" baseline="-25000">
                <a:solidFill>
                  <a:srgbClr val="000090"/>
                </a:solidFill>
                <a:cs typeface="Arial" charset="0"/>
              </a:rPr>
              <a:t>2</a:t>
            </a:r>
            <a:r>
              <a:rPr lang="en-US" sz="2000">
                <a:solidFill>
                  <a:srgbClr val="000090"/>
                </a:solidFill>
                <a:cs typeface="Arial" charset="0"/>
              </a:rPr>
              <a:t> plume altitude; and their (c, d) measurement noise error; (e, f) smoothing error, (g, h) total solution error; and (i, j) the retrieval degrees-of-freedom for signal (DFS) for the Mt. Kasatochi SO</a:t>
            </a:r>
            <a:r>
              <a:rPr lang="en-US" sz="2000" baseline="-25000">
                <a:solidFill>
                  <a:srgbClr val="000090"/>
                </a:solidFill>
                <a:cs typeface="Arial" charset="0"/>
              </a:rPr>
              <a:t>2</a:t>
            </a:r>
            <a:r>
              <a:rPr lang="en-US" sz="2000">
                <a:solidFill>
                  <a:srgbClr val="000090"/>
                </a:solidFill>
                <a:cs typeface="Arial" charset="0"/>
              </a:rPr>
              <a:t> plume on 9 August 2008 for SO2 VCD greater than 1 DU, using </a:t>
            </a:r>
            <a:r>
              <a:rPr lang="en-US" sz="2000" i="1">
                <a:solidFill>
                  <a:srgbClr val="000090"/>
                </a:solidFill>
                <a:cs typeface="Arial" charset="0"/>
              </a:rPr>
              <a:t>z</a:t>
            </a:r>
            <a:r>
              <a:rPr lang="en-US" sz="2000" i="1" baseline="-25000">
                <a:solidFill>
                  <a:srgbClr val="000090"/>
                </a:solidFill>
                <a:cs typeface="Arial" charset="0"/>
              </a:rPr>
              <a:t>ap</a:t>
            </a:r>
            <a:r>
              <a:rPr lang="en-US" sz="2000">
                <a:solidFill>
                  <a:srgbClr val="000090"/>
                </a:solidFill>
                <a:cs typeface="Arial" charset="0"/>
              </a:rPr>
              <a:t>=10 km and </a:t>
            </a:r>
            <a:r>
              <a:rPr lang="el-GR" sz="2000" i="1">
                <a:solidFill>
                  <a:srgbClr val="000090"/>
                </a:solidFill>
                <a:cs typeface="Arial" charset="0"/>
              </a:rPr>
              <a:t>ε</a:t>
            </a:r>
            <a:r>
              <a:rPr lang="en-US" sz="2000" i="1" baseline="-25000">
                <a:solidFill>
                  <a:srgbClr val="000090"/>
                </a:solidFill>
                <a:cs typeface="Arial" charset="0"/>
              </a:rPr>
              <a:t>zap</a:t>
            </a:r>
            <a:r>
              <a:rPr lang="en-US" sz="2000">
                <a:solidFill>
                  <a:srgbClr val="000090"/>
                </a:solidFill>
                <a:cs typeface="Arial" charset="0"/>
              </a:rPr>
              <a:t>=2 km.</a:t>
            </a:r>
          </a:p>
        </p:txBody>
      </p:sp>
      <p:pic>
        <p:nvPicPr>
          <p:cNvPr id="450563" name="Picture 3" descr="so2_altitu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0"/>
            <a:ext cx="359886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64"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65"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6" name="Oval 16"/>
          <p:cNvSpPr>
            <a:spLocks noChangeArrowheads="1"/>
          </p:cNvSpPr>
          <p:nvPr/>
        </p:nvSpPr>
        <p:spPr bwMode="auto">
          <a:xfrm>
            <a:off x="6931025" y="46038"/>
            <a:ext cx="1804988" cy="1255712"/>
          </a:xfrm>
          <a:prstGeom prst="ellipse">
            <a:avLst/>
          </a:prstGeom>
          <a:noFill/>
          <a:ln w="349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1689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smtClean="0">
                <a:solidFill>
                  <a:srgbClr val="000090"/>
                </a:solidFill>
                <a:latin typeface="Arial"/>
                <a:ea typeface="ＭＳ Ｐゴシック" charset="0"/>
                <a:cs typeface="Arial"/>
              </a:rPr>
              <a:t>Air quality requirements </a:t>
            </a:r>
            <a:r>
              <a:rPr lang="en-US" sz="4000" b="1" i="1" dirty="0">
                <a:solidFill>
                  <a:srgbClr val="000090"/>
                </a:solidFill>
                <a:latin typeface="Arial"/>
                <a:ea typeface="ＭＳ Ｐゴシック" charset="0"/>
                <a:cs typeface="Arial"/>
              </a:rPr>
              <a:t>from the GEO-CAPE Science Traceability </a:t>
            </a:r>
            <a:r>
              <a:rPr lang="en-US" sz="4000" b="1" i="1" dirty="0" smtClean="0">
                <a:solidFill>
                  <a:srgbClr val="000090"/>
                </a:solidFill>
                <a:latin typeface="Arial"/>
                <a:ea typeface="ＭＳ Ｐゴシック" charset="0"/>
                <a:cs typeface="Arial"/>
              </a:rPr>
              <a:t>Matrix</a:t>
            </a:r>
            <a:endParaRPr lang="en-US" sz="4000" b="1" i="1" dirty="0">
              <a:solidFill>
                <a:srgbClr val="000090"/>
              </a:solidFill>
              <a:latin typeface="Arial"/>
              <a:ea typeface="ＭＳ Ｐゴシック" charset="0"/>
              <a:cs typeface="Arial"/>
            </a:endParaRPr>
          </a:p>
        </p:txBody>
      </p:sp>
      <p:pic>
        <p:nvPicPr>
          <p:cNvPr id="457730" name="Picture 5" descr="sao-logo.tif"/>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1"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2" name="Picture 1" descr="GEOCAPE-aero-atmos-STM-11-28-2011_Page_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6/29/16</a:t>
            </a:r>
            <a:endParaRPr lang="en-US" dirty="0"/>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pPr>
                <a:defRPr/>
              </a:pPr>
              <a:t>2</a:t>
            </a:fld>
            <a:endParaRPr lang="en-US" dirty="0"/>
          </a:p>
        </p:txBody>
      </p:sp>
      <p:pic>
        <p:nvPicPr>
          <p:cNvPr id="6" name="Picture 5" descr="magnifying-glass-145942__1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Tree>
    <p:extLst>
      <p:ext uri="{BB962C8B-B14F-4D97-AF65-F5344CB8AC3E}">
        <p14:creationId xmlns:p14="http://schemas.microsoft.com/office/powerpoint/2010/main" val="347283706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466948"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EMPO-facts_Page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244" y="0"/>
            <a:ext cx="5299364" cy="6858000"/>
          </a:xfrm>
          <a:prstGeom prst="rect">
            <a:avLst/>
          </a:prstGeom>
        </p:spPr>
      </p:pic>
      <p:pic>
        <p:nvPicPr>
          <p:cNvPr id="7" name="Picture 5" descr="sao-logo.tif"/>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875" y="1587500"/>
            <a:ext cx="3190875" cy="1938992"/>
          </a:xfrm>
          <a:prstGeom prst="rect">
            <a:avLst/>
          </a:prstGeom>
          <a:noFill/>
        </p:spPr>
        <p:txBody>
          <a:bodyPr wrap="square" rtlCol="0">
            <a:spAutoFit/>
          </a:bodyPr>
          <a:lstStyle/>
          <a:p>
            <a:r>
              <a:rPr lang="en-US" sz="6000" dirty="0" smtClean="0">
                <a:solidFill>
                  <a:srgbClr val="0000A9"/>
                </a:solidFill>
                <a:latin typeface="Arial"/>
                <a:ea typeface="ＭＳ Ｐゴシック"/>
                <a:cs typeface="Arial"/>
              </a:rPr>
              <a:t>¡On to TEMPO!</a:t>
            </a:r>
            <a:endParaRPr lang="en-US" sz="6000" dirty="0">
              <a:solidFill>
                <a:srgbClr val="0000A9"/>
              </a:solidFill>
              <a:latin typeface="Arial"/>
              <a:ea typeface="ＭＳ Ｐゴシック"/>
              <a:cs typeface="Arial"/>
            </a:endParaRPr>
          </a:p>
        </p:txBody>
      </p:sp>
    </p:spTree>
    <p:extLst>
      <p:ext uri="{BB962C8B-B14F-4D97-AF65-F5344CB8AC3E}">
        <p14:creationId xmlns:p14="http://schemas.microsoft.com/office/powerpoint/2010/main" val="334447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Mexico, Canada, Cuba, Korea</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U.K.,</a:t>
            </a:r>
          </a:p>
          <a:p>
            <a:pPr defTabSz="456633">
              <a:spcBef>
                <a:spcPts val="100"/>
              </a:spcBef>
              <a:defRPr/>
            </a:pPr>
            <a:r>
              <a:rPr lang="en-US" sz="1300" dirty="0" smtClean="0">
                <a:solidFill>
                  <a:schemeClr val="tx1">
                    <a:lumMod val="95000"/>
                    <a:lumOff val="5000"/>
                  </a:schemeClr>
                </a:solidFill>
                <a:latin typeface="Arial"/>
                <a:ea typeface="ＭＳ Ｐゴシック" charset="0"/>
                <a:cs typeface="Arial"/>
              </a:rPr>
              <a:t>ESA, </a:t>
            </a:r>
            <a:r>
              <a:rPr lang="en-US" sz="1300" dirty="0" smtClean="0">
                <a:solidFill>
                  <a:srgbClr val="000000"/>
                </a:solidFill>
                <a:latin typeface="Arial"/>
                <a:ea typeface="ＭＳ Ｐゴシック" charset="0"/>
                <a:cs typeface="Arial"/>
              </a:rPr>
              <a:t>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May 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613089" y="6480365"/>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6/29/16</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21</a:t>
            </a:fld>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746219581"/>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rgbClr val="FFFFFF">
                    <a:lumMod val="85000"/>
                  </a:srgbClr>
                </a:solidFill>
              </a:rPr>
              <a:t>TEMPO </a:t>
            </a:r>
            <a:r>
              <a:rPr lang="en-US" sz="3200" dirty="0">
                <a:solidFill>
                  <a:srgbClr val="FFFFFF">
                    <a:lumMod val="85000"/>
                  </a:srgbClr>
                </a:solidFill>
              </a:rPr>
              <a:t>S</a:t>
            </a:r>
            <a:r>
              <a:rPr lang="en-US" sz="3200" dirty="0" smtClean="0">
                <a:solidFill>
                  <a:srgbClr val="FFFFFF">
                    <a:lumMod val="85000"/>
                  </a:srgbClr>
                </a:solidFill>
              </a:rPr>
              <a:t>cience Team, U.S.</a:t>
            </a:r>
            <a:endParaRPr lang="en-US" sz="3200"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6/29/16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40056589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326263148"/>
              </p:ext>
            </p:extLst>
          </p:nvPr>
        </p:nvGraphicFramePr>
        <p:xfrm>
          <a:off x="1" y="1812506"/>
          <a:ext cx="9143999" cy="387303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023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38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43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4196">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rgbClr val="FFFFFF">
                    <a:lumMod val="85000"/>
                  </a:srgbClr>
                </a:solidFill>
              </a:rPr>
              <a:t>TEMPO </a:t>
            </a:r>
            <a:r>
              <a:rPr lang="en-US" dirty="0">
                <a:solidFill>
                  <a:srgbClr val="FFFFFF">
                    <a:lumMod val="85000"/>
                  </a:srgbClr>
                </a:solidFill>
              </a:rPr>
              <a:t>S</a:t>
            </a:r>
            <a:r>
              <a:rPr lang="en-US" dirty="0" smtClean="0">
                <a:solidFill>
                  <a:srgbClr val="FFFFFF">
                    <a:lumMod val="85000"/>
                  </a:srgbClr>
                </a:solidFill>
              </a:rPr>
              <a:t>cience Team, non-U.S.</a:t>
            </a:r>
            <a:endParaRPr lang="en-US"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6/29/16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23</a:t>
            </a:fld>
            <a:endParaRPr lang="en-US" dirty="0">
              <a:solidFill>
                <a:srgbClr val="000000"/>
              </a:solidFill>
            </a:endParaRPr>
          </a:p>
        </p:txBody>
      </p:sp>
    </p:spTree>
    <p:extLst>
      <p:ext uri="{BB962C8B-B14F-4D97-AF65-F5344CB8AC3E}">
        <p14:creationId xmlns:p14="http://schemas.microsoft.com/office/powerpoint/2010/main" val="19354244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67820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000090"/>
                </a:solidFill>
                <a:latin typeface="Arial"/>
              </a:rPr>
              <a:t>Near-real-time pollution</a:t>
            </a:r>
            <a:r>
              <a:rPr lang="en-US" b="1" kern="0" dirty="0">
                <a:solidFill>
                  <a:srgbClr val="000090"/>
                </a:solidFill>
                <a:latin typeface="Arial"/>
              </a:rPr>
              <a:t>/AQ </a:t>
            </a:r>
            <a:r>
              <a:rPr lang="en-US" b="1" kern="0" dirty="0" smtClean="0">
                <a:solidFill>
                  <a:srgbClr val="000090"/>
                </a:solidFill>
                <a:latin typeface="Arial"/>
              </a:rPr>
              <a:t>indices,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0154" y="18715"/>
            <a:ext cx="6334428" cy="960120"/>
          </a:xfrm>
        </p:spPr>
        <p:txBody>
          <a:bodyPr lIns="0" tIns="0" rIns="0" bIns="0" anchor="ctr"/>
          <a:lstStyle/>
          <a:p>
            <a:pPr eaLnBrk="1" hangingPunct="1">
              <a:lnSpc>
                <a:spcPct val="90000"/>
              </a:lnSpc>
              <a:defRPr/>
            </a:pPr>
            <a:r>
              <a:rPr lang="en-US" sz="3200" dirty="0" smtClean="0">
                <a:solidFill>
                  <a:schemeClr val="bg1">
                    <a:lumMod val="85000"/>
                  </a:schemeClr>
                </a:solidFill>
                <a:latin typeface="Arial Rounded MT Bold"/>
                <a:cs typeface="Arial Rounded MT Bold"/>
              </a:rPr>
              <a:t>Geostationary orbit </a:t>
            </a:r>
            <a:r>
              <a:rPr lang="en-US" sz="3200" dirty="0">
                <a:solidFill>
                  <a:schemeClr val="bg1">
                    <a:lumMod val="85000"/>
                  </a:schemeClr>
                </a:solidFill>
                <a:latin typeface="Arial Rounded MT Bold"/>
                <a:cs typeface="Arial Rounded MT Bold"/>
              </a:rPr>
              <a:t>o</a:t>
            </a:r>
            <a:r>
              <a:rPr lang="en-US" sz="3200" dirty="0" smtClean="0">
                <a:solidFill>
                  <a:schemeClr val="bg1">
                    <a:lumMod val="85000"/>
                  </a:schemeClr>
                </a:solidFill>
                <a:latin typeface="Arial Rounded MT Bold"/>
                <a:cs typeface="Arial Rounded MT Bold"/>
              </a:rPr>
              <a:t>pportunities of interest</a:t>
            </a:r>
          </a:p>
        </p:txBody>
      </p:sp>
      <p:sp>
        <p:nvSpPr>
          <p:cNvPr id="32771"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grpSp>
        <p:nvGrpSpPr>
          <p:cNvPr id="32772" name="Group 18"/>
          <p:cNvGrpSpPr>
            <a:grpSpLocks/>
          </p:cNvGrpSpPr>
          <p:nvPr/>
        </p:nvGrpSpPr>
        <p:grpSpPr bwMode="auto">
          <a:xfrm>
            <a:off x="1339850" y="958850"/>
            <a:ext cx="7740650" cy="5084763"/>
            <a:chOff x="844" y="604"/>
            <a:chExt cx="4876" cy="3203"/>
          </a:xfrm>
        </p:grpSpPr>
        <p:grpSp>
          <p:nvGrpSpPr>
            <p:cNvPr id="32775" name="Group 13"/>
            <p:cNvGrpSpPr>
              <a:grpSpLocks/>
            </p:cNvGrpSpPr>
            <p:nvPr/>
          </p:nvGrpSpPr>
          <p:grpSpPr bwMode="auto">
            <a:xfrm>
              <a:off x="844" y="604"/>
              <a:ext cx="4876" cy="3203"/>
              <a:chOff x="580" y="604"/>
              <a:chExt cx="4876" cy="3203"/>
            </a:xfrm>
          </p:grpSpPr>
          <p:pic>
            <p:nvPicPr>
              <p:cNvPr id="32778" name="Picture 8" descr="Boeing Commerical GEO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0"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1"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grpSp>
        <p:sp>
          <p:nvSpPr>
            <p:cNvPr id="32776"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332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eaLnBrk="1" hangingPunct="1">
                <a:defRPr/>
              </a:pPr>
              <a:endParaRPr lang="en-US" b="0" dirty="0">
                <a:solidFill>
                  <a:srgbClr val="000000"/>
                </a:solidFill>
              </a:endParaRPr>
            </a:p>
          </p:txBody>
        </p:sp>
      </p:grpSp>
      <p:sp>
        <p:nvSpPr>
          <p:cNvPr id="32773"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15000"/>
              </a:spcBef>
              <a:buClr>
                <a:srgbClr val="990033"/>
              </a:buClr>
              <a:buSzPct val="75000"/>
              <a:buFontTx/>
              <a:buNone/>
            </a:pPr>
            <a:r>
              <a:rPr lang="en-US" altLang="en-US" sz="1200" b="0" dirty="0">
                <a:solidFill>
                  <a:srgbClr val="000090"/>
                </a:solidFill>
              </a:rPr>
              <a:t>Between 90 W and 110 W, there are nine owner operators of 30 satellites including older models still used in this location:</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Direct TV Group (7)</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AGS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Intelsat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Telesat (4)</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Hughes Network Systems (3)</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Echostar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SkyTerra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Inmarsat (1)</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ICO Global Communications (1)</a:t>
            </a:r>
          </a:p>
        </p:txBody>
      </p:sp>
      <p:sp>
        <p:nvSpPr>
          <p:cNvPr id="32774"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b="0" dirty="0">
                <a:solidFill>
                  <a:srgbClr val="000000"/>
                </a:solidFill>
              </a:rPr>
              <a:t>(typical)</a:t>
            </a:r>
          </a:p>
        </p:txBody>
      </p:sp>
      <p:sp>
        <p:nvSpPr>
          <p:cNvPr id="2" name="Date Placeholder 1"/>
          <p:cNvSpPr>
            <a:spLocks noGrp="1"/>
          </p:cNvSpPr>
          <p:nvPr>
            <p:ph type="dt" sz="half" idx="11"/>
          </p:nvPr>
        </p:nvSpPr>
        <p:spPr/>
        <p:txBody>
          <a:bodyPr/>
          <a:lstStyle/>
          <a:p>
            <a:pPr>
              <a:defRPr/>
            </a:pPr>
            <a:r>
              <a:rPr lang="en-US" smtClean="0"/>
              <a:t>6/29/16</a:t>
            </a:r>
            <a:endParaRPr lang="en-US" dirty="0"/>
          </a:p>
        </p:txBody>
      </p:sp>
      <p:sp>
        <p:nvSpPr>
          <p:cNvPr id="3" name="Slide Number Placeholder 2"/>
          <p:cNvSpPr>
            <a:spLocks noGrp="1"/>
          </p:cNvSpPr>
          <p:nvPr>
            <p:ph type="sldNum" sz="quarter" idx="10"/>
          </p:nvPr>
        </p:nvSpPr>
        <p:spPr/>
        <p:txBody>
          <a:bodyPr/>
          <a:lstStyle/>
          <a:p>
            <a:pPr>
              <a:defRPr/>
            </a:pPr>
            <a:fld id="{F3649C64-5587-43D3-95DB-244B1DB9A81B}" type="slidenum">
              <a:rPr lang="en-US" altLang="en-US" smtClean="0"/>
              <a:pPr>
                <a:defRPr/>
              </a:pPr>
              <a:t>27</a:t>
            </a:fld>
            <a:endParaRPr lang="en-US" altLang="en-US" dirty="0"/>
          </a:p>
        </p:txBody>
      </p:sp>
    </p:spTree>
    <p:extLst>
      <p:ext uri="{BB962C8B-B14F-4D97-AF65-F5344CB8AC3E}">
        <p14:creationId xmlns:p14="http://schemas.microsoft.com/office/powerpoint/2010/main" val="23261824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pic>
        <p:nvPicPr>
          <p:cNvPr id="6" name="Picture 5" descr="IMG_2922.JPG"/>
          <p:cNvPicPr>
            <a:picLocks noChangeAspect="1"/>
          </p:cNvPicPr>
          <p:nvPr/>
        </p:nvPicPr>
        <p:blipFill rotWithShape="1">
          <a:blip r:embed="rId3">
            <a:extLst>
              <a:ext uri="{28A0092B-C50C-407E-A947-70E740481C1C}">
                <a14:useLocalDpi xmlns:a14="http://schemas.microsoft.com/office/drawing/2010/main" val="0"/>
              </a:ext>
            </a:extLst>
          </a:blip>
          <a:srcRect b="20159"/>
          <a:stretch/>
        </p:blipFill>
        <p:spPr>
          <a:xfrm>
            <a:off x="0" y="1028534"/>
            <a:ext cx="9144000" cy="5475491"/>
          </a:xfrm>
          <a:prstGeom prst="rect">
            <a:avLst/>
          </a:prstGeom>
        </p:spPr>
      </p:pic>
      <p:cxnSp>
        <p:nvCxnSpPr>
          <p:cNvPr id="9" name="Straight Connector 8"/>
          <p:cNvCxnSpPr/>
          <p:nvPr/>
        </p:nvCxnSpPr>
        <p:spPr>
          <a:xfrm>
            <a:off x="1674709" y="2806700"/>
            <a:ext cx="2300391" cy="4953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1727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165654" y="4591882"/>
            <a:ext cx="2670122" cy="1077218"/>
          </a:xfrm>
          <a:prstGeom prst="rect">
            <a:avLst/>
          </a:prstGeom>
          <a:noFill/>
        </p:spPr>
        <p:txBody>
          <a:bodyPr wrap="none" rtlCol="0">
            <a:spAutoFit/>
          </a:bodyPr>
          <a:lstStyle/>
          <a:p>
            <a:r>
              <a:rPr lang="en-US" sz="1600" b="1" dirty="0" smtClean="0">
                <a:solidFill>
                  <a:srgbClr val="000090"/>
                </a:solidFill>
                <a:latin typeface="Arial"/>
                <a:cs typeface="Arial"/>
              </a:rPr>
              <a:t>N.B. special operations</a:t>
            </a:r>
          </a:p>
          <a:p>
            <a:r>
              <a:rPr lang="en-US" sz="1600" b="1" dirty="0">
                <a:solidFill>
                  <a:srgbClr val="000090"/>
                </a:solidFill>
                <a:latin typeface="Arial"/>
                <a:cs typeface="Arial"/>
              </a:rPr>
              <a:t>g</a:t>
            </a:r>
            <a:r>
              <a:rPr lang="en-US" sz="1600" b="1" dirty="0" smtClean="0">
                <a:solidFill>
                  <a:srgbClr val="000090"/>
                </a:solidFill>
                <a:latin typeface="Arial"/>
                <a:cs typeface="Arial"/>
              </a:rPr>
              <a:t>ive 10-minute resolution</a:t>
            </a:r>
          </a:p>
          <a:p>
            <a:r>
              <a:rPr lang="en-US" sz="1600" b="1" dirty="0">
                <a:solidFill>
                  <a:srgbClr val="000090"/>
                </a:solidFill>
                <a:latin typeface="Arial"/>
                <a:cs typeface="Arial"/>
              </a:rPr>
              <a:t>f</a:t>
            </a:r>
            <a:r>
              <a:rPr lang="en-US" sz="1600" b="1" dirty="0" smtClean="0">
                <a:solidFill>
                  <a:srgbClr val="000090"/>
                </a:solidFill>
                <a:latin typeface="Arial"/>
                <a:cs typeface="Arial"/>
              </a:rPr>
              <a:t>or selected longitude</a:t>
            </a:r>
          </a:p>
          <a:p>
            <a:r>
              <a:rPr lang="en-US" sz="1600" b="1" dirty="0" smtClean="0">
                <a:solidFill>
                  <a:srgbClr val="000090"/>
                </a:solidFill>
                <a:latin typeface="Arial"/>
                <a:cs typeface="Arial"/>
              </a:rPr>
              <a:t>regions</a:t>
            </a:r>
            <a:endParaRPr lang="en-US" sz="1600"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879050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88900" y="3632200"/>
            <a:ext cx="2305439" cy="3046988"/>
          </a:xfrm>
          <a:prstGeom prst="rect">
            <a:avLst/>
          </a:prstGeom>
          <a:noFill/>
          <a:ln w="38100">
            <a:solidFill>
              <a:srgbClr val="000090"/>
            </a:solidFill>
          </a:ln>
        </p:spPr>
        <p:txBody>
          <a:bodyPr wrap="none" rtlCol="0">
            <a:spAutoFit/>
          </a:bodyPr>
          <a:lstStyle/>
          <a:p>
            <a:r>
              <a:rPr lang="en-US" sz="3200" b="1" dirty="0" smtClean="0">
                <a:solidFill>
                  <a:srgbClr val="000090"/>
                </a:solidFill>
              </a:rPr>
              <a:t>Ultraviolet/</a:t>
            </a:r>
          </a:p>
          <a:p>
            <a:r>
              <a:rPr lang="en-US" sz="3200" b="1" dirty="0">
                <a:solidFill>
                  <a:srgbClr val="000090"/>
                </a:solidFill>
              </a:rPr>
              <a:t>v</a:t>
            </a:r>
            <a:r>
              <a:rPr lang="en-US" sz="3200" b="1" dirty="0" smtClean="0">
                <a:solidFill>
                  <a:srgbClr val="000090"/>
                </a:solidFill>
              </a:rPr>
              <a:t>isible</a:t>
            </a:r>
          </a:p>
          <a:p>
            <a:r>
              <a:rPr lang="en-US" sz="3200" b="1" dirty="0" smtClean="0">
                <a:solidFill>
                  <a:srgbClr val="000090"/>
                </a:solidFill>
              </a:rPr>
              <a:t>species</a:t>
            </a:r>
          </a:p>
          <a:p>
            <a:r>
              <a:rPr lang="en-US" sz="3200" b="1" dirty="0" smtClean="0">
                <a:solidFill>
                  <a:srgbClr val="000090"/>
                </a:solidFill>
              </a:rPr>
              <a:t>(GOME,</a:t>
            </a:r>
          </a:p>
          <a:p>
            <a:r>
              <a:rPr lang="en-US" sz="3200" b="1" dirty="0" smtClean="0">
                <a:solidFill>
                  <a:srgbClr val="000090"/>
                </a:solidFill>
              </a:rPr>
              <a:t>TEMPO,</a:t>
            </a:r>
          </a:p>
          <a:p>
            <a:r>
              <a:rPr lang="en-US" sz="3200" b="1" dirty="0" smtClean="0">
                <a:solidFill>
                  <a:srgbClr val="000090"/>
                </a:solidFill>
              </a:rPr>
              <a:t>etc.)</a:t>
            </a:r>
            <a:endParaRPr lang="en-US" sz="3200" b="1" dirty="0">
              <a:solidFill>
                <a:srgbClr val="000090"/>
              </a:solidFill>
            </a:endParaRPr>
          </a:p>
        </p:txBody>
      </p:sp>
      <p:grpSp>
        <p:nvGrpSpPr>
          <p:cNvPr id="6" name="Group 5"/>
          <p:cNvGrpSpPr/>
          <p:nvPr/>
        </p:nvGrpSpPr>
        <p:grpSpPr>
          <a:xfrm>
            <a:off x="279400" y="1397000"/>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smtClean="0">
                  <a:solidFill>
                    <a:srgbClr val="FF0000"/>
                  </a:solidFill>
                </a:rPr>
                <a:t>Infrared</a:t>
              </a:r>
            </a:p>
            <a:p>
              <a:r>
                <a:rPr lang="en-US" sz="3200" b="1" dirty="0" smtClean="0">
                  <a:solidFill>
                    <a:srgbClr val="FF0000"/>
                  </a:solidFill>
                </a:rPr>
                <a:t>species</a:t>
              </a:r>
              <a:endParaRPr lang="en-US" sz="3200" b="1" dirty="0">
                <a:solidFill>
                  <a:srgbClr val="FF0000"/>
                </a:solidFill>
              </a:endParaRP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r>
              <a:rPr lang="en-US" smtClean="0"/>
              <a:t>6/29/16</a:t>
            </a:r>
            <a:endParaRPr lang="en-US" dirty="0"/>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pPr>
                <a:defRPr/>
              </a:pPr>
              <a:t>3</a:t>
            </a:fld>
            <a:endParaRPr lang="en-US" dirty="0"/>
          </a:p>
        </p:txBody>
      </p:sp>
    </p:spTree>
    <p:extLst>
      <p:ext uri="{BB962C8B-B14F-4D97-AF65-F5344CB8AC3E}">
        <p14:creationId xmlns:p14="http://schemas.microsoft.com/office/powerpoint/2010/main" val="37641096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000" b="1" dirty="0" smtClean="0">
                <a:solidFill>
                  <a:schemeClr val="bg1">
                    <a:lumMod val="85000"/>
                  </a:schemeClr>
                </a:solidFill>
                <a:ea typeface="ＭＳ Ｐゴシック" charset="-128"/>
              </a:rPr>
              <a:t>Science studies</a:t>
            </a:r>
            <a:endParaRPr lang="en-US" sz="4000" b="1" dirty="0">
              <a:solidFill>
                <a:schemeClr val="bg1">
                  <a:lumMod val="85000"/>
                </a:schemeClr>
              </a:solidFill>
              <a:ea typeface="ＭＳ Ｐゴシック" charset="-128"/>
            </a:endParaRPr>
          </a:p>
        </p:txBody>
      </p:sp>
      <p:sp>
        <p:nvSpPr>
          <p:cNvPr id="2" name="Rectangle 1"/>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allow 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pic>
        <p:nvPicPr>
          <p:cNvPr id="3" name="Picture 2"/>
          <p:cNvPicPr>
            <a:picLocks noChangeAspect="1"/>
          </p:cNvPicPr>
          <p:nvPr/>
        </p:nvPicPr>
        <p:blipFill rotWithShape="1">
          <a:blip r:embed="rId3"/>
          <a:srcRect l="4188" r="4122"/>
          <a:stretch/>
        </p:blipFill>
        <p:spPr>
          <a:xfrm>
            <a:off x="595808" y="2923085"/>
            <a:ext cx="5742825" cy="3945864"/>
          </a:xfrm>
          <a:prstGeom prst="rect">
            <a:avLst/>
          </a:prstGeom>
        </p:spPr>
      </p:pic>
      <p:sp>
        <p:nvSpPr>
          <p:cNvPr id="8" name="TextBox 7"/>
          <p:cNvSpPr txBox="1"/>
          <p:nvPr/>
        </p:nvSpPr>
        <p:spPr>
          <a:xfrm>
            <a:off x="6500832" y="4142354"/>
            <a:ext cx="2811988" cy="1569660"/>
          </a:xfrm>
          <a:prstGeom prst="rect">
            <a:avLst/>
          </a:prstGeom>
          <a:noFill/>
        </p:spPr>
        <p:txBody>
          <a:bodyPr wrap="square" rtlCol="0">
            <a:spAutoFit/>
          </a:bodyPr>
          <a:lstStyle/>
          <a:p>
            <a:r>
              <a:rPr lang="en-US" sz="2400" b="1" dirty="0" smtClean="0">
                <a:solidFill>
                  <a:srgbClr val="000090"/>
                </a:solidFill>
                <a:latin typeface="Arial"/>
                <a:cs typeface="Arial"/>
              </a:rPr>
              <a:t>~ 1/300 of GOME-2</a:t>
            </a:r>
          </a:p>
          <a:p>
            <a:endParaRPr lang="en-US" sz="2400" b="1" dirty="0" smtClean="0">
              <a:solidFill>
                <a:srgbClr val="000090"/>
              </a:solidFill>
              <a:latin typeface="Arial"/>
              <a:cs typeface="Arial"/>
            </a:endParaRPr>
          </a:p>
          <a:p>
            <a:r>
              <a:rPr lang="en-US" sz="2400" b="1" dirty="0" smtClean="0">
                <a:solidFill>
                  <a:srgbClr val="000090"/>
                </a:solidFill>
                <a:latin typeface="Arial"/>
                <a:cs typeface="Arial"/>
              </a:rPr>
              <a:t>~ 1/30 of OMI</a:t>
            </a:r>
            <a:endParaRPr lang="en-US" sz="2400" b="1" dirty="0">
              <a:solidFill>
                <a:srgbClr val="000090"/>
              </a:solidFill>
              <a:latin typeface="Arial"/>
              <a:cs typeface="Aria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916733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4000" dirty="0" smtClean="0">
                <a:solidFill>
                  <a:schemeClr val="bg1">
                    <a:lumMod val="85000"/>
                  </a:schemeClr>
                </a:solidFill>
              </a:rPr>
              <a:t>Mexico City coverage</a:t>
            </a:r>
            <a:endParaRPr lang="en-US" sz="40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227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577319319"/>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smtClean="0">
                          <a:solidFill>
                            <a:srgbClr val="000090"/>
                          </a:solidFill>
                          <a:latin typeface="Arial"/>
                          <a:cs typeface="Arial"/>
                        </a:rPr>
                        <a:t>Canadian </a:t>
                      </a:r>
                      <a:r>
                        <a:rPr lang="en-US" smtClean="0">
                          <a:solidFill>
                            <a:srgbClr val="000090"/>
                          </a:solidFill>
                          <a:latin typeface="Arial"/>
                          <a:cs typeface="Arial"/>
                        </a:rPr>
                        <a:t>oil </a:t>
                      </a:r>
                      <a:r>
                        <a:rPr lang="en-US" dirty="0" smtClean="0">
                          <a:solidFill>
                            <a:srgbClr val="000090"/>
                          </a:solidFill>
                          <a:latin typeface="Arial"/>
                          <a:cs typeface="Arial"/>
                        </a:rPr>
                        <a:t>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79791"/>
            <a:ext cx="9144000" cy="4801315"/>
          </a:xfrm>
          <a:prstGeom prst="rect">
            <a:avLst/>
          </a:prstGeom>
          <a:noFill/>
        </p:spPr>
        <p:txBody>
          <a:bodyPr wrap="square" rtlCol="0">
            <a:spAutoFit/>
          </a:bodyPr>
          <a:lstStyle/>
          <a:p>
            <a:pPr lvl="0"/>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pPr lvl="0"/>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Several 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7ν</a:t>
            </a:r>
            <a:r>
              <a:rPr lang="en-US" dirty="0">
                <a:latin typeface="Arial"/>
                <a:cs typeface="Arial"/>
              </a:rPr>
              <a:t> </a:t>
            </a:r>
            <a:r>
              <a:rPr lang="en-US" dirty="0" smtClean="0">
                <a:solidFill>
                  <a:srgbClr val="000090"/>
                </a:solidFill>
                <a:latin typeface="Arial"/>
                <a:cs typeface="Arial"/>
              </a:rPr>
              <a:t>vibrational 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1813444"/>
            <a:ext cx="9144000" cy="5016758"/>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a:t>
            </a:r>
            <a:r>
              <a:rPr lang="en-US" sz="2000" dirty="0" smtClean="0">
                <a:solidFill>
                  <a:srgbClr val="000090"/>
                </a:solidFill>
                <a:latin typeface="Arial"/>
                <a:cs typeface="Arial"/>
              </a:rPr>
              <a:t>cloud. </a:t>
            </a:r>
            <a:r>
              <a:rPr lang="en-US" sz="2000" b="1" dirty="0" smtClean="0">
                <a:solidFill>
                  <a:srgbClr val="000090"/>
                </a:solidFill>
                <a:latin typeface="Arial"/>
                <a:cs typeface="Arial"/>
              </a:rPr>
              <a:t>Additional</a:t>
            </a:r>
            <a:r>
              <a:rPr lang="en-US" sz="2000" dirty="0" smtClean="0">
                <a:solidFill>
                  <a:srgbClr val="000090"/>
                </a:solidFill>
                <a:latin typeface="Arial"/>
                <a:cs typeface="Arial"/>
              </a:rPr>
              <a:t> cloud </a:t>
            </a:r>
            <a:r>
              <a:rPr lang="en-US" sz="2000" dirty="0">
                <a:solidFill>
                  <a:srgbClr val="000090"/>
                </a:solidFill>
                <a:latin typeface="Arial"/>
                <a:cs typeface="Arial"/>
              </a:rPr>
              <a:t>products are possible using the O</a:t>
            </a:r>
            <a:r>
              <a:rPr lang="en-US" sz="2000" baseline="-25000" dirty="0">
                <a:solidFill>
                  <a:srgbClr val="000090"/>
                </a:solidFill>
                <a:latin typeface="Arial"/>
                <a:cs typeface="Arial"/>
              </a:rPr>
              <a:t>2</a:t>
            </a:r>
            <a:r>
              <a:rPr lang="en-US" sz="2000" dirty="0">
                <a:solidFill>
                  <a:srgbClr val="000090"/>
                </a:solidFill>
                <a:latin typeface="Arial"/>
                <a:cs typeface="Arial"/>
              </a:rPr>
              <a:t>-O</a:t>
            </a:r>
            <a:r>
              <a:rPr lang="en-US" sz="2000" baseline="-25000" dirty="0">
                <a:solidFill>
                  <a:srgbClr val="000090"/>
                </a:solidFill>
                <a:latin typeface="Arial"/>
                <a:cs typeface="Arial"/>
              </a:rPr>
              <a:t>2</a:t>
            </a:r>
            <a:r>
              <a:rPr lang="en-US" sz="2000" dirty="0">
                <a:solidFill>
                  <a:srgbClr val="000090"/>
                </a:solidFill>
                <a:latin typeface="Arial"/>
                <a:cs typeface="Arial"/>
              </a:rPr>
              <a:t> collision complex and/or the O</a:t>
            </a:r>
            <a:r>
              <a:rPr lang="en-US" sz="2000" baseline="-25000" dirty="0">
                <a:solidFill>
                  <a:srgbClr val="000090"/>
                </a:solidFill>
                <a:latin typeface="Arial"/>
                <a:cs typeface="Arial"/>
              </a:rPr>
              <a:t>2 </a:t>
            </a:r>
            <a:r>
              <a:rPr lang="en-US" sz="2000" i="1" dirty="0">
                <a:solidFill>
                  <a:srgbClr val="000090"/>
                </a:solidFill>
                <a:latin typeface="Arial"/>
                <a:cs typeface="Arial"/>
              </a:rPr>
              <a:t>B</a:t>
            </a:r>
            <a:r>
              <a:rPr lang="en-US" sz="2000" dirty="0">
                <a:solidFill>
                  <a:srgbClr val="000090"/>
                </a:solidFill>
                <a:latin typeface="Arial"/>
                <a:cs typeface="Arial"/>
              </a:rPr>
              <a:t> band.</a:t>
            </a:r>
          </a:p>
          <a:p>
            <a:endParaRPr lang="en-US" sz="2000" dirty="0">
              <a:solidFill>
                <a:srgbClr val="000090"/>
              </a:solidFill>
              <a:latin typeface="Arial"/>
              <a:cs typeface="Arial"/>
            </a:endParaRP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satellites for 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a:p>
            <a:pPr lvl="0"/>
            <a:endParaRPr lang="en-US" sz="2000" dirty="0">
              <a:solidFill>
                <a:srgbClr val="000090"/>
              </a:solidFill>
              <a:latin typeface="Arial"/>
              <a:cs typeface="Arial"/>
            </a:endParaRPr>
          </a:p>
          <a:p>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by SAO space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g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113" y="457200"/>
            <a:ext cx="4205287"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6" name="Text Box 3"/>
          <p:cNvSpPr txBox="1">
            <a:spLocks noChangeArrowheads="1"/>
          </p:cNvSpPr>
          <p:nvPr/>
        </p:nvSpPr>
        <p:spPr bwMode="auto">
          <a:xfrm>
            <a:off x="0" y="1612900"/>
            <a:ext cx="4910138" cy="52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028700" indent="-3429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Clr>
                <a:srgbClr val="FFFFFF"/>
              </a:buClr>
              <a:buFontTx/>
              <a:buChar char="•"/>
            </a:pPr>
            <a:r>
              <a:rPr lang="en-US" b="0" dirty="0" smtClean="0">
                <a:solidFill>
                  <a:srgbClr val="FFFFFF"/>
                </a:solidFill>
              </a:rPr>
              <a:t>Low Earth orbit (LEO) </a:t>
            </a:r>
          </a:p>
          <a:p>
            <a:pPr marL="800100" lvl="1" indent="-342900" defTabSz="914400" eaLnBrk="1" fontAlgn="base" hangingPunct="1">
              <a:lnSpc>
                <a:spcPct val="90000"/>
              </a:lnSpc>
              <a:spcBef>
                <a:spcPct val="50000"/>
              </a:spcBef>
              <a:spcAft>
                <a:spcPct val="0"/>
              </a:spcAft>
              <a:buClr>
                <a:srgbClr val="FFFFFF"/>
              </a:buClr>
              <a:buFont typeface="Lucida Grande"/>
              <a:buChar char="-"/>
            </a:pPr>
            <a:r>
              <a:rPr lang="en-US" b="0" dirty="0" smtClean="0">
                <a:solidFill>
                  <a:srgbClr val="FFFFFF"/>
                </a:solidFill>
              </a:rPr>
              <a:t>Sun synchronous</a:t>
            </a:r>
          </a:p>
          <a:p>
            <a:pPr defTabSz="914400" eaLnBrk="1" fontAlgn="base" hangingPunct="1">
              <a:lnSpc>
                <a:spcPct val="90000"/>
              </a:lnSpc>
              <a:spcBef>
                <a:spcPct val="50000"/>
              </a:spcBef>
              <a:spcAft>
                <a:spcPct val="0"/>
              </a:spcAft>
              <a:buClr>
                <a:srgbClr val="FFFFFF"/>
              </a:buClr>
              <a:buFontTx/>
              <a:buChar char="•"/>
            </a:pPr>
            <a:r>
              <a:rPr lang="en-US" b="0" dirty="0" smtClean="0">
                <a:solidFill>
                  <a:srgbClr val="FFFFFF"/>
                </a:solidFill>
              </a:rPr>
              <a:t>Nadir</a:t>
            </a:r>
            <a:r>
              <a:rPr lang="en-US" b="0" dirty="0">
                <a:solidFill>
                  <a:srgbClr val="FFFFFF"/>
                </a:solidFill>
              </a:rPr>
              <a:t>-viewing UV/vis/NIR</a:t>
            </a:r>
          </a:p>
          <a:p>
            <a:pPr lvl="1" defTabSz="914400" eaLnBrk="1" fontAlgn="base" hangingPunct="1">
              <a:lnSpc>
                <a:spcPct val="90000"/>
              </a:lnSpc>
              <a:spcBef>
                <a:spcPct val="50000"/>
              </a:spcBef>
              <a:spcAft>
                <a:spcPct val="0"/>
              </a:spcAft>
              <a:buClr>
                <a:srgbClr val="FFFFFF"/>
              </a:buClr>
              <a:buFont typeface="Lucida Grande" charset="0"/>
              <a:buChar char="-"/>
            </a:pPr>
            <a:r>
              <a:rPr lang="en-US" b="0" dirty="0" smtClean="0">
                <a:solidFill>
                  <a:srgbClr val="FFFFFF"/>
                </a:solidFill>
                <a:cs typeface="ＭＳ Ｐゴシック" charset="0"/>
              </a:rPr>
              <a:t>240</a:t>
            </a:r>
            <a:r>
              <a:rPr lang="en-US" b="0" dirty="0">
                <a:solidFill>
                  <a:srgbClr val="FFFFFF"/>
                </a:solidFill>
                <a:cs typeface="ＭＳ Ｐゴシック" charset="0"/>
              </a:rPr>
              <a:t>-400 nm @ 0.2 nm</a:t>
            </a:r>
          </a:p>
          <a:p>
            <a:pPr lvl="1" defTabSz="914400" eaLnBrk="1" fontAlgn="base" hangingPunct="1">
              <a:lnSpc>
                <a:spcPct val="90000"/>
              </a:lnSpc>
              <a:spcBef>
                <a:spcPct val="50000"/>
              </a:spcBef>
              <a:spcAft>
                <a:spcPct val="0"/>
              </a:spcAft>
              <a:buClr>
                <a:srgbClr val="FFFFFF"/>
              </a:buClr>
              <a:buFont typeface="Lucida Grande" charset="0"/>
              <a:buChar char="-"/>
            </a:pPr>
            <a:r>
              <a:rPr lang="en-US" b="0" dirty="0" smtClean="0">
                <a:solidFill>
                  <a:srgbClr val="FFFFFF"/>
                </a:solidFill>
                <a:cs typeface="ＭＳ Ｐゴシック" charset="0"/>
              </a:rPr>
              <a:t>400</a:t>
            </a:r>
            <a:r>
              <a:rPr lang="en-US" b="0" dirty="0">
                <a:solidFill>
                  <a:srgbClr val="FFFFFF"/>
                </a:solidFill>
                <a:cs typeface="ＭＳ Ｐゴシック" charset="0"/>
              </a:rPr>
              <a:t>-790 nm @ 0.4 nm</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Launched April 1995, turned off July 2011</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Footprint 320 × 40 km</a:t>
            </a:r>
            <a:r>
              <a:rPr lang="en-US" b="0" baseline="30000" dirty="0">
                <a:solidFill>
                  <a:srgbClr val="FFFFFF"/>
                </a:solidFill>
              </a:rPr>
              <a:t>2</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10:30 am cross-equator time, descending node </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Global coverage in 3 days</a:t>
            </a:r>
          </a:p>
        </p:txBody>
      </p:sp>
      <p:sp>
        <p:nvSpPr>
          <p:cNvPr id="390147" name="Rectangle 4"/>
          <p:cNvSpPr>
            <a:spLocks noGrp="1" noChangeArrowheads="1"/>
          </p:cNvSpPr>
          <p:nvPr>
            <p:ph type="title" idx="4294967295"/>
          </p:nvPr>
        </p:nvSpPr>
        <p:spPr>
          <a:xfrm>
            <a:off x="31750" y="333375"/>
            <a:ext cx="662305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tabLst>
                <a:tab pos="5200650" algn="l"/>
              </a:tabLst>
            </a:pPr>
            <a:r>
              <a:rPr lang="en-US" sz="4000" dirty="0" smtClean="0">
                <a:solidFill>
                  <a:srgbClr val="FFFFFF"/>
                </a:solidFill>
                <a:effectLst/>
                <a:latin typeface="Arial" charset="0"/>
              </a:rPr>
              <a:t>Our first: ESA </a:t>
            </a:r>
            <a:r>
              <a:rPr lang="en-US" sz="4000" dirty="0">
                <a:solidFill>
                  <a:srgbClr val="FFFFFF"/>
                </a:solidFill>
                <a:effectLst/>
                <a:latin typeface="Arial" charset="0"/>
              </a:rPr>
              <a:t>Global Ozone Monitoring Experiment</a:t>
            </a:r>
          </a:p>
        </p:txBody>
      </p:sp>
      <p:pic>
        <p:nvPicPr>
          <p:cNvPr id="390148"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descr="sao-logo.tif"/>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6433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City lights</a:t>
            </a:r>
            <a:endParaRPr lang="en-US" sz="44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2970" r="3157" b="592"/>
          <a:stretch/>
        </p:blipFill>
        <p:spPr bwMode="auto">
          <a:xfrm>
            <a:off x="2073275" y="1065617"/>
            <a:ext cx="4997450" cy="396684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8369" y="5199234"/>
            <a:ext cx="9125631" cy="1200329"/>
          </a:xfrm>
          <a:prstGeom prst="rect">
            <a:avLst/>
          </a:prstGeom>
          <a:noFill/>
        </p:spPr>
        <p:txBody>
          <a:bodyPr wrap="square" rtlCol="0">
            <a:spAutoFit/>
          </a:bodyPr>
          <a:lstStyle/>
          <a:p>
            <a:r>
              <a:rPr lang="en-US" dirty="0">
                <a:solidFill>
                  <a:srgbClr val="000090"/>
                </a:solidFill>
                <a:latin typeface="Arial"/>
                <a:cs typeface="Arial"/>
              </a:rPr>
              <a:t>SNRs of various artificial lighting types normalized to a common VIIRS-DNB response with a 10s dwell, no co-addition, and no spatial binning, assuming a dark current of 2800 e</a:t>
            </a:r>
            <a:r>
              <a:rPr lang="en-US" baseline="30000" dirty="0">
                <a:solidFill>
                  <a:srgbClr val="000090"/>
                </a:solidFill>
                <a:latin typeface="Arial"/>
                <a:cs typeface="Arial"/>
              </a:rPr>
              <a:t>-</a:t>
            </a:r>
            <a:r>
              <a:rPr lang="en-US" dirty="0">
                <a:solidFill>
                  <a:srgbClr val="000090"/>
                </a:solidFill>
                <a:latin typeface="Arial"/>
                <a:cs typeface="Arial"/>
              </a:rPr>
              <a:t> s</a:t>
            </a:r>
            <a:r>
              <a:rPr lang="en-US" baseline="30000" dirty="0">
                <a:solidFill>
                  <a:srgbClr val="000090"/>
                </a:solidFill>
                <a:latin typeface="Arial"/>
                <a:cs typeface="Arial"/>
              </a:rPr>
              <a:t>-1</a:t>
            </a:r>
            <a:r>
              <a:rPr lang="en-US" dirty="0">
                <a:solidFill>
                  <a:srgbClr val="000090"/>
                </a:solidFill>
                <a:latin typeface="Arial"/>
                <a:cs typeface="Arial"/>
              </a:rPr>
              <a:t>. City lights over all of greater North America can either be observed piecemeal over several days or in a single scan near the winter solstice.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67" y="1385619"/>
            <a:ext cx="1245448" cy="122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9490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79" y="13623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46818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3781" y="2175334"/>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4281" y="1139692"/>
            <a:ext cx="1239076" cy="1467425"/>
          </a:xfrm>
          <a:prstGeom prst="rect">
            <a:avLst/>
          </a:prstGeom>
        </p:spPr>
      </p:pic>
      <p:pic>
        <p:nvPicPr>
          <p:cNvPr id="18" name="Picture 17" descr="LOGO_INECC_2014.sv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511300"/>
            <a:ext cx="2723773" cy="1054100"/>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spTree>
    <p:extLst>
      <p:ext uri="{BB962C8B-B14F-4D97-AF65-F5344CB8AC3E}">
        <p14:creationId xmlns:p14="http://schemas.microsoft.com/office/powerpoint/2010/main" val="32438065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67" y="1385619"/>
            <a:ext cx="1245448" cy="122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9490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79" y="13623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46818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3781" y="2175334"/>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4281" y="1139692"/>
            <a:ext cx="1239076" cy="1467425"/>
          </a:xfrm>
          <a:prstGeom prst="rect">
            <a:avLst/>
          </a:prstGeom>
        </p:spPr>
      </p:pic>
      <p:pic>
        <p:nvPicPr>
          <p:cNvPr id="18" name="Picture 17" descr="LOGO_INECC_2014.sv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511300"/>
            <a:ext cx="2723773" cy="1054100"/>
          </a:xfrm>
          <a:prstGeom prst="rect">
            <a:avLst/>
          </a:prstGeom>
        </p:spPr>
      </p:pic>
    </p:spTree>
    <p:extLst>
      <p:ext uri="{BB962C8B-B14F-4D97-AF65-F5344CB8AC3E}">
        <p14:creationId xmlns:p14="http://schemas.microsoft.com/office/powerpoint/2010/main" val="13286170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1" descr="omi-figure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663575"/>
            <a:ext cx="6308725"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4" name="TextBox 2"/>
          <p:cNvSpPr txBox="1">
            <a:spLocks noChangeArrowheads="1"/>
          </p:cNvSpPr>
          <p:nvPr/>
        </p:nvSpPr>
        <p:spPr bwMode="auto">
          <a:xfrm>
            <a:off x="0" y="554038"/>
            <a:ext cx="2773363"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2000" dirty="0">
                <a:solidFill>
                  <a:srgbClr val="000090"/>
                </a:solidFill>
              </a:rPr>
              <a:t>An orbit of retrievals at OMI across-track position 16 (in the UV-1 channel) for July 11, 2006 as a function of latitude, longitude, and solar zenith angle. (a) Ozone profiles in number density, and (b) the effective cloud fraction (black), fitted surface albedo (purple) for the UV-2 channel, and effective cloud-top pressure (red) used in the retrievals. The white line in (a) indicates the NCEP thermal tropopause.</a:t>
            </a:r>
          </a:p>
        </p:txBody>
      </p:sp>
      <p:pic>
        <p:nvPicPr>
          <p:cNvPr id="428035"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6309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Morning</a:t>
            </a:r>
            <a:endParaRPr lang="ja-JP" altLang="en-US" sz="2400" b="1" dirty="0">
              <a:solidFill>
                <a:srgbClr val="008000"/>
              </a:solidFill>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rPr>
              <a:t>Morning</a:t>
            </a:r>
            <a:r>
              <a:rPr kumimoji="1" lang="en-US" altLang="ja-JP" sz="2800" b="1" dirty="0" smtClean="0"/>
              <a:t> vs. Afternoon</a:t>
            </a:r>
            <a:endParaRPr kumimoji="1" lang="ja-JP" altLang="en-US" sz="2800" b="1"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91214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Afternoon</a:t>
            </a:r>
            <a:endParaRPr lang="ja-JP" altLang="en-US" sz="2400" b="1" dirty="0">
              <a:solidFill>
                <a:srgbClr val="008000"/>
              </a:solidFill>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chemeClr val="tx1">
                    <a:lumMod val="95000"/>
                    <a:lumOff val="5000"/>
                  </a:schemeClr>
                </a:solidFill>
              </a:rPr>
              <a:t>Morning v</a:t>
            </a:r>
            <a:r>
              <a:rPr kumimoji="1" lang="en-US" altLang="ja-JP" sz="2800" b="1" dirty="0" smtClean="0"/>
              <a:t>s. </a:t>
            </a:r>
            <a:r>
              <a:rPr kumimoji="1" lang="en-US" altLang="ja-JP" sz="2800" b="1" dirty="0" smtClean="0">
                <a:solidFill>
                  <a:srgbClr val="008000"/>
                </a:solidFill>
              </a:rPr>
              <a:t>Afternoon</a:t>
            </a:r>
            <a:endParaRPr kumimoji="1" lang="ja-JP" altLang="en-US" sz="2800" b="1" dirty="0">
              <a:solidFill>
                <a:srgbClr val="008000"/>
              </a:solidFill>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218584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fig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22338"/>
            <a:ext cx="597217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4" name="Text Box 5"/>
          <p:cNvSpPr txBox="1">
            <a:spLocks noChangeArrowheads="1"/>
          </p:cNvSpPr>
          <p:nvPr/>
        </p:nvSpPr>
        <p:spPr bwMode="auto">
          <a:xfrm>
            <a:off x="1066800" y="161925"/>
            <a:ext cx="69675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4000">
                <a:solidFill>
                  <a:srgbClr val="3333CC"/>
                </a:solidFill>
              </a:rPr>
              <a:t>Soil NO</a:t>
            </a:r>
            <a:r>
              <a:rPr lang="en-US" sz="4000" baseline="-25000">
                <a:solidFill>
                  <a:srgbClr val="3333CC"/>
                </a:solidFill>
              </a:rPr>
              <a:t>x</a:t>
            </a:r>
            <a:r>
              <a:rPr lang="en-US" sz="4000">
                <a:solidFill>
                  <a:srgbClr val="3333CC"/>
                </a:solidFill>
              </a:rPr>
              <a:t> (Lyatt Jaeglé </a:t>
            </a:r>
            <a:r>
              <a:rPr lang="en-US" sz="4000" i="1">
                <a:solidFill>
                  <a:srgbClr val="3333CC"/>
                </a:solidFill>
              </a:rPr>
              <a:t>et al</a:t>
            </a:r>
            <a:r>
              <a:rPr lang="en-US" sz="4000">
                <a:solidFill>
                  <a:srgbClr val="3333CC"/>
                </a:solidFill>
              </a:rPr>
              <a:t>.)</a:t>
            </a:r>
            <a:endParaRPr lang="en-US" sz="4000" baseline="-25000">
              <a:solidFill>
                <a:srgbClr val="3333CC"/>
              </a:solidFill>
            </a:endParaRPr>
          </a:p>
        </p:txBody>
      </p:sp>
      <p:pic>
        <p:nvPicPr>
          <p:cNvPr id="438275"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2561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nSpc>
                <a:spcPct val="100000"/>
              </a:lnSpc>
              <a:spcBef>
                <a:spcPct val="50000"/>
              </a:spcBef>
              <a:buFontTx/>
              <a:buNone/>
            </a:pPr>
            <a:endParaRPr lang="en-US" b="0" dirty="0">
              <a:solidFill>
                <a:schemeClr val="tx1"/>
              </a:solidFill>
              <a:latin typeface="Times New Roman" charset="0"/>
            </a:endParaRPr>
          </a:p>
        </p:txBody>
      </p:sp>
      <p:sp>
        <p:nvSpPr>
          <p:cNvPr id="392194" name="Text Box 3"/>
          <p:cNvSpPr txBox="1">
            <a:spLocks noChangeArrowheads="1"/>
          </p:cNvSpPr>
          <p:nvPr/>
        </p:nvSpPr>
        <p:spPr bwMode="auto">
          <a:xfrm>
            <a:off x="1960563" y="-32385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a:lnSpc>
                <a:spcPct val="100000"/>
              </a:lnSpc>
              <a:spcBef>
                <a:spcPct val="0"/>
              </a:spcBef>
              <a:buFontTx/>
              <a:buNone/>
            </a:pPr>
            <a:endParaRPr lang="en-US" sz="4400" b="0" dirty="0">
              <a:solidFill>
                <a:schemeClr val="tx2"/>
              </a:solidFill>
              <a:latin typeface="Times New Roman" charset="0"/>
            </a:endParaRPr>
          </a:p>
        </p:txBody>
      </p:sp>
      <p:sp>
        <p:nvSpPr>
          <p:cNvPr id="392195" name="Text Box 9"/>
          <p:cNvSpPr txBox="1">
            <a:spLocks noChangeArrowheads="1"/>
          </p:cNvSpPr>
          <p:nvPr/>
        </p:nvSpPr>
        <p:spPr bwMode="auto">
          <a:xfrm>
            <a:off x="19050" y="1219200"/>
            <a:ext cx="329247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eaLnBrk="1" hangingPunct="1">
              <a:buFontTx/>
              <a:buNone/>
            </a:pPr>
            <a:r>
              <a:rPr lang="en-US" sz="3600" dirty="0">
                <a:solidFill>
                  <a:srgbClr val="0000A9"/>
                </a:solidFill>
              </a:rPr>
              <a:t>What do we measure?</a:t>
            </a:r>
          </a:p>
          <a:p>
            <a:pPr eaLnBrk="1" hangingPunct="1">
              <a:buFontTx/>
              <a:buNone/>
            </a:pPr>
            <a:endParaRPr lang="en-US" sz="2800" dirty="0">
              <a:solidFill>
                <a:srgbClr val="0000A9"/>
              </a:solidFill>
            </a:endParaRPr>
          </a:p>
          <a:p>
            <a:pPr eaLnBrk="1" hangingPunct="1">
              <a:buFontTx/>
              <a:buNone/>
            </a:pPr>
            <a:r>
              <a:rPr lang="en-US" sz="2800" dirty="0">
                <a:solidFill>
                  <a:srgbClr val="0000A9"/>
                </a:solidFill>
              </a:rPr>
              <a:t>GOME irradiance, radiance, and albedo spectrum for high-albedo (fully cloudy) ground pixel</a:t>
            </a:r>
          </a:p>
        </p:txBody>
      </p:sp>
      <p:pic>
        <p:nvPicPr>
          <p:cNvPr id="392198" name="Picture 1" descr="GOME-1-irrad-rad-albedo.PNG"/>
          <p:cNvPicPr>
            <a:picLocks noChangeAspect="1"/>
          </p:cNvPicPr>
          <p:nvPr/>
        </p:nvPicPr>
        <p:blipFill>
          <a:blip r:embed="rId2">
            <a:extLst>
              <a:ext uri="{28A0092B-C50C-407E-A947-70E740481C1C}">
                <a14:useLocalDpi xmlns:a14="http://schemas.microsoft.com/office/drawing/2010/main" val="0"/>
              </a:ext>
            </a:extLst>
          </a:blip>
          <a:srcRect l="10638"/>
          <a:stretch>
            <a:fillRect/>
          </a:stretch>
        </p:blipFill>
        <p:spPr bwMode="auto">
          <a:xfrm>
            <a:off x="425132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6/29/16</a:t>
            </a:r>
            <a:endParaRPr lang="en-US" dirty="0"/>
          </a:p>
        </p:txBody>
      </p:sp>
      <p:sp>
        <p:nvSpPr>
          <p:cNvPr id="3" name="Slide Number Placeholder 2"/>
          <p:cNvSpPr>
            <a:spLocks noGrp="1"/>
          </p:cNvSpPr>
          <p:nvPr>
            <p:ph type="sldNum" sz="quarter" idx="12"/>
          </p:nvPr>
        </p:nvSpPr>
        <p:spPr/>
        <p:txBody>
          <a:bodyPr/>
          <a:lstStyle/>
          <a:p>
            <a:pPr>
              <a:defRPr/>
            </a:pPr>
            <a:fld id="{44A11A7A-489D-4644-B0CF-E3CCE45086D3}" type="slidenum">
              <a:rPr lang="en-US" smtClean="0"/>
              <a:pPr>
                <a:defRPr/>
              </a:pPr>
              <a:t>5</a:t>
            </a:fld>
            <a:endParaRPr lang="en-US" dirty="0"/>
          </a:p>
        </p:txBody>
      </p:sp>
    </p:spTree>
    <p:extLst>
      <p:ext uri="{BB962C8B-B14F-4D97-AF65-F5344CB8AC3E}">
        <p14:creationId xmlns:p14="http://schemas.microsoft.com/office/powerpoint/2010/main" val="38168401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descr="OMCHOCHO-2007m08_040"/>
          <p:cNvPicPr>
            <a:picLocks noChangeAspect="1" noChangeArrowheads="1"/>
          </p:cNvPicPr>
          <p:nvPr/>
        </p:nvPicPr>
        <p:blipFill>
          <a:blip r:embed="rId2">
            <a:extLst>
              <a:ext uri="{28A0092B-C50C-407E-A947-70E740481C1C}">
                <a14:useLocalDpi xmlns:a14="http://schemas.microsoft.com/office/drawing/2010/main" val="0"/>
              </a:ext>
            </a:extLst>
          </a:blip>
          <a:srcRect t="5170" r="-208"/>
          <a:stretch>
            <a:fillRect/>
          </a:stretch>
        </p:blipFill>
        <p:spPr bwMode="auto">
          <a:xfrm>
            <a:off x="-6350" y="1425575"/>
            <a:ext cx="915035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514"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8515"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6" name="TextBox 4"/>
          <p:cNvSpPr txBox="1">
            <a:spLocks noChangeArrowheads="1"/>
          </p:cNvSpPr>
          <p:nvPr/>
        </p:nvSpPr>
        <p:spPr bwMode="auto">
          <a:xfrm>
            <a:off x="0" y="495300"/>
            <a:ext cx="91344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2800" b="0" dirty="0">
                <a:solidFill>
                  <a:srgbClr val="FFFF00"/>
                </a:solidFill>
              </a:rPr>
              <a:t>OMI C</a:t>
            </a:r>
            <a:r>
              <a:rPr lang="en-US" sz="2800" b="0" baseline="-25000" dirty="0">
                <a:solidFill>
                  <a:srgbClr val="FFFF00"/>
                </a:solidFill>
              </a:rPr>
              <a:t>2</a:t>
            </a:r>
            <a:r>
              <a:rPr lang="en-US" sz="2800" b="0" dirty="0">
                <a:solidFill>
                  <a:srgbClr val="FFFF00"/>
                </a:solidFill>
              </a:rPr>
              <a:t>H</a:t>
            </a:r>
            <a:r>
              <a:rPr lang="en-US" sz="2800" b="0" baseline="-25000" dirty="0">
                <a:solidFill>
                  <a:srgbClr val="FFFF00"/>
                </a:solidFill>
              </a:rPr>
              <a:t>2</a:t>
            </a:r>
            <a:r>
              <a:rPr lang="en-US" sz="2800" b="0" dirty="0">
                <a:solidFill>
                  <a:srgbClr val="FFFF00"/>
                </a:solidFill>
              </a:rPr>
              <a:t>O</a:t>
            </a:r>
            <a:r>
              <a:rPr lang="en-US" sz="2800" b="0" baseline="-25000" dirty="0">
                <a:solidFill>
                  <a:srgbClr val="FFFF00"/>
                </a:solidFill>
              </a:rPr>
              <a:t>2</a:t>
            </a:r>
            <a:r>
              <a:rPr lang="en-US" sz="2800" b="0" dirty="0">
                <a:solidFill>
                  <a:srgbClr val="FFFF00"/>
                </a:solidFill>
              </a:rPr>
              <a:t>, August 2007 (&lt;40% cloud cover)</a:t>
            </a:r>
          </a:p>
        </p:txBody>
      </p:sp>
    </p:spTree>
    <p:extLst>
      <p:ext uri="{BB962C8B-B14F-4D97-AF65-F5344CB8AC3E}">
        <p14:creationId xmlns:p14="http://schemas.microsoft.com/office/powerpoint/2010/main" val="705899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3394" name="Picture 2" descr="OMHCHO-2007m03_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915035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5"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3396"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7663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238441"/>
            <a:ext cx="8840759" cy="5303902"/>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a:t>
            </a:r>
            <a:r>
              <a:rPr lang="en-US" sz="2000"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Now in Phase C: KDP-C April 10,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Systems </a:t>
            </a:r>
            <a:r>
              <a:rPr lang="en-US" sz="2000" b="1" smtClean="0">
                <a:solidFill>
                  <a:srgbClr val="000090"/>
                </a:solidFill>
                <a:latin typeface="Arial"/>
                <a:ea typeface="ＭＳ Ｐゴシック" charset="0"/>
                <a:cs typeface="Arial"/>
              </a:rPr>
              <a:t>CDR May </a:t>
            </a:r>
            <a:r>
              <a:rPr lang="en-US" sz="2000" b="1" dirty="0" smtClean="0">
                <a:solidFill>
                  <a:srgbClr val="000090"/>
                </a:solidFill>
                <a:latin typeface="Arial"/>
                <a:ea typeface="ＭＳ Ｐゴシック" charset="0"/>
                <a:cs typeface="Arial"/>
              </a:rPr>
              <a:t>2016</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Select satellite </a:t>
            </a:r>
            <a:r>
              <a:rPr lang="en-US" sz="2400" b="1" dirty="0">
                <a:solidFill>
                  <a:srgbClr val="000090"/>
                </a:solidFill>
                <a:latin typeface="Arial"/>
                <a:ea typeface="ＭＳ Ｐゴシック" charset="0"/>
                <a:cs typeface="Arial"/>
              </a:rPr>
              <a:t>host </a:t>
            </a:r>
            <a:r>
              <a:rPr lang="en-US" sz="24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10" descr="cfa-banner1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4"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0" y="174625"/>
            <a:ext cx="9144000" cy="722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defRPr/>
            </a:pPr>
            <a:r>
              <a:rPr lang="en-US" sz="2800" dirty="0" smtClean="0">
                <a:solidFill>
                  <a:srgbClr val="000090"/>
                </a:solidFill>
              </a:rPr>
              <a:t>                Review of the questions</a:t>
            </a:r>
          </a:p>
          <a:p>
            <a:pPr defTabSz="914400" eaLnBrk="1" fontAlgn="base" hangingPunct="1">
              <a:lnSpc>
                <a:spcPct val="110000"/>
              </a:lnSpc>
              <a:spcBef>
                <a:spcPct val="20000"/>
              </a:spcBef>
              <a:spcAft>
                <a:spcPct val="0"/>
              </a:spcAft>
              <a:defRPr/>
            </a:pPr>
            <a:r>
              <a:rPr lang="en-US" sz="2000" dirty="0" smtClean="0">
                <a:solidFill>
                  <a:srgbClr val="000090"/>
                </a:solidFill>
              </a:rPr>
              <a:t>What enables us to make measurements to 2-5×10</a:t>
            </a:r>
            <a:r>
              <a:rPr lang="en-US" sz="2000" baseline="30000" dirty="0" smtClean="0">
                <a:solidFill>
                  <a:srgbClr val="000090"/>
                </a:solidFill>
              </a:rPr>
              <a:t>-4</a:t>
            </a:r>
            <a:r>
              <a:rPr lang="en-US" sz="2000" dirty="0" smtClean="0">
                <a:solidFill>
                  <a:srgbClr val="000090"/>
                </a:solidFill>
              </a:rPr>
              <a:t>?</a:t>
            </a:r>
          </a:p>
          <a:p>
            <a:pPr marL="285750" indent="-285750" defTabSz="914400" eaLnBrk="1" fontAlgn="base" hangingPunct="1">
              <a:lnSpc>
                <a:spcPct val="90000"/>
              </a:lnSpc>
              <a:spcBef>
                <a:spcPct val="20000"/>
              </a:spcBef>
              <a:spcAft>
                <a:spcPct val="0"/>
              </a:spcAft>
              <a:buSzPct val="150000"/>
              <a:buFont typeface="Arial"/>
              <a:buChar char="•"/>
              <a:defRPr/>
            </a:pPr>
            <a:r>
              <a:rPr lang="en-US" sz="1800" dirty="0" smtClean="0">
                <a:solidFill>
                  <a:srgbClr val="FF0000"/>
                </a:solidFill>
              </a:rPr>
              <a:t>Careful algorithm physics, spectroscopy, calibration</a:t>
            </a:r>
            <a:endParaRPr lang="en-US" sz="2000" dirty="0" smtClean="0">
              <a:solidFill>
                <a:srgbClr val="000090"/>
              </a:solidFill>
            </a:endParaRPr>
          </a:p>
          <a:p>
            <a:pPr defTabSz="914400" eaLnBrk="1" fontAlgn="base" hangingPunct="1">
              <a:lnSpc>
                <a:spcPct val="110000"/>
              </a:lnSpc>
              <a:spcBef>
                <a:spcPct val="20000"/>
              </a:spcBef>
              <a:spcAft>
                <a:spcPct val="0"/>
              </a:spcAft>
              <a:defRPr/>
            </a:pPr>
            <a:r>
              <a:rPr lang="en-US" sz="2000" dirty="0">
                <a:solidFill>
                  <a:srgbClr val="000090"/>
                </a:solidFill>
              </a:rPr>
              <a:t>What is the state of the art (SOTA)?</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SNR of 3000-5000 @ 0.2-0.4 nm FWHM resolution</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Next UV gas (on Earth)? Maybe nitrous acid (HONO</a:t>
            </a:r>
            <a:r>
              <a:rPr lang="en-US" sz="1800" dirty="0" smtClean="0">
                <a:solidFill>
                  <a:srgbClr val="FF0000"/>
                </a:solidFill>
              </a:rPr>
              <a:t>)</a:t>
            </a:r>
            <a:endParaRPr lang="en-US" sz="2000" dirty="0">
              <a:solidFill>
                <a:srgbClr val="3333CC"/>
              </a:solidFill>
            </a:endParaRPr>
          </a:p>
          <a:p>
            <a:pPr defTabSz="914400" eaLnBrk="1" fontAlgn="base" hangingPunct="1">
              <a:lnSpc>
                <a:spcPct val="110000"/>
              </a:lnSpc>
              <a:spcBef>
                <a:spcPct val="20000"/>
              </a:spcBef>
              <a:spcAft>
                <a:spcPct val="0"/>
              </a:spcAft>
              <a:defRPr/>
            </a:pPr>
            <a:r>
              <a:rPr lang="en-US" sz="2000" dirty="0">
                <a:solidFill>
                  <a:srgbClr val="000090"/>
                </a:solidFill>
              </a:rPr>
              <a:t>What does the SOTA imply for near-term </a:t>
            </a:r>
            <a:r>
              <a:rPr lang="en-US" sz="2000" dirty="0" smtClean="0">
                <a:solidFill>
                  <a:srgbClr val="000090"/>
                </a:solidFill>
              </a:rPr>
              <a:t>monitoring </a:t>
            </a:r>
            <a:r>
              <a:rPr lang="en-US" sz="2000" dirty="0">
                <a:solidFill>
                  <a:srgbClr val="000090"/>
                </a:solidFill>
              </a:rPr>
              <a:t>from space? </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Enough for UV/visible geostationary monitoring. See below</a:t>
            </a:r>
            <a:r>
              <a:rPr lang="en-US" sz="1800" dirty="0" smtClean="0">
                <a:solidFill>
                  <a:srgbClr val="FF0000"/>
                </a:solidFill>
              </a:rPr>
              <a:t>.</a:t>
            </a:r>
            <a:endParaRPr lang="en-US" sz="2000" dirty="0">
              <a:solidFill>
                <a:srgbClr val="3333CC"/>
              </a:solidFill>
            </a:endParaRPr>
          </a:p>
          <a:p>
            <a:pPr defTabSz="914400" eaLnBrk="1" fontAlgn="base" hangingPunct="1">
              <a:lnSpc>
                <a:spcPct val="110000"/>
              </a:lnSpc>
              <a:spcBef>
                <a:spcPct val="20000"/>
              </a:spcBef>
              <a:spcAft>
                <a:spcPct val="0"/>
              </a:spcAft>
              <a:defRPr/>
            </a:pPr>
            <a:r>
              <a:rPr lang="en-US" sz="2000" dirty="0">
                <a:solidFill>
                  <a:srgbClr val="000090"/>
                </a:solidFill>
              </a:rPr>
              <a:t>Where are the limitations?</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In the PBL, ~40% artifacts from instrumentation (not SNR)</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20-40% AMF effects, requires improved distributions from CTMs, validation</a:t>
            </a:r>
          </a:p>
          <a:p>
            <a:pPr marL="288925" indent="-288925" defTabSz="914400" eaLnBrk="1" fontAlgn="base" hangingPunct="1">
              <a:lnSpc>
                <a:spcPct val="90000"/>
              </a:lnSpc>
              <a:spcBef>
                <a:spcPct val="20000"/>
              </a:spcBef>
              <a:spcAft>
                <a:spcPct val="0"/>
              </a:spcAft>
              <a:buSzPct val="150000"/>
              <a:buFont typeface="Arial"/>
              <a:buChar char="•"/>
              <a:defRPr/>
            </a:pPr>
            <a:r>
              <a:rPr lang="en-US" sz="1800" i="1" dirty="0">
                <a:solidFill>
                  <a:srgbClr val="FF0000"/>
                </a:solidFill>
              </a:rPr>
              <a:t>N.B.</a:t>
            </a:r>
            <a:r>
              <a:rPr lang="en-US" sz="1800" dirty="0">
                <a:solidFill>
                  <a:srgbClr val="FF0000"/>
                </a:solidFill>
              </a:rPr>
              <a:t> O</a:t>
            </a:r>
            <a:r>
              <a:rPr lang="en-US" sz="1800" baseline="-25000" dirty="0">
                <a:solidFill>
                  <a:srgbClr val="FF0000"/>
                </a:solidFill>
              </a:rPr>
              <a:t>3</a:t>
            </a:r>
            <a:r>
              <a:rPr lang="en-US" sz="1800" dirty="0">
                <a:solidFill>
                  <a:srgbClr val="FF0000"/>
                </a:solidFill>
              </a:rPr>
              <a:t> can be better than H</a:t>
            </a:r>
            <a:r>
              <a:rPr lang="en-US" sz="1800" baseline="-25000" dirty="0">
                <a:solidFill>
                  <a:srgbClr val="FF0000"/>
                </a:solidFill>
              </a:rPr>
              <a:t>2</a:t>
            </a:r>
            <a:r>
              <a:rPr lang="en-US" sz="1800" dirty="0">
                <a:solidFill>
                  <a:srgbClr val="FF0000"/>
                </a:solidFill>
              </a:rPr>
              <a:t>CO or NO</a:t>
            </a:r>
            <a:r>
              <a:rPr lang="en-US" sz="1800" baseline="-25000" dirty="0">
                <a:solidFill>
                  <a:srgbClr val="FF0000"/>
                </a:solidFill>
              </a:rPr>
              <a:t>2</a:t>
            </a:r>
            <a:r>
              <a:rPr lang="en-US" sz="1800" dirty="0">
                <a:solidFill>
                  <a:srgbClr val="FF0000"/>
                </a:solidFill>
              </a:rPr>
              <a:t> because no assumptions on height distribution are necessary</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Overcome differences among instruments and algorithms by looking in detail at spectra to rationalize them (</a:t>
            </a:r>
            <a:r>
              <a:rPr lang="en-US" sz="1800" i="1" dirty="0">
                <a:solidFill>
                  <a:srgbClr val="FF0000"/>
                </a:solidFill>
              </a:rPr>
              <a:t>e.g</a:t>
            </a:r>
            <a:r>
              <a:rPr lang="en-US" sz="1800" dirty="0">
                <a:solidFill>
                  <a:srgbClr val="FF0000"/>
                </a:solidFill>
              </a:rPr>
              <a:t>., SCIAMACHY versus OMI C</a:t>
            </a:r>
            <a:r>
              <a:rPr lang="en-US" sz="1800" baseline="-25000" dirty="0">
                <a:solidFill>
                  <a:srgbClr val="FF0000"/>
                </a:solidFill>
              </a:rPr>
              <a:t>2</a:t>
            </a:r>
            <a:r>
              <a:rPr lang="en-US" sz="1800" dirty="0">
                <a:solidFill>
                  <a:srgbClr val="FF0000"/>
                </a:solidFill>
              </a:rPr>
              <a:t>H</a:t>
            </a:r>
            <a:r>
              <a:rPr lang="en-US" sz="1800" baseline="-25000" dirty="0">
                <a:solidFill>
                  <a:srgbClr val="FF0000"/>
                </a:solidFill>
              </a:rPr>
              <a:t>2</a:t>
            </a:r>
            <a:r>
              <a:rPr lang="en-US" sz="1800" dirty="0">
                <a:solidFill>
                  <a:srgbClr val="FF0000"/>
                </a:solidFill>
              </a:rPr>
              <a:t>O</a:t>
            </a:r>
            <a:r>
              <a:rPr lang="en-US" sz="1800" baseline="-25000" dirty="0">
                <a:solidFill>
                  <a:srgbClr val="FF0000"/>
                </a:solidFill>
              </a:rPr>
              <a:t>2</a:t>
            </a:r>
            <a:r>
              <a:rPr lang="en-US" sz="1800" dirty="0" smtClean="0">
                <a:solidFill>
                  <a:srgbClr val="FF0000"/>
                </a:solidFill>
              </a:rPr>
              <a:t>)</a:t>
            </a:r>
            <a:endParaRPr lang="en-US" sz="2000" dirty="0">
              <a:solidFill>
                <a:srgbClr val="3333CC"/>
              </a:solidFill>
            </a:endParaRPr>
          </a:p>
          <a:p>
            <a:pPr defTabSz="914400" eaLnBrk="1" fontAlgn="base" hangingPunct="1">
              <a:lnSpc>
                <a:spcPct val="110000"/>
              </a:lnSpc>
              <a:spcBef>
                <a:spcPct val="20000"/>
              </a:spcBef>
              <a:spcAft>
                <a:spcPct val="0"/>
              </a:spcAft>
              <a:defRPr/>
            </a:pPr>
            <a:r>
              <a:rPr lang="en-US" sz="2000" dirty="0">
                <a:solidFill>
                  <a:srgbClr val="000090"/>
                </a:solidFill>
              </a:rPr>
              <a:t>How might the SOTA be improved?</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Bigger light bucket </a:t>
            </a:r>
            <a:r>
              <a:rPr lang="en-US" sz="1800" dirty="0" smtClean="0">
                <a:solidFill>
                  <a:srgbClr val="FF0000"/>
                </a:solidFill>
              </a:rPr>
              <a:t>(photon noise limited) followed </a:t>
            </a:r>
            <a:r>
              <a:rPr lang="en-US" sz="1800" dirty="0">
                <a:solidFill>
                  <a:srgbClr val="FF0000"/>
                </a:solidFill>
              </a:rPr>
              <a:t>by better radiance modeling (</a:t>
            </a:r>
            <a:r>
              <a:rPr lang="en-US" sz="1800" i="1" dirty="0">
                <a:solidFill>
                  <a:srgbClr val="FF0000"/>
                </a:solidFill>
              </a:rPr>
              <a:t>e.g</a:t>
            </a:r>
            <a:r>
              <a:rPr lang="en-US" sz="1800" dirty="0">
                <a:solidFill>
                  <a:srgbClr val="FF0000"/>
                </a:solidFill>
              </a:rPr>
              <a:t>., detector nonlinearity)</a:t>
            </a:r>
          </a:p>
          <a:p>
            <a:pPr marL="288925" indent="-288925" defTabSz="914400" eaLnBrk="1" fontAlgn="base" hangingPunct="1">
              <a:lnSpc>
                <a:spcPct val="90000"/>
              </a:lnSpc>
              <a:spcBef>
                <a:spcPct val="20000"/>
              </a:spcBef>
              <a:spcAft>
                <a:spcPct val="0"/>
              </a:spcAft>
              <a:buSzPct val="150000"/>
              <a:buFont typeface="Arial"/>
              <a:buChar char="•"/>
              <a:defRPr/>
            </a:pPr>
            <a:r>
              <a:rPr lang="en-US" sz="1800" dirty="0">
                <a:solidFill>
                  <a:srgbClr val="FF0000"/>
                </a:solidFill>
              </a:rPr>
              <a:t>Add visible O</a:t>
            </a:r>
            <a:r>
              <a:rPr lang="en-US" sz="1800" baseline="-25000" dirty="0">
                <a:solidFill>
                  <a:srgbClr val="FF0000"/>
                </a:solidFill>
              </a:rPr>
              <a:t>3</a:t>
            </a:r>
            <a:r>
              <a:rPr lang="en-US" sz="1800" dirty="0">
                <a:solidFill>
                  <a:srgbClr val="FF0000"/>
                </a:solidFill>
              </a:rPr>
              <a:t> intentionally</a:t>
            </a:r>
          </a:p>
          <a:p>
            <a:pPr marL="222250" indent="-222250" defTabSz="914400" eaLnBrk="1" fontAlgn="base" hangingPunct="1">
              <a:lnSpc>
                <a:spcPct val="90000"/>
              </a:lnSpc>
              <a:spcBef>
                <a:spcPct val="20000"/>
              </a:spcBef>
              <a:spcAft>
                <a:spcPct val="0"/>
              </a:spcAft>
              <a:buFont typeface="Arial" charset="0"/>
              <a:buChar char="•"/>
              <a:defRPr/>
            </a:pPr>
            <a:endParaRPr lang="en-US" sz="1800" dirty="0">
              <a:solidFill>
                <a:srgbClr val="000090"/>
              </a:solidFill>
            </a:endParaRPr>
          </a:p>
          <a:p>
            <a:pPr marL="222250" indent="-222250" defTabSz="914400" eaLnBrk="1" fontAlgn="base" hangingPunct="1">
              <a:lnSpc>
                <a:spcPct val="90000"/>
              </a:lnSpc>
              <a:spcBef>
                <a:spcPct val="20000"/>
              </a:spcBef>
              <a:spcAft>
                <a:spcPct val="0"/>
              </a:spcAft>
              <a:buFont typeface="Arial" charset="0"/>
              <a:buChar char="•"/>
              <a:defRPr/>
            </a:pPr>
            <a:endParaRPr lang="en-US" sz="1800" dirty="0" smtClean="0">
              <a:solidFill>
                <a:srgbClr val="000090"/>
              </a:solidFill>
            </a:endParaRPr>
          </a:p>
          <a:p>
            <a:pPr marL="222250" indent="-222250" defTabSz="914400" eaLnBrk="1" fontAlgn="base" hangingPunct="1">
              <a:lnSpc>
                <a:spcPct val="90000"/>
              </a:lnSpc>
              <a:spcBef>
                <a:spcPct val="20000"/>
              </a:spcBef>
              <a:spcAft>
                <a:spcPct val="0"/>
              </a:spcAft>
              <a:buFont typeface="Arial" charset="0"/>
              <a:buChar char="•"/>
              <a:defRPr/>
            </a:pPr>
            <a:endParaRPr lang="en-US" sz="1800" dirty="0" smtClean="0">
              <a:solidFill>
                <a:srgbClr val="000090"/>
              </a:solidFill>
            </a:endParaRPr>
          </a:p>
        </p:txBody>
      </p:sp>
    </p:spTree>
    <p:extLst>
      <p:ext uri="{BB962C8B-B14F-4D97-AF65-F5344CB8AC3E}">
        <p14:creationId xmlns:p14="http://schemas.microsoft.com/office/powerpoint/2010/main" val="29605133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ptemp"/>
          <p:cNvPicPr>
            <a:picLocks noChangeAspect="1" noChangeArrowheads="1"/>
          </p:cNvPicPr>
          <p:nvPr/>
        </p:nvPicPr>
        <p:blipFill>
          <a:blip r:embed="rId3">
            <a:extLst>
              <a:ext uri="{28A0092B-C50C-407E-A947-70E740481C1C}">
                <a14:useLocalDpi xmlns:a14="http://schemas.microsoft.com/office/drawing/2010/main" val="0"/>
              </a:ext>
            </a:extLst>
          </a:blip>
          <a:srcRect l="5833"/>
          <a:stretch>
            <a:fillRect/>
          </a:stretch>
        </p:blipFill>
        <p:spPr bwMode="auto">
          <a:xfrm>
            <a:off x="0" y="773113"/>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Text Box 5"/>
          <p:cNvSpPr txBox="1">
            <a:spLocks noChangeArrowheads="1"/>
          </p:cNvSpPr>
          <p:nvPr/>
        </p:nvSpPr>
        <p:spPr bwMode="auto">
          <a:xfrm>
            <a:off x="439738" y="374650"/>
            <a:ext cx="82121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3200">
                <a:solidFill>
                  <a:srgbClr val="000090"/>
                </a:solidFill>
                <a:cs typeface="Arial" charset="0"/>
              </a:rPr>
              <a:t>High resolution solar reference spectrum</a:t>
            </a:r>
          </a:p>
        </p:txBody>
      </p:sp>
      <p:pic>
        <p:nvPicPr>
          <p:cNvPr id="398340"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5875"/>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1"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51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7" descr="sao2010"/>
          <p:cNvPicPr>
            <a:picLocks noChangeAspect="1" noChangeArrowheads="1"/>
          </p:cNvPicPr>
          <p:nvPr/>
        </p:nvPicPr>
        <p:blipFill>
          <a:blip r:embed="rId2">
            <a:extLst>
              <a:ext uri="{28A0092B-C50C-407E-A947-70E740481C1C}">
                <a14:useLocalDpi xmlns:a14="http://schemas.microsoft.com/office/drawing/2010/main" val="0"/>
              </a:ext>
            </a:extLst>
          </a:blip>
          <a:srcRect l="2689" t="2286" r="7736"/>
          <a:stretch>
            <a:fillRect/>
          </a:stretch>
        </p:blipFill>
        <p:spPr bwMode="auto">
          <a:xfrm>
            <a:off x="1600200" y="385763"/>
            <a:ext cx="5942013"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8"/>
          <p:cNvSpPr txBox="1">
            <a:spLocks noChangeArrowheads="1"/>
          </p:cNvSpPr>
          <p:nvPr/>
        </p:nvSpPr>
        <p:spPr bwMode="auto">
          <a:xfrm>
            <a:off x="0" y="5181600"/>
            <a:ext cx="9144000" cy="1587500"/>
          </a:xfrm>
          <a:prstGeom prst="rect">
            <a:avLst/>
          </a:prstGeom>
          <a:noFill/>
          <a:ln w="9525">
            <a:noFill/>
            <a:miter lim="800000"/>
            <a:headEnd/>
            <a:tailEnd/>
          </a:ln>
        </p:spPr>
        <p:txBody>
          <a:bodyPr>
            <a:spAutoFit/>
          </a:bodyPr>
          <a:lstStyle/>
          <a:p>
            <a:pPr defTabSz="914400" fontAlgn="base">
              <a:lnSpc>
                <a:spcPct val="90000"/>
              </a:lnSpc>
              <a:defRPr/>
            </a:pPr>
            <a:r>
              <a:rPr lang="en-US" sz="2000" b="1" dirty="0">
                <a:solidFill>
                  <a:srgbClr val="002060"/>
                </a:solidFill>
                <a:latin typeface="Arial"/>
                <a:ea typeface="ＭＳ Ｐゴシック" charset="-128"/>
                <a:cs typeface="Arial" charset="0"/>
              </a:rPr>
              <a:t>Upper panel: The SAO2010 irradiance reference spectrum (photons s</a:t>
            </a:r>
            <a:r>
              <a:rPr lang="en-US" sz="2000" b="1" baseline="30000" dirty="0">
                <a:solidFill>
                  <a:srgbClr val="002060"/>
                </a:solidFill>
                <a:latin typeface="Arial"/>
                <a:ea typeface="ＭＳ Ｐゴシック" charset="-128"/>
                <a:cs typeface="Arial" charset="0"/>
              </a:rPr>
              <a:t>-1</a:t>
            </a:r>
            <a:r>
              <a:rPr lang="en-US" sz="2000" b="1" dirty="0">
                <a:solidFill>
                  <a:srgbClr val="002060"/>
                </a:solidFill>
                <a:latin typeface="Arial"/>
                <a:ea typeface="ＭＳ Ｐゴシック" charset="-128"/>
                <a:cs typeface="Arial" charset="0"/>
              </a:rPr>
              <a:t> cm</a:t>
            </a:r>
            <a:r>
              <a:rPr lang="en-US" sz="2000" b="1" baseline="30000" dirty="0">
                <a:solidFill>
                  <a:srgbClr val="002060"/>
                </a:solidFill>
                <a:latin typeface="Arial"/>
                <a:ea typeface="ＭＳ Ｐゴシック" charset="-128"/>
                <a:cs typeface="Arial" charset="0"/>
              </a:rPr>
              <a:t>-2</a:t>
            </a:r>
            <a:r>
              <a:rPr lang="en-US" sz="2000" b="1" dirty="0">
                <a:solidFill>
                  <a:srgbClr val="002060"/>
                </a:solidFill>
                <a:latin typeface="Arial"/>
                <a:ea typeface="ＭＳ Ｐゴシック" charset="-128"/>
                <a:cs typeface="Arial" charset="0"/>
              </a:rPr>
              <a:t> nm</a:t>
            </a:r>
            <a:r>
              <a:rPr lang="en-US" sz="2000" b="1" baseline="30000" dirty="0">
                <a:solidFill>
                  <a:srgbClr val="002060"/>
                </a:solidFill>
                <a:latin typeface="Arial"/>
                <a:ea typeface="ＭＳ Ｐゴシック" charset="-128"/>
                <a:cs typeface="Arial" charset="0"/>
              </a:rPr>
              <a:t>‑1</a:t>
            </a:r>
            <a:r>
              <a:rPr lang="en-US" sz="2000" b="1" dirty="0">
                <a:solidFill>
                  <a:srgbClr val="002060"/>
                </a:solidFill>
                <a:latin typeface="Arial"/>
                <a:ea typeface="ＭＳ Ｐゴシック" charset="-128"/>
                <a:cs typeface="Arial" charset="0"/>
              </a:rPr>
              <a:t>). Lower panel: Irradiance on a logarithmic scale.</a:t>
            </a:r>
          </a:p>
          <a:p>
            <a:pPr defTabSz="914400" fontAlgn="base">
              <a:lnSpc>
                <a:spcPct val="90000"/>
              </a:lnSpc>
              <a:defRPr/>
            </a:pPr>
            <a:endParaRPr lang="en-US" sz="2000" b="1" dirty="0">
              <a:solidFill>
                <a:srgbClr val="002060"/>
              </a:solidFill>
              <a:latin typeface="Arial"/>
              <a:ea typeface="ＭＳ Ｐゴシック" charset="-128"/>
              <a:cs typeface="ＭＳ Ｐゴシック" charset="0"/>
            </a:endParaRPr>
          </a:p>
          <a:p>
            <a:pPr defTabSz="914400" fontAlgn="base">
              <a:lnSpc>
                <a:spcPct val="90000"/>
              </a:lnSpc>
              <a:defRPr/>
            </a:pPr>
            <a:r>
              <a:rPr lang="en-US" sz="1600" b="1" dirty="0">
                <a:solidFill>
                  <a:srgbClr val="002060"/>
                </a:solidFill>
                <a:latin typeface="Arial"/>
                <a:ea typeface="ＭＳ Ｐゴシック" charset="-128"/>
                <a:cs typeface="ＭＳ Ｐゴシック" charset="0"/>
              </a:rPr>
              <a:t>An improved high-resolution solar reference spectrum for Earth's atmosphere measurements in the ultraviolet, visible, and near infrared, K. Chance and R.L. Kurucz, JQSRT, 2010, </a:t>
            </a:r>
            <a:r>
              <a:rPr lang="en-US" sz="1600" b="1" u="sng" dirty="0">
                <a:solidFill>
                  <a:srgbClr val="002060"/>
                </a:solidFill>
                <a:latin typeface="Arial"/>
                <a:ea typeface="ＭＳ Ｐゴシック" charset="-128"/>
                <a:cs typeface="Arial" charset="0"/>
              </a:rPr>
              <a:t>http://www.cfa.harvard.edu/atmosphere/publications.html</a:t>
            </a:r>
          </a:p>
        </p:txBody>
      </p:sp>
      <p:pic>
        <p:nvPicPr>
          <p:cNvPr id="400387"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8"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11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0" descr="cfa-banner1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0"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Rectangle 2"/>
          <p:cNvSpPr txBox="1">
            <a:spLocks noChangeArrowheads="1"/>
          </p:cNvSpPr>
          <p:nvPr/>
        </p:nvSpPr>
        <p:spPr bwMode="auto">
          <a:xfrm>
            <a:off x="838200" y="257175"/>
            <a:ext cx="77739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0"/>
              </a:spcBef>
              <a:spcAft>
                <a:spcPct val="0"/>
              </a:spcAft>
            </a:pPr>
            <a:r>
              <a:rPr lang="en-US" sz="3600">
                <a:solidFill>
                  <a:srgbClr val="000090"/>
                </a:solidFill>
              </a:rPr>
              <a:t>Top-of-atmosphere solar spectral irradiance</a:t>
            </a:r>
          </a:p>
        </p:txBody>
      </p:sp>
      <p:sp>
        <p:nvSpPr>
          <p:cNvPr id="5" name="Text Box 3"/>
          <p:cNvSpPr txBox="1">
            <a:spLocks noChangeArrowheads="1"/>
          </p:cNvSpPr>
          <p:nvPr/>
        </p:nvSpPr>
        <p:spPr bwMode="auto">
          <a:xfrm>
            <a:off x="0" y="1270000"/>
            <a:ext cx="91582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25" indent="-111125"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ct val="0"/>
              </a:spcAft>
              <a:defRPr/>
            </a:pPr>
            <a:r>
              <a:rPr lang="en-US" dirty="0" smtClean="0">
                <a:solidFill>
                  <a:srgbClr val="000090"/>
                </a:solidFill>
              </a:rPr>
              <a:t>The high resolution solar spectral irradiance is critical in analyzing atmospheric trace gases:</a:t>
            </a:r>
          </a:p>
          <a:p>
            <a:pPr defTabSz="914400" eaLnBrk="1" fontAlgn="base" hangingPunct="1">
              <a:spcBef>
                <a:spcPct val="0"/>
              </a:spcBef>
              <a:spcAft>
                <a:spcPct val="0"/>
              </a:spcAft>
              <a:defRPr/>
            </a:pPr>
            <a:endParaRPr lang="en-US" dirty="0" smtClean="0">
              <a:solidFill>
                <a:srgbClr val="000090"/>
              </a:solidFill>
            </a:endParaRPr>
          </a:p>
          <a:p>
            <a:pPr marL="231775" indent="-231775" defTabSz="914400" eaLnBrk="1" fontAlgn="base" hangingPunct="1">
              <a:spcBef>
                <a:spcPct val="0"/>
              </a:spcBef>
              <a:spcAft>
                <a:spcPct val="0"/>
              </a:spcAft>
              <a:buSzPct val="150000"/>
              <a:buFontTx/>
              <a:buChar char="•"/>
              <a:defRPr/>
            </a:pPr>
            <a:r>
              <a:rPr lang="en-US" sz="2000" dirty="0" smtClean="0">
                <a:solidFill>
                  <a:srgbClr val="000090"/>
                </a:solidFill>
              </a:rPr>
              <a:t>Solar lines are source of accurate </a:t>
            </a:r>
            <a:r>
              <a:rPr lang="en-US" sz="2000" dirty="0" smtClean="0">
                <a:solidFill>
                  <a:srgbClr val="000090"/>
                </a:solidFill>
                <a:sym typeface="Symbol" charset="0"/>
              </a:rPr>
              <a:t>wavelength </a:t>
            </a:r>
            <a:r>
              <a:rPr lang="en-US" sz="2000" dirty="0" smtClean="0">
                <a:solidFill>
                  <a:srgbClr val="000090"/>
                </a:solidFill>
              </a:rPr>
              <a:t>calibration </a:t>
            </a:r>
            <a:r>
              <a:rPr lang="en-US" sz="2000" dirty="0" smtClean="0">
                <a:solidFill>
                  <a:srgbClr val="FF0000"/>
                </a:solidFill>
              </a:rPr>
              <a:t>(</a:t>
            </a:r>
            <a:r>
              <a:rPr lang="en-US" sz="2000" dirty="0" smtClean="0">
                <a:solidFill>
                  <a:srgbClr val="FF0000"/>
                </a:solidFill>
                <a:sym typeface="Symbol" charset="0"/>
              </a:rPr>
              <a:t>±</a:t>
            </a:r>
            <a:r>
              <a:rPr lang="en-US" sz="2000" dirty="0" smtClean="0">
                <a:solidFill>
                  <a:srgbClr val="FF0000"/>
                </a:solidFill>
              </a:rPr>
              <a:t>0.0003-0.0004 nm for GOME!)</a:t>
            </a:r>
            <a:r>
              <a:rPr lang="en-US" sz="2000" dirty="0" smtClean="0">
                <a:solidFill>
                  <a:srgbClr val="000090"/>
                </a:solidFill>
              </a:rPr>
              <a:t> – Our method now used operationally on GOME, SCIAMACHY, OMI, and OMPS –</a:t>
            </a:r>
            <a:r>
              <a:rPr lang="en-US" sz="2000" i="1" dirty="0" smtClean="0">
                <a:solidFill>
                  <a:srgbClr val="000090"/>
                </a:solidFill>
              </a:rPr>
              <a:t> Adapted from CfA galactic redshift survey</a:t>
            </a:r>
          </a:p>
          <a:p>
            <a:pPr marL="231775" indent="-231775" defTabSz="914400" eaLnBrk="1" fontAlgn="base" hangingPunct="1">
              <a:spcBef>
                <a:spcPct val="0"/>
              </a:spcBef>
              <a:spcAft>
                <a:spcPct val="0"/>
              </a:spcAft>
              <a:buSzPct val="150000"/>
              <a:buFontTx/>
              <a:buChar char="•"/>
              <a:defRPr/>
            </a:pPr>
            <a:r>
              <a:rPr lang="en-US" sz="2000" dirty="0" smtClean="0">
                <a:solidFill>
                  <a:srgbClr val="000090"/>
                </a:solidFill>
              </a:rPr>
              <a:t>Determination of the Ring effect (Inelastic part of Rayleigh, mostly RR)</a:t>
            </a:r>
          </a:p>
          <a:p>
            <a:pPr marL="231775" indent="-231775" defTabSz="914400" eaLnBrk="1" fontAlgn="base" hangingPunct="1">
              <a:spcBef>
                <a:spcPct val="0"/>
              </a:spcBef>
              <a:spcAft>
                <a:spcPct val="0"/>
              </a:spcAft>
              <a:buSzPct val="150000"/>
              <a:buFontTx/>
              <a:buChar char="•"/>
              <a:defRPr/>
            </a:pPr>
            <a:r>
              <a:rPr lang="en-US" sz="2000" dirty="0" smtClean="0">
                <a:solidFill>
                  <a:srgbClr val="000090"/>
                </a:solidFill>
              </a:rPr>
              <a:t>Improved knowledge of instrument slit functions</a:t>
            </a:r>
          </a:p>
          <a:p>
            <a:pPr marL="231775" indent="-231775" defTabSz="914400" eaLnBrk="1" fontAlgn="base" hangingPunct="1">
              <a:spcBef>
                <a:spcPct val="0"/>
              </a:spcBef>
              <a:spcAft>
                <a:spcPct val="0"/>
              </a:spcAft>
              <a:buSzPct val="150000"/>
              <a:buFontTx/>
              <a:buChar char="•"/>
              <a:defRPr/>
            </a:pPr>
            <a:r>
              <a:rPr lang="en-US" sz="2000" dirty="0" smtClean="0">
                <a:solidFill>
                  <a:srgbClr val="000090"/>
                </a:solidFill>
              </a:rPr>
              <a:t>Correction for spectral undersampling</a:t>
            </a:r>
          </a:p>
          <a:p>
            <a:pPr marL="231775" indent="-231775" defTabSz="914400" eaLnBrk="1" fontAlgn="base" hangingPunct="1">
              <a:spcBef>
                <a:spcPct val="0"/>
              </a:spcBef>
              <a:spcAft>
                <a:spcPct val="0"/>
              </a:spcAft>
              <a:buSzPct val="150000"/>
              <a:buFontTx/>
              <a:buChar char="•"/>
              <a:defRPr/>
            </a:pPr>
            <a:r>
              <a:rPr lang="en-US" sz="2000" dirty="0" smtClean="0">
                <a:solidFill>
                  <a:srgbClr val="000090"/>
                </a:solidFill>
              </a:rPr>
              <a:t>Photochemistry of Schumann-</a:t>
            </a:r>
            <a:r>
              <a:rPr lang="en-US" sz="2000" dirty="0" err="1" smtClean="0">
                <a:solidFill>
                  <a:srgbClr val="000090"/>
                </a:solidFill>
              </a:rPr>
              <a:t>Runge</a:t>
            </a:r>
            <a:r>
              <a:rPr lang="en-US" sz="2000" dirty="0" smtClean="0">
                <a:solidFill>
                  <a:srgbClr val="000090"/>
                </a:solidFill>
              </a:rPr>
              <a:t> system</a:t>
            </a:r>
          </a:p>
          <a:p>
            <a:pPr defTabSz="914400" eaLnBrk="1" fontAlgn="base" hangingPunct="1">
              <a:spcBef>
                <a:spcPct val="0"/>
              </a:spcBef>
              <a:spcAft>
                <a:spcPct val="0"/>
              </a:spcAft>
              <a:buFontTx/>
              <a:buChar char="•"/>
              <a:defRPr/>
            </a:pPr>
            <a:endParaRPr lang="en-US" sz="2000" dirty="0" smtClean="0">
              <a:solidFill>
                <a:srgbClr val="000090"/>
              </a:solidFill>
            </a:endParaRPr>
          </a:p>
          <a:p>
            <a:pPr defTabSz="914400" eaLnBrk="1" fontAlgn="base" hangingPunct="1">
              <a:spcBef>
                <a:spcPct val="0"/>
              </a:spcBef>
              <a:spcAft>
                <a:spcPct val="0"/>
              </a:spcAft>
              <a:defRPr/>
            </a:pPr>
            <a:r>
              <a:rPr lang="en-US" i="1" dirty="0" smtClean="0">
                <a:solidFill>
                  <a:srgbClr val="FF0000"/>
                </a:solidFill>
              </a:rPr>
              <a:t>A space-based determination would be an ideal support mission for 12+ international atmospheric missions!</a:t>
            </a:r>
            <a:endParaRPr lang="en-US" dirty="0" smtClean="0">
              <a:solidFill>
                <a:srgbClr val="FF0000"/>
              </a:solidFill>
            </a:endParaRPr>
          </a:p>
          <a:p>
            <a:pPr marL="231775" indent="-231775" defTabSz="914400" eaLnBrk="1" fontAlgn="base" hangingPunct="1">
              <a:spcBef>
                <a:spcPct val="0"/>
              </a:spcBef>
              <a:spcAft>
                <a:spcPct val="0"/>
              </a:spcAft>
              <a:buSzPct val="150000"/>
              <a:buFontTx/>
              <a:buChar char="•"/>
              <a:defRPr/>
            </a:pPr>
            <a:r>
              <a:rPr lang="en-US" sz="2000" i="1" dirty="0" smtClean="0">
                <a:solidFill>
                  <a:srgbClr val="000090"/>
                </a:solidFill>
              </a:rPr>
              <a:t>Range:  240-1000+ nm</a:t>
            </a:r>
          </a:p>
          <a:p>
            <a:pPr marL="231775" indent="-231775" defTabSz="914400" eaLnBrk="1" fontAlgn="base" hangingPunct="1">
              <a:spcBef>
                <a:spcPct val="0"/>
              </a:spcBef>
              <a:spcAft>
                <a:spcPct val="0"/>
              </a:spcAft>
              <a:buSzPct val="150000"/>
              <a:buFontTx/>
              <a:buChar char="•"/>
              <a:defRPr/>
            </a:pPr>
            <a:r>
              <a:rPr lang="en-US" sz="2000" i="1" dirty="0" smtClean="0">
                <a:solidFill>
                  <a:srgbClr val="000090"/>
                </a:solidFill>
              </a:rPr>
              <a:t>FWHM:  0.01 nm or better</a:t>
            </a:r>
          </a:p>
          <a:p>
            <a:pPr marL="231775" indent="-231775" defTabSz="914400" eaLnBrk="1" fontAlgn="base" hangingPunct="1">
              <a:spcBef>
                <a:spcPct val="0"/>
              </a:spcBef>
              <a:spcAft>
                <a:spcPct val="0"/>
              </a:spcAft>
              <a:buSzPct val="150000"/>
              <a:buFontTx/>
              <a:buChar char="•"/>
              <a:defRPr/>
            </a:pPr>
            <a:r>
              <a:rPr lang="en-US" sz="2000" i="1" dirty="0" smtClean="0">
                <a:solidFill>
                  <a:srgbClr val="000090"/>
                </a:solidFill>
              </a:rPr>
              <a:t>Ideal FTS </a:t>
            </a:r>
            <a:r>
              <a:rPr lang="en-US" sz="2000" i="1" dirty="0" smtClean="0">
                <a:solidFill>
                  <a:srgbClr val="2D2DB9">
                    <a:lumMod val="40000"/>
                    <a:lumOff val="60000"/>
                  </a:srgbClr>
                </a:solidFill>
              </a:rPr>
              <a:t>Space Shuttle Canadian European</a:t>
            </a:r>
            <a:r>
              <a:rPr lang="en-US" sz="2000" i="1" dirty="0" smtClean="0">
                <a:solidFill>
                  <a:srgbClr val="000090"/>
                </a:solidFill>
              </a:rPr>
              <a:t> Asian experiment</a:t>
            </a:r>
            <a:endParaRPr lang="en-US" sz="2000" dirty="0" smtClean="0">
              <a:solidFill>
                <a:srgbClr val="000090"/>
              </a:solidFill>
            </a:endParaRPr>
          </a:p>
        </p:txBody>
      </p:sp>
      <p:sp>
        <p:nvSpPr>
          <p:cNvPr id="6" name="Line 7"/>
          <p:cNvSpPr>
            <a:spLocks noChangeShapeType="1"/>
          </p:cNvSpPr>
          <p:nvPr/>
        </p:nvSpPr>
        <p:spPr bwMode="auto">
          <a:xfrm flipH="1">
            <a:off x="6048375" y="5907088"/>
            <a:ext cx="666750" cy="639762"/>
          </a:xfrm>
          <a:prstGeom prst="line">
            <a:avLst/>
          </a:prstGeom>
          <a:noFill/>
          <a:ln w="76200">
            <a:solidFill>
              <a:srgbClr val="FF0000"/>
            </a:solidFill>
            <a:round/>
            <a:headEnd/>
            <a:tailEnd type="triangle" w="med" len="med"/>
          </a:ln>
          <a:effectLst/>
        </p:spPr>
        <p:txBody>
          <a:bodyPr/>
          <a:lstStyle/>
          <a:p>
            <a:pPr defTabSz="914400" fontAlgn="base">
              <a:lnSpc>
                <a:spcPct val="90000"/>
              </a:lnSpc>
              <a:spcBef>
                <a:spcPct val="20000"/>
              </a:spcBef>
              <a:spcAft>
                <a:spcPct val="0"/>
              </a:spcAft>
              <a:buFontTx/>
              <a:buChar char="–"/>
              <a:defRPr/>
            </a:pPr>
            <a:endParaRPr lang="en-US" sz="2400" b="1">
              <a:solidFill>
                <a:srgbClr val="3333CC"/>
              </a:solidFill>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34332669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idx="4294967295"/>
          </p:nvPr>
        </p:nvSpPr>
        <p:spPr>
          <a:xfrm>
            <a:off x="2895600" y="0"/>
            <a:ext cx="6248400" cy="280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90"/>
                </a:solidFill>
                <a:effectLst/>
                <a:latin typeface="Arial" charset="0"/>
              </a:rPr>
              <a:t>GEOS-CHEM global 3D tropospheric chemistry and transport model</a:t>
            </a:r>
          </a:p>
        </p:txBody>
      </p:sp>
      <p:sp>
        <p:nvSpPr>
          <p:cNvPr id="415747" name="Text Box 3"/>
          <p:cNvSpPr txBox="1">
            <a:spLocks noChangeArrowheads="1"/>
          </p:cNvSpPr>
          <p:nvPr/>
        </p:nvSpPr>
        <p:spPr bwMode="auto">
          <a:xfrm>
            <a:off x="0" y="2819400"/>
            <a:ext cx="9144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Clr>
                <a:srgbClr val="FF0000"/>
              </a:buClr>
              <a:buSzPct val="150000"/>
              <a:buFontTx/>
              <a:buChar char="•"/>
            </a:pPr>
            <a:r>
              <a:rPr lang="en-US" sz="3600">
                <a:solidFill>
                  <a:srgbClr val="000090"/>
                </a:solidFill>
                <a:cs typeface="Arial" charset="0"/>
              </a:rPr>
              <a:t>Driven by NASA GMAO met data</a:t>
            </a:r>
          </a:p>
          <a:p>
            <a:pPr defTabSz="914400" eaLnBrk="1" fontAlgn="base" hangingPunct="1">
              <a:lnSpc>
                <a:spcPct val="90000"/>
              </a:lnSpc>
              <a:spcBef>
                <a:spcPct val="50000"/>
              </a:spcBef>
              <a:spcAft>
                <a:spcPct val="0"/>
              </a:spcAft>
              <a:buClr>
                <a:srgbClr val="FF0000"/>
              </a:buClr>
              <a:buSzPct val="150000"/>
              <a:buFontTx/>
              <a:buChar char="•"/>
            </a:pPr>
            <a:r>
              <a:rPr lang="en-US" sz="3600">
                <a:solidFill>
                  <a:srgbClr val="000090"/>
                </a:solidFill>
                <a:cs typeface="Arial" charset="0"/>
              </a:rPr>
              <a:t>≤2</a:t>
            </a:r>
            <a:r>
              <a:rPr lang="en-US" sz="3600">
                <a:solidFill>
                  <a:srgbClr val="000090"/>
                </a:solidFill>
                <a:cs typeface="Arial" charset="0"/>
                <a:sym typeface="Symbol" charset="0"/>
              </a:rPr>
              <a:t>×</a:t>
            </a:r>
            <a:r>
              <a:rPr lang="en-US" sz="3600">
                <a:solidFill>
                  <a:srgbClr val="000090"/>
                </a:solidFill>
                <a:cs typeface="Arial" charset="0"/>
              </a:rPr>
              <a:t>2.5</a:t>
            </a:r>
            <a:r>
              <a:rPr lang="en-US" sz="3600" baseline="44000">
                <a:solidFill>
                  <a:srgbClr val="000090"/>
                </a:solidFill>
                <a:cs typeface="Arial" charset="0"/>
              </a:rPr>
              <a:t>o</a:t>
            </a:r>
            <a:r>
              <a:rPr lang="en-US" sz="3600">
                <a:solidFill>
                  <a:srgbClr val="000090"/>
                </a:solidFill>
                <a:cs typeface="Arial" charset="0"/>
              </a:rPr>
              <a:t> resolution/26 vertical levels</a:t>
            </a:r>
          </a:p>
          <a:p>
            <a:pPr defTabSz="914400" eaLnBrk="1" fontAlgn="base" hangingPunct="1">
              <a:lnSpc>
                <a:spcPct val="90000"/>
              </a:lnSpc>
              <a:spcBef>
                <a:spcPct val="50000"/>
              </a:spcBef>
              <a:spcAft>
                <a:spcPct val="0"/>
              </a:spcAft>
              <a:buClr>
                <a:srgbClr val="FF0000"/>
              </a:buClr>
              <a:buSzPct val="150000"/>
              <a:buFontTx/>
              <a:buChar char="•"/>
            </a:pPr>
            <a:r>
              <a:rPr lang="en-US" sz="3600">
                <a:solidFill>
                  <a:srgbClr val="000090"/>
                </a:solidFill>
                <a:cs typeface="Arial" charset="0"/>
              </a:rPr>
              <a:t>O</a:t>
            </a:r>
            <a:r>
              <a:rPr lang="en-US" sz="3600" baseline="-25000">
                <a:solidFill>
                  <a:srgbClr val="000090"/>
                </a:solidFill>
                <a:cs typeface="Arial" charset="0"/>
              </a:rPr>
              <a:t>3</a:t>
            </a:r>
            <a:r>
              <a:rPr lang="en-US" sz="3600">
                <a:solidFill>
                  <a:srgbClr val="000090"/>
                </a:solidFill>
                <a:cs typeface="Arial" charset="0"/>
              </a:rPr>
              <a:t>-NO</a:t>
            </a:r>
            <a:r>
              <a:rPr lang="en-US" sz="3600" baseline="-25000">
                <a:solidFill>
                  <a:srgbClr val="000090"/>
                </a:solidFill>
                <a:cs typeface="Arial" charset="0"/>
              </a:rPr>
              <a:t>x</a:t>
            </a:r>
            <a:r>
              <a:rPr lang="en-US" sz="3600">
                <a:solidFill>
                  <a:srgbClr val="000090"/>
                </a:solidFill>
                <a:cs typeface="Arial" charset="0"/>
              </a:rPr>
              <a:t>-VOC-halogen chemistry </a:t>
            </a:r>
          </a:p>
          <a:p>
            <a:pPr defTabSz="914400" eaLnBrk="1" fontAlgn="base" hangingPunct="1">
              <a:lnSpc>
                <a:spcPct val="90000"/>
              </a:lnSpc>
              <a:spcBef>
                <a:spcPct val="50000"/>
              </a:spcBef>
              <a:spcAft>
                <a:spcPct val="0"/>
              </a:spcAft>
              <a:buClr>
                <a:srgbClr val="FF0000"/>
              </a:buClr>
              <a:buSzPct val="150000"/>
              <a:buFontTx/>
              <a:buChar char="•"/>
            </a:pPr>
            <a:r>
              <a:rPr lang="en-US" sz="3600">
                <a:solidFill>
                  <a:srgbClr val="000090"/>
                </a:solidFill>
                <a:cs typeface="Arial" charset="0"/>
              </a:rPr>
              <a:t>VOC NO</a:t>
            </a:r>
            <a:r>
              <a:rPr lang="en-US" sz="3600" baseline="-25000">
                <a:solidFill>
                  <a:srgbClr val="000090"/>
                </a:solidFill>
                <a:cs typeface="Arial" charset="0"/>
              </a:rPr>
              <a:t>x</a:t>
            </a:r>
            <a:r>
              <a:rPr lang="en-US" sz="3600">
                <a:solidFill>
                  <a:srgbClr val="000090"/>
                </a:solidFill>
                <a:cs typeface="Arial" charset="0"/>
              </a:rPr>
              <a:t>, SO</a:t>
            </a:r>
            <a:r>
              <a:rPr lang="en-US" sz="3600" baseline="-25000">
                <a:solidFill>
                  <a:srgbClr val="000090"/>
                </a:solidFill>
                <a:cs typeface="Arial" charset="0"/>
              </a:rPr>
              <a:t>2</a:t>
            </a:r>
            <a:r>
              <a:rPr lang="en-US" sz="3600">
                <a:solidFill>
                  <a:srgbClr val="000090"/>
                </a:solidFill>
                <a:cs typeface="Arial" charset="0"/>
              </a:rPr>
              <a:t> emissions</a:t>
            </a:r>
          </a:p>
          <a:p>
            <a:pPr defTabSz="914400" eaLnBrk="1" fontAlgn="base" hangingPunct="1">
              <a:lnSpc>
                <a:spcPct val="90000"/>
              </a:lnSpc>
              <a:spcBef>
                <a:spcPct val="50000"/>
              </a:spcBef>
              <a:spcAft>
                <a:spcPct val="0"/>
              </a:spcAft>
              <a:buClr>
                <a:srgbClr val="FF0000"/>
              </a:buClr>
              <a:buSzPct val="150000"/>
              <a:buFontTx/>
              <a:buChar char="•"/>
            </a:pPr>
            <a:r>
              <a:rPr lang="en-US" sz="3600">
                <a:solidFill>
                  <a:srgbClr val="000090"/>
                </a:solidFill>
                <a:cs typeface="Arial" charset="0"/>
              </a:rPr>
              <a:t>Aerosol scattering</a:t>
            </a:r>
            <a:endParaRPr lang="en-US" sz="3600" baseline="-25000">
              <a:solidFill>
                <a:srgbClr val="000090"/>
              </a:solidFill>
              <a:cs typeface="Arial" charset="0"/>
            </a:endParaRPr>
          </a:p>
        </p:txBody>
      </p:sp>
      <p:pic>
        <p:nvPicPr>
          <p:cNvPr id="415748" name="Picture 4"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590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9" name="Text Box 5"/>
          <p:cNvSpPr txBox="1">
            <a:spLocks noChangeArrowheads="1"/>
          </p:cNvSpPr>
          <p:nvPr/>
        </p:nvSpPr>
        <p:spPr bwMode="auto">
          <a:xfrm>
            <a:off x="6400800" y="5105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buFontTx/>
              <a:buChar char="–"/>
            </a:pPr>
            <a:endParaRPr lang="en-US" sz="3200">
              <a:solidFill>
                <a:srgbClr val="5E855B"/>
              </a:solidFill>
              <a:latin typeface="Tahoma" charset="0"/>
            </a:endParaRPr>
          </a:p>
        </p:txBody>
      </p:sp>
    </p:spTree>
    <p:extLst>
      <p:ext uri="{BB962C8B-B14F-4D97-AF65-F5344CB8AC3E}">
        <p14:creationId xmlns:p14="http://schemas.microsoft.com/office/powerpoint/2010/main" val="410193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FontTx/>
              <a:buChar char="–"/>
            </a:pPr>
            <a:endParaRPr lang="en-US">
              <a:solidFill>
                <a:srgbClr val="5E855B"/>
              </a:solidFill>
              <a:latin typeface="Times New Roman" charset="0"/>
            </a:endParaRPr>
          </a:p>
        </p:txBody>
      </p:sp>
      <p:pic>
        <p:nvPicPr>
          <p:cNvPr id="417795" name="Picture 1"/>
          <p:cNvPicPr>
            <a:picLocks noChangeAspect="1"/>
          </p:cNvPicPr>
          <p:nvPr/>
        </p:nvPicPr>
        <p:blipFill>
          <a:blip r:embed="rId3">
            <a:extLst>
              <a:ext uri="{28A0092B-C50C-407E-A947-70E740481C1C}">
                <a14:useLocalDpi xmlns:a14="http://schemas.microsoft.com/office/drawing/2010/main" val="0"/>
              </a:ext>
            </a:extLst>
          </a:blip>
          <a:srcRect l="-2" t="9601" r="24915" b="10207"/>
          <a:stretch>
            <a:fillRect/>
          </a:stretch>
        </p:blipFill>
        <p:spPr bwMode="auto">
          <a:xfrm>
            <a:off x="0" y="0"/>
            <a:ext cx="370998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260475"/>
            <a:ext cx="9144000" cy="5619750"/>
          </a:xfrm>
          <a:prstGeom prst="rect">
            <a:avLst/>
          </a:prstGeom>
        </p:spPr>
        <p:txBody>
          <a:bodyPr>
            <a:spAutoFit/>
          </a:bodyPr>
          <a:lstStyle/>
          <a:p>
            <a:pPr defTabSz="914400" fontAlgn="base">
              <a:lnSpc>
                <a:spcPct val="90000"/>
              </a:lnSpc>
              <a:spcBef>
                <a:spcPct val="20000"/>
              </a:spcBef>
              <a:spcAft>
                <a:spcPct val="0"/>
              </a:spcAft>
              <a:defRPr/>
            </a:pPr>
            <a:r>
              <a:rPr lang="en-US" sz="4000" b="1" dirty="0">
                <a:solidFill>
                  <a:srgbClr val="000090"/>
                </a:solidFill>
                <a:latin typeface="Arial"/>
                <a:ea typeface="ＭＳ Ｐゴシック" charset="-128"/>
                <a:cs typeface="Arial"/>
              </a:rPr>
              <a:t>LIDORT multiple-scattering radiative transfer  code (</a:t>
            </a:r>
            <a:r>
              <a:rPr lang="en-US" sz="4000" b="1" i="1" dirty="0">
                <a:solidFill>
                  <a:srgbClr val="000090"/>
                </a:solidFill>
                <a:latin typeface="Arial"/>
                <a:ea typeface="ＭＳ Ｐゴシック" charset="-128"/>
                <a:cs typeface="Arial"/>
              </a:rPr>
              <a:t>R. Spurr</a:t>
            </a:r>
            <a:r>
              <a:rPr lang="en-US" sz="4000" b="1" dirty="0">
                <a:solidFill>
                  <a:srgbClr val="000090"/>
                </a:solidFill>
                <a:latin typeface="Arial"/>
                <a:ea typeface="ＭＳ Ｐゴシック" charset="-128"/>
                <a:cs typeface="Arial"/>
              </a:rPr>
              <a:t>)</a:t>
            </a:r>
          </a:p>
          <a:p>
            <a:pPr algn="ctr" defTabSz="914400" fontAlgn="base">
              <a:lnSpc>
                <a:spcPct val="90000"/>
              </a:lnSpc>
              <a:spcBef>
                <a:spcPct val="20000"/>
              </a:spcBef>
              <a:spcAft>
                <a:spcPct val="0"/>
              </a:spcAft>
              <a:buFontTx/>
              <a:buChar char="–"/>
              <a:defRPr/>
            </a:pPr>
            <a:endParaRPr lang="en-US" sz="2400" b="1" dirty="0">
              <a:solidFill>
                <a:srgbClr val="000090"/>
              </a:solidFill>
              <a:latin typeface="Arial"/>
              <a:ea typeface="ＭＳ Ｐゴシック" charset="-128"/>
              <a:cs typeface="Arial"/>
            </a:endParaRP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Discrete ordinate radiative transfer code</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Full analytical perturbation analysis of intensity field:</a:t>
            </a:r>
          </a:p>
          <a:p>
            <a:pPr marL="682625" lvl="1" indent="-22542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Yields radiances and </a:t>
            </a:r>
            <a:r>
              <a:rPr lang="en-US" sz="2800" b="1" dirty="0" err="1">
                <a:solidFill>
                  <a:srgbClr val="000090"/>
                </a:solidFill>
                <a:latin typeface="Arial"/>
                <a:ea typeface="ＭＳ Ｐゴシック" charset="-128"/>
                <a:cs typeface="Arial"/>
              </a:rPr>
              <a:t>Jacobians</a:t>
            </a:r>
            <a:r>
              <a:rPr lang="en-US" sz="2800" b="1" dirty="0">
                <a:solidFill>
                  <a:srgbClr val="000090"/>
                </a:solidFill>
                <a:latin typeface="Arial"/>
                <a:ea typeface="ＭＳ Ｐゴシック" charset="-128"/>
                <a:cs typeface="Arial"/>
              </a:rPr>
              <a:t> (weighting functions) in one pass (no finite-differencing)</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Pseudo-spherical and quasi-spherical versions available</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 Surface BRDF</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 Vector (polarization) version (VLIDORT) now used</a:t>
            </a:r>
          </a:p>
        </p:txBody>
      </p:sp>
    </p:spTree>
    <p:extLst>
      <p:ext uri="{BB962C8B-B14F-4D97-AF65-F5344CB8AC3E}">
        <p14:creationId xmlns:p14="http://schemas.microsoft.com/office/powerpoint/2010/main" val="424067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75000"/>
                  </a:schemeClr>
                </a:solidFill>
              </a:rPr>
              <a:t>Optical depths for typical GEO measurement geometry</a:t>
            </a:r>
            <a:endParaRPr lang="en-US" sz="3200" dirty="0">
              <a:solidFill>
                <a:schemeClr val="bg1">
                  <a:lumMod val="7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59</a:t>
            </a:fld>
            <a:endParaRPr lang="en-US" dirty="0">
              <a:solidFill>
                <a:prstClr val="black">
                  <a:tint val="75000"/>
                </a:prstClr>
              </a:solidFill>
              <a:latin typeface="Calibri"/>
            </a:endParaRPr>
          </a:p>
        </p:txBody>
      </p:sp>
      <p:grpSp>
        <p:nvGrpSpPr>
          <p:cNvPr id="12" name="Group 2"/>
          <p:cNvGrpSpPr>
            <a:grpSpLocks/>
          </p:cNvGrpSpPr>
          <p:nvPr/>
        </p:nvGrpSpPr>
        <p:grpSpPr bwMode="auto">
          <a:xfrm>
            <a:off x="190500" y="1136885"/>
            <a:ext cx="8708834" cy="5593549"/>
            <a:chOff x="576" y="927"/>
            <a:chExt cx="4586" cy="3062"/>
          </a:xfrm>
        </p:grpSpPr>
        <p:grpSp>
          <p:nvGrpSpPr>
            <p:cNvPr id="13" name="Group 3"/>
            <p:cNvGrpSpPr>
              <a:grpSpLocks/>
            </p:cNvGrpSpPr>
            <p:nvPr/>
          </p:nvGrpSpPr>
          <p:grpSpPr bwMode="auto">
            <a:xfrm>
              <a:off x="576" y="927"/>
              <a:ext cx="4586" cy="3062"/>
              <a:chOff x="576" y="724"/>
              <a:chExt cx="4586" cy="3062"/>
            </a:xfrm>
          </p:grpSpPr>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143" r="456"/>
              <a:stretch/>
            </p:blipFill>
            <p:spPr bwMode="auto">
              <a:xfrm>
                <a:off x="576" y="724"/>
                <a:ext cx="4586" cy="3062"/>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16" name="Text Box 5"/>
              <p:cNvSpPr txBox="1">
                <a:spLocks noChangeArrowheads="1"/>
              </p:cNvSpPr>
              <p:nvPr/>
            </p:nvSpPr>
            <p:spPr bwMode="auto">
              <a:xfrm>
                <a:off x="3554" y="2884"/>
                <a:ext cx="1608" cy="877"/>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eaLnBrk="1" hangingPunct="1">
                  <a:spcBef>
                    <a:spcPts val="500"/>
                  </a:spcBef>
                  <a:buClr>
                    <a:srgbClr val="FF00FF"/>
                  </a:buClr>
                  <a:buSzPct val="100000"/>
                  <a:buFont typeface="Arial" charset="0"/>
                  <a:buNone/>
                </a:pPr>
                <a:r>
                  <a:rPr lang="en-US" sz="1400" dirty="0">
                    <a:solidFill>
                      <a:srgbClr val="FF0000"/>
                    </a:solidFill>
                    <a:latin typeface="Arial"/>
                    <a:cs typeface="Arial"/>
                  </a:rPr>
                  <a:t>Best </a:t>
                </a:r>
                <a:r>
                  <a:rPr lang="en-US" sz="1400" dirty="0" smtClean="0">
                    <a:solidFill>
                      <a:srgbClr val="FF0000"/>
                    </a:solidFill>
                    <a:latin typeface="Arial"/>
                    <a:cs typeface="Arial"/>
                  </a:rPr>
                  <a:t>fitting to date:</a:t>
                </a: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2.0×10</a:t>
                </a:r>
                <a:r>
                  <a:rPr lang="en-US" sz="1400" baseline="30000" dirty="0">
                    <a:solidFill>
                      <a:srgbClr val="FF0000"/>
                    </a:solidFill>
                    <a:latin typeface="Arial"/>
                    <a:cs typeface="Arial"/>
                  </a:rPr>
                  <a:t>-4</a:t>
                </a:r>
                <a:r>
                  <a:rPr lang="en-US" sz="1400" dirty="0">
                    <a:solidFill>
                      <a:srgbClr val="FF0000"/>
                    </a:solidFill>
                    <a:latin typeface="Arial"/>
                    <a:cs typeface="Arial"/>
                  </a:rPr>
                  <a:t> full-scale radiance</a:t>
                </a:r>
              </a:p>
              <a:p>
                <a:pPr eaLnBrk="1" hangingPunct="1">
                  <a:buFontTx/>
                  <a:buNone/>
                </a:pPr>
                <a:endParaRPr lang="en-US" sz="1400" dirty="0">
                  <a:solidFill>
                    <a:srgbClr val="FF0000"/>
                  </a:solidFill>
                  <a:latin typeface="Arial"/>
                  <a:cs typeface="Arial"/>
                </a:endParaRPr>
              </a:p>
              <a:p>
                <a:pPr eaLnBrk="1" hangingPunct="1">
                  <a:buFontTx/>
                  <a:buNone/>
                </a:pP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(Instrument vs. algorithm: </a:t>
                </a:r>
                <a:r>
                  <a:rPr lang="en-US" sz="1400" i="1" dirty="0">
                    <a:solidFill>
                      <a:srgbClr val="0000FF"/>
                    </a:solidFill>
                    <a:latin typeface="Arial"/>
                    <a:cs typeface="Arial"/>
                  </a:rPr>
                  <a:t>Tied!</a:t>
                </a:r>
                <a:r>
                  <a:rPr lang="en-US" sz="1400" dirty="0">
                    <a:solidFill>
                      <a:srgbClr val="FF0000"/>
                    </a:solidFill>
                    <a:latin typeface="Arial"/>
                    <a:cs typeface="Arial"/>
                  </a:rPr>
                  <a:t> </a:t>
                </a:r>
                <a:r>
                  <a:rPr lang="en-US" sz="1400" i="1" dirty="0" smtClean="0">
                    <a:solidFill>
                      <a:srgbClr val="0000FF"/>
                    </a:solidFill>
                    <a:latin typeface="Arial"/>
                    <a:cs typeface="Arial"/>
                  </a:rPr>
                  <a:t>S/N drives instrument if meas. requirements can be met</a:t>
                </a:r>
                <a:endParaRPr lang="en-US" sz="1400" i="1" dirty="0">
                  <a:solidFill>
                    <a:srgbClr val="0000FF"/>
                  </a:solidFill>
                  <a:latin typeface="Arial"/>
                  <a:cs typeface="Arial"/>
                </a:endParaRPr>
              </a:p>
            </p:txBody>
          </p:sp>
        </p:grpSp>
        <p:sp>
          <p:nvSpPr>
            <p:cNvPr id="14" name="Line 6"/>
            <p:cNvSpPr>
              <a:spLocks noChangeAspect="1" noChangeShapeType="1"/>
            </p:cNvSpPr>
            <p:nvPr/>
          </p:nvSpPr>
          <p:spPr bwMode="auto">
            <a:xfrm flipV="1">
              <a:off x="3769" y="2619"/>
              <a:ext cx="195" cy="466"/>
            </a:xfrm>
            <a:prstGeom prst="line">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txBody>
            <a:bodyPr/>
            <a:lstStyle/>
            <a:p>
              <a:endParaRPr lang="en-US" dirty="0"/>
            </a:p>
          </p:txBody>
        </p:sp>
      </p:grpSp>
      <p:sp>
        <p:nvSpPr>
          <p:cNvPr id="17" name="Rectangle 8"/>
          <p:cNvSpPr>
            <a:spLocks noChangeArrowheads="1"/>
          </p:cNvSpPr>
          <p:nvPr/>
        </p:nvSpPr>
        <p:spPr bwMode="auto">
          <a:xfrm>
            <a:off x="6432550" y="4432300"/>
            <a:ext cx="18882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i="1" dirty="0">
                <a:solidFill>
                  <a:srgbClr val="FF0000"/>
                </a:solidFill>
                <a:latin typeface="Arial"/>
                <a:cs typeface="Arial"/>
              </a:rPr>
              <a:t>Important!</a:t>
            </a:r>
            <a:endParaRPr lang="en-US" sz="2800" i="1" dirty="0">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9262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pic>
        <p:nvPicPr>
          <p:cNvPr id="7" name="Picture 6" descr="GOME-TEMPO-16jun2016.PNG"/>
          <p:cNvPicPr>
            <a:picLocks noChangeAspect="1"/>
          </p:cNvPicPr>
          <p:nvPr/>
        </p:nvPicPr>
        <p:blipFill rotWithShape="1">
          <a:blip r:embed="rId2">
            <a:extLst>
              <a:ext uri="{28A0092B-C50C-407E-A947-70E740481C1C}">
                <a14:useLocalDpi xmlns:a14="http://schemas.microsoft.com/office/drawing/2010/main" val="0"/>
              </a:ext>
            </a:extLst>
          </a:blip>
          <a:srcRect l="8073" t="10512" r="12746" b="6994"/>
          <a:stretch/>
        </p:blipFill>
        <p:spPr>
          <a:xfrm>
            <a:off x="803272" y="1063858"/>
            <a:ext cx="7518486" cy="5794142"/>
          </a:xfrm>
          <a:prstGeom prst="rect">
            <a:avLst/>
          </a:prstGeom>
        </p:spPr>
      </p:pic>
    </p:spTree>
    <p:extLst>
      <p:ext uri="{BB962C8B-B14F-4D97-AF65-F5344CB8AC3E}">
        <p14:creationId xmlns:p14="http://schemas.microsoft.com/office/powerpoint/2010/main" val="30266323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XL ozone profile retrievals</a:t>
            </a:r>
            <a:endParaRPr lang="en-US" sz="36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grpSp>
        <p:nvGrpSpPr>
          <p:cNvPr id="3" name="Group 2"/>
          <p:cNvGrpSpPr/>
          <p:nvPr/>
        </p:nvGrpSpPr>
        <p:grpSpPr>
          <a:xfrm>
            <a:off x="87580" y="1237205"/>
            <a:ext cx="8968835" cy="5419611"/>
            <a:chOff x="0" y="0"/>
            <a:chExt cx="5943600" cy="3216275"/>
          </a:xfrm>
          <a:extLst>
            <a:ext uri="{0CCBE362-F206-4b92-989A-16890622DB6E}">
              <ma14:wrappingTextBoxFlag xmlns:ma14="http://schemas.microsoft.com/office/mac/drawingml/2011/main"/>
            </a:ext>
          </a:extLst>
        </p:grpSpPr>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840355"/>
            </a:xfrm>
            <a:prstGeom prst="rect">
              <a:avLst/>
            </a:prstGeom>
            <a:noFill/>
            <a:ln>
              <a:noFill/>
            </a:ln>
          </p:spPr>
        </p:pic>
        <p:sp>
          <p:nvSpPr>
            <p:cNvPr id="6" name="Text Box 2"/>
            <p:cNvSpPr txBox="1"/>
            <p:nvPr/>
          </p:nvSpPr>
          <p:spPr>
            <a:xfrm>
              <a:off x="0" y="2943225"/>
              <a:ext cx="5943600" cy="27305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dirty="0">
                  <a:solidFill>
                    <a:srgbClr val="0D0D0D"/>
                  </a:solidFill>
                  <a:effectLst/>
                  <a:latin typeface="Times New Roman"/>
                  <a:ea typeface="ＭＳ 明朝"/>
                  <a:cs typeface="Times New Roman"/>
                </a:rPr>
                <a:t>Figure 7. Nominal daily operations for TEMPO instrument.</a:t>
              </a:r>
              <a:endParaRPr lang="en-US" sz="900" b="1" dirty="0">
                <a:solidFill>
                  <a:srgbClr val="4F81BD"/>
                </a:solidFill>
                <a:effectLst/>
                <a:latin typeface="Times New Roman"/>
                <a:ea typeface="ＭＳ 明朝"/>
                <a:cs typeface="Times New Roman"/>
              </a:endParaRPr>
            </a:p>
          </p:txBody>
        </p:sp>
      </p:gr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600" i="1" dirty="0" smtClean="0">
                <a:solidFill>
                  <a:schemeClr val="bg1">
                    <a:lumMod val="85000"/>
                  </a:schemeClr>
                </a:solidFill>
              </a:rPr>
              <a:t>Why the Smithsonian?</a:t>
            </a:r>
            <a:endParaRPr lang="en-US" sz="3600" i="1" dirty="0">
              <a:solidFill>
                <a:schemeClr val="bg1">
                  <a:lumMod val="8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63</a:t>
            </a:fld>
            <a:endParaRPr lang="en-US" dirty="0">
              <a:solidFill>
                <a:prstClr val="black">
                  <a:tint val="75000"/>
                </a:prstClr>
              </a:solidFill>
              <a:latin typeface="Calibri"/>
            </a:endParaRPr>
          </a:p>
        </p:txBody>
      </p:sp>
      <p:sp>
        <p:nvSpPr>
          <p:cNvPr id="5" name="Rectangle 3"/>
          <p:cNvSpPr>
            <a:spLocks noChangeArrowheads="1"/>
          </p:cNvSpPr>
          <p:nvPr/>
        </p:nvSpPr>
        <p:spPr bwMode="auto">
          <a:xfrm>
            <a:off x="47625" y="1665288"/>
            <a:ext cx="695483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 S.P., and C.G. Abbot, </a:t>
            </a:r>
            <a:r>
              <a:rPr lang="en-US" sz="2000" b="1" i="1" dirty="0">
                <a:solidFill>
                  <a:srgbClr val="000090"/>
                </a:solidFill>
                <a:latin typeface="Arial"/>
                <a:ea typeface="ＭＳ Ｐゴシック" charset="0"/>
                <a:cs typeface="Arial"/>
              </a:rPr>
              <a:t>Annals of the Astrophysical Observatory of the Smithsonian Institution, Volume 1</a:t>
            </a:r>
            <a:r>
              <a:rPr lang="en-US" sz="2000" b="1" dirty="0">
                <a:solidFill>
                  <a:srgbClr val="000090"/>
                </a:solidFill>
                <a:latin typeface="Arial"/>
                <a:ea typeface="ＭＳ Ｐゴシック" charset="0"/>
                <a:cs typeface="Arial"/>
              </a:rPr>
              <a:t> (1900).</a:t>
            </a:r>
          </a:p>
          <a:p>
            <a:pPr defTabSz="914400" fontAlgn="base">
              <a:lnSpc>
                <a:spcPct val="90000"/>
              </a:lnSpc>
              <a:spcBef>
                <a:spcPct val="20000"/>
              </a:spcBef>
              <a:spcAft>
                <a:spcPct val="0"/>
              </a:spcAft>
            </a:pPr>
            <a:endParaRPr lang="en-US" sz="2000" b="1" dirty="0">
              <a:solidFill>
                <a:srgbClr val="000090"/>
              </a:solidFill>
              <a:latin typeface="Arial"/>
              <a:ea typeface="ＭＳ Ｐゴシック" charset="0"/>
              <a:cs typeface="Arial"/>
            </a:endParaRPr>
          </a:p>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s recently invented bolometer was used to make measurements from the infrared through the near ultraviolet in order to determine the mean value of the solar constant and its variation. Langley and Abbot also developed substantial new experimental techniques (such as an early chart recorder) and various analysis techniques (</a:t>
            </a:r>
            <a:r>
              <a:rPr lang="en-US" altLang="ja-JP" sz="2000" b="1" i="1" dirty="0">
                <a:solidFill>
                  <a:srgbClr val="000090"/>
                </a:solidFill>
                <a:latin typeface="Arial"/>
                <a:ea typeface="ＭＳ Ｐゴシック" charset="0"/>
                <a:cs typeface="Arial"/>
              </a:rPr>
              <a:t>e.g.</a:t>
            </a:r>
            <a:r>
              <a:rPr lang="en-US" altLang="ja-JP" sz="2000" b="1" dirty="0">
                <a:solidFill>
                  <a:srgbClr val="000090"/>
                </a:solidFill>
                <a:latin typeface="Arial"/>
                <a:ea typeface="ＭＳ Ｐゴシック" charset="0"/>
                <a:cs typeface="Arial"/>
              </a:rPr>
              <a:t>, the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Langley plot</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including photographic techniques for high and low pass filtering to produce line spectra from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bolographs</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(spectra), illustrated, foreshadowing the high pass filtering used today by researchers employing the DOAS technique for analyzing atmospheric spectra.</a:t>
            </a:r>
            <a:endParaRPr lang="en-US" sz="2000" b="1" dirty="0">
              <a:solidFill>
                <a:srgbClr val="000090"/>
              </a:solidFill>
              <a:latin typeface="Arial"/>
              <a:ea typeface="ＭＳ Ｐゴシック" charset="0"/>
              <a:cs typeface="Arial"/>
            </a:endParaRPr>
          </a:p>
        </p:txBody>
      </p:sp>
      <p:pic>
        <p:nvPicPr>
          <p:cNvPr id="6" name="Picture 2" descr="PD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1093788"/>
            <a:ext cx="1946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6518660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science questions</a:t>
            </a:r>
            <a:endParaRPr lang="en-US" dirty="0"/>
          </a:p>
        </p:txBody>
      </p:sp>
      <p:sp>
        <p:nvSpPr>
          <p:cNvPr id="3" name="Date Placeholder 2"/>
          <p:cNvSpPr>
            <a:spLocks noGrp="1"/>
          </p:cNvSpPr>
          <p:nvPr>
            <p:ph type="dt" sz="half" idx="10"/>
          </p:nvPr>
        </p:nvSpPr>
        <p:spPr/>
        <p:txBody>
          <a:bodyPr/>
          <a:lstStyle/>
          <a:p>
            <a:r>
              <a:rPr lang="en-US" smtClean="0"/>
              <a:t>6/29/16</a:t>
            </a:r>
            <a:endParaRPr lang="en-US" dirty="0"/>
          </a:p>
        </p:txBody>
      </p:sp>
      <p:sp>
        <p:nvSpPr>
          <p:cNvPr id="7" name="Slide Number Placeholder 6"/>
          <p:cNvSpPr>
            <a:spLocks noGrp="1"/>
          </p:cNvSpPr>
          <p:nvPr>
            <p:ph type="sldNum" sz="quarter" idx="12"/>
          </p:nvPr>
        </p:nvSpPr>
        <p:spPr/>
        <p:txBody>
          <a:bodyPr/>
          <a:lstStyle/>
          <a:p>
            <a:fld id="{AEC11D65-9821-2B49-88CD-D477606C3EDA}" type="slidenum">
              <a:rPr lang="en-US" smtClean="0"/>
              <a:pPr/>
              <a:t>64</a:t>
            </a:fld>
            <a:endParaRPr lang="en-US" dirty="0"/>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smtClean="0">
                <a:solidFill>
                  <a:srgbClr val="000090"/>
                </a:solidFill>
                <a:latin typeface="Arial" pitchFamily="34" charset="0"/>
                <a:ea typeface="ＭＳ Ｐゴシック" charset="0"/>
                <a:cs typeface="Arial" pitchFamily="34" charset="0"/>
              </a:rPr>
              <a:t>What </a:t>
            </a:r>
            <a:r>
              <a:rPr lang="en-US" sz="2400" dirty="0">
                <a:solidFill>
                  <a:srgbClr val="000090"/>
                </a:solidFill>
                <a:latin typeface="Arial" pitchFamily="34" charset="0"/>
                <a:ea typeface="ＭＳ Ｐゴシック" charset="0"/>
                <a:cs typeface="Arial" pitchFamily="34" charset="0"/>
              </a:rPr>
              <a:t>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air quality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and volcanic eruptions, affect atmospheric composition and air quality</a:t>
            </a:r>
            <a:r>
              <a:rPr lang="en-US" sz="2400" dirty="0" smtClean="0">
                <a:solidFill>
                  <a:srgbClr val="000090"/>
                </a:solidFill>
                <a:latin typeface="Arial" pitchFamily="34" charset="0"/>
                <a:ea typeface="ＭＳ Ｐゴシック" charset="0"/>
                <a:cs typeface="Arial" pitchFamily="34" charset="0"/>
              </a:rPr>
              <a:t>?</a:t>
            </a:r>
            <a:endParaRPr lang="en-US" sz="2400" dirty="0">
              <a:solidFill>
                <a:srgbClr val="00009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2487644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launch algorithms</a:t>
            </a:r>
            <a:endParaRPr lang="en-US" dirty="0"/>
          </a:p>
        </p:txBody>
      </p:sp>
      <p:sp>
        <p:nvSpPr>
          <p:cNvPr id="2" name="Rectangle 1"/>
          <p:cNvSpPr/>
          <p:nvPr/>
        </p:nvSpPr>
        <p:spPr>
          <a:xfrm>
            <a:off x="0" y="1330790"/>
            <a:ext cx="9144000" cy="5078314"/>
          </a:xfrm>
          <a:prstGeom prst="rect">
            <a:avLst/>
          </a:prstGeom>
        </p:spPr>
        <p:txBody>
          <a:bodyPr wrap="square">
            <a:spAutoFit/>
          </a:bodyPr>
          <a:lstStyle/>
          <a:p>
            <a:pPr defTabSz="914400">
              <a:defRPr/>
            </a:pPr>
            <a:r>
              <a:rPr lang="en-US" b="1" kern="0" dirty="0" smtClean="0">
                <a:solidFill>
                  <a:srgbClr val="000090"/>
                </a:solidFill>
                <a:latin typeface="Arial"/>
              </a:rPr>
              <a:t>NO</a:t>
            </a:r>
            <a:r>
              <a:rPr lang="en-US" b="1" kern="0" baseline="-25000" dirty="0" smtClean="0">
                <a:solidFill>
                  <a:srgbClr val="000090"/>
                </a:solidFill>
                <a:latin typeface="Arial"/>
              </a:rPr>
              <a:t>2</a:t>
            </a:r>
            <a:r>
              <a:rPr lang="en-US" b="1" kern="0" dirty="0" smtClean="0">
                <a:solidFill>
                  <a:srgbClr val="000090"/>
                </a:solidFill>
                <a:latin typeface="Arial"/>
              </a:rPr>
              <a:t>, SO</a:t>
            </a:r>
            <a:r>
              <a:rPr lang="en-US" b="1" kern="0" baseline="-25000" dirty="0" smtClean="0">
                <a:solidFill>
                  <a:srgbClr val="000090"/>
                </a:solidFill>
                <a:latin typeface="Arial"/>
              </a:rPr>
              <a:t>2</a:t>
            </a:r>
            <a:r>
              <a:rPr lang="en-US" b="1" kern="0" dirty="0" smtClean="0">
                <a:solidFill>
                  <a:srgbClr val="000090"/>
                </a:solidFill>
                <a:latin typeface="Arial"/>
              </a:rPr>
              <a:t>, H</a:t>
            </a:r>
            <a:r>
              <a:rPr lang="en-US" b="1" kern="0" baseline="-25000" dirty="0" smtClean="0">
                <a:solidFill>
                  <a:srgbClr val="000090"/>
                </a:solidFill>
                <a:latin typeface="Arial"/>
              </a:rPr>
              <a:t>2</a:t>
            </a:r>
            <a:r>
              <a:rPr lang="en-US" b="1" kern="0" dirty="0" smtClean="0">
                <a:solidFill>
                  <a:srgbClr val="000090"/>
                </a:solidFill>
                <a:latin typeface="Arial"/>
              </a:rPr>
              <a:t>CO, C</a:t>
            </a:r>
            <a:r>
              <a:rPr lang="en-US" b="1" kern="0" baseline="-25000" dirty="0" smtClean="0">
                <a:solidFill>
                  <a:srgbClr val="000090"/>
                </a:solidFill>
                <a:latin typeface="Arial"/>
              </a:rPr>
              <a:t>2</a:t>
            </a:r>
            <a:r>
              <a:rPr lang="en-US" b="1" kern="0" dirty="0" smtClean="0">
                <a:solidFill>
                  <a:srgbClr val="000090"/>
                </a:solidFill>
                <a:latin typeface="Arial"/>
              </a:rPr>
              <a:t>H</a:t>
            </a:r>
            <a:r>
              <a:rPr lang="en-US" b="1" kern="0" baseline="-25000" dirty="0" smtClean="0">
                <a:solidFill>
                  <a:srgbClr val="000090"/>
                </a:solidFill>
                <a:latin typeface="Arial"/>
              </a:rPr>
              <a:t>2</a:t>
            </a:r>
            <a:r>
              <a:rPr lang="en-US" b="1" kern="0" dirty="0" smtClean="0">
                <a:solidFill>
                  <a:srgbClr val="000090"/>
                </a:solidFill>
                <a:latin typeface="Arial"/>
              </a:rPr>
              <a:t>O</a:t>
            </a:r>
            <a:r>
              <a:rPr lang="en-US" b="1" kern="0" baseline="-25000" dirty="0" smtClean="0">
                <a:solidFill>
                  <a:srgbClr val="000090"/>
                </a:solidFill>
                <a:latin typeface="Arial"/>
              </a:rPr>
              <a:t>2</a:t>
            </a:r>
            <a:r>
              <a:rPr lang="en-US" b="1" kern="0" dirty="0" smtClean="0">
                <a:solidFill>
                  <a:srgbClr val="000090"/>
                </a:solidFill>
                <a:latin typeface="Arial"/>
              </a:rPr>
              <a:t> vertical columns</a:t>
            </a:r>
            <a:endParaRPr lang="en-US" b="1" kern="0" baseline="30000" dirty="0">
              <a:solidFill>
                <a:srgbClr val="000090"/>
              </a:solidFill>
              <a:latin typeface="Arial"/>
            </a:endParaRPr>
          </a:p>
          <a:p>
            <a:pPr lvl="1" defTabSz="914400">
              <a:defRPr/>
            </a:pPr>
            <a:r>
              <a:rPr lang="en-US" kern="0" dirty="0" smtClean="0">
                <a:solidFill>
                  <a:srgbClr val="000090"/>
                </a:solidFill>
                <a:latin typeface="Arial"/>
              </a:rPr>
              <a:t>	Direct fitting to TEMPO radiances</a:t>
            </a:r>
            <a:endParaRPr lang="en-US" kern="0" dirty="0">
              <a:solidFill>
                <a:srgbClr val="000090"/>
              </a:solidFill>
              <a:latin typeface="Arial"/>
            </a:endParaRPr>
          </a:p>
          <a:p>
            <a:pPr lvl="2" defTabSz="914400">
              <a:defRPr/>
            </a:pPr>
            <a:r>
              <a:rPr lang="en-US" kern="0" dirty="0" smtClean="0">
                <a:solidFill>
                  <a:srgbClr val="000090"/>
                </a:solidFill>
                <a:latin typeface="Arial"/>
              </a:rPr>
              <a:t>AMF-corrected reference spectra, Ring effect, etc.</a:t>
            </a:r>
          </a:p>
          <a:p>
            <a:pPr lvl="2" defTabSz="914400">
              <a:defRPr/>
            </a:pPr>
            <a:r>
              <a:rPr lang="en-US" kern="0" dirty="0" smtClean="0">
                <a:solidFill>
                  <a:srgbClr val="000090"/>
                </a:solidFill>
                <a:latin typeface="Arial"/>
              </a:rPr>
              <a:t>DOAS option available to trade more speed for less accuracy, if necessary</a:t>
            </a:r>
          </a:p>
          <a:p>
            <a:pPr lvl="2" defTabSz="914400">
              <a:defRPr/>
            </a:pPr>
            <a:r>
              <a:rPr lang="en-US" kern="0" dirty="0" smtClean="0">
                <a:solidFill>
                  <a:srgbClr val="000090"/>
                </a:solidFill>
                <a:latin typeface="Arial"/>
              </a:rPr>
              <a:t>Research products could include H</a:t>
            </a:r>
            <a:r>
              <a:rPr lang="en-US" kern="0" baseline="-25000" dirty="0" smtClean="0">
                <a:solidFill>
                  <a:srgbClr val="000090"/>
                </a:solidFill>
                <a:latin typeface="Arial"/>
              </a:rPr>
              <a:t>2</a:t>
            </a:r>
            <a:r>
              <a:rPr lang="en-US" kern="0" dirty="0" smtClean="0">
                <a:solidFill>
                  <a:srgbClr val="000090"/>
                </a:solidFill>
                <a:latin typeface="Arial"/>
              </a:rPr>
              <a:t>O, BrO, OClO, IO </a:t>
            </a:r>
            <a:endParaRPr lang="en-US" kern="0" dirty="0">
              <a:solidFill>
                <a:srgbClr val="000090"/>
              </a:solidFill>
              <a:latin typeface="Arial"/>
            </a:endParaRPr>
          </a:p>
          <a:p>
            <a:pPr defTabSz="914400">
              <a:defRPr/>
            </a:pPr>
            <a:r>
              <a:rPr lang="en-US" b="1" kern="0" dirty="0" smtClean="0">
                <a:solidFill>
                  <a:srgbClr val="000090"/>
                </a:solidFill>
                <a:latin typeface="Arial"/>
              </a:rPr>
              <a:t>O</a:t>
            </a:r>
            <a:r>
              <a:rPr lang="en-US" b="1" kern="0" baseline="-25000" dirty="0" smtClean="0">
                <a:solidFill>
                  <a:srgbClr val="000090"/>
                </a:solidFill>
                <a:latin typeface="Arial"/>
              </a:rPr>
              <a:t>3</a:t>
            </a:r>
            <a:r>
              <a:rPr lang="en-US" b="1" kern="0" dirty="0">
                <a:solidFill>
                  <a:srgbClr val="000090"/>
                </a:solidFill>
                <a:latin typeface="Arial"/>
              </a:rPr>
              <a:t> </a:t>
            </a:r>
            <a:r>
              <a:rPr lang="en-US" b="1" kern="0" dirty="0" smtClean="0">
                <a:solidFill>
                  <a:srgbClr val="000090"/>
                </a:solidFill>
                <a:latin typeface="Arial"/>
              </a:rPr>
              <a:t>profiles, tropospheric O</a:t>
            </a:r>
            <a:r>
              <a:rPr lang="en-US" b="1" kern="0" baseline="-25000" dirty="0" smtClean="0">
                <a:solidFill>
                  <a:srgbClr val="000090"/>
                </a:solidFill>
                <a:latin typeface="Arial"/>
              </a:rPr>
              <a:t>3</a:t>
            </a:r>
          </a:p>
          <a:p>
            <a:pPr defTabSz="914400">
              <a:defRPr/>
            </a:pPr>
            <a:r>
              <a:rPr lang="en-US" b="1" kern="0" dirty="0">
                <a:solidFill>
                  <a:srgbClr val="000090"/>
                </a:solidFill>
                <a:latin typeface="Arial"/>
              </a:rPr>
              <a:t> </a:t>
            </a:r>
            <a:r>
              <a:rPr lang="en-US" b="1" kern="0" dirty="0" smtClean="0">
                <a:solidFill>
                  <a:srgbClr val="000090"/>
                </a:solidFill>
                <a:latin typeface="Arial"/>
              </a:rPr>
              <a:t>         	</a:t>
            </a:r>
            <a:r>
              <a:rPr lang="en-US" kern="0" dirty="0" smtClean="0">
                <a:solidFill>
                  <a:srgbClr val="000090"/>
                </a:solidFill>
                <a:latin typeface="Arial"/>
              </a:rPr>
              <a:t>eXceL optimal-estimation method developed @ SAO for GOME, OMI</a:t>
            </a:r>
          </a:p>
          <a:p>
            <a:pPr defTabSz="914400">
              <a:defRPr/>
            </a:pPr>
            <a:r>
              <a:rPr lang="en-US" kern="0" dirty="0">
                <a:solidFill>
                  <a:srgbClr val="000090"/>
                </a:solidFill>
                <a:latin typeface="Arial"/>
              </a:rPr>
              <a:t>	</a:t>
            </a:r>
            <a:r>
              <a:rPr lang="en-US" kern="0" dirty="0" smtClean="0">
                <a:solidFill>
                  <a:srgbClr val="000090"/>
                </a:solidFill>
                <a:latin typeface="Arial"/>
              </a:rPr>
              <a:t>May be extended to SO</a:t>
            </a:r>
            <a:r>
              <a:rPr lang="en-US" kern="0" baseline="-25000" dirty="0" smtClean="0">
                <a:solidFill>
                  <a:srgbClr val="000090"/>
                </a:solidFill>
                <a:latin typeface="Arial"/>
              </a:rPr>
              <a:t>2</a:t>
            </a:r>
            <a:r>
              <a:rPr lang="en-US" kern="0" dirty="0" smtClean="0">
                <a:solidFill>
                  <a:srgbClr val="000090"/>
                </a:solidFill>
                <a:latin typeface="Arial"/>
              </a:rPr>
              <a:t>, especially volcanic SO</a:t>
            </a:r>
            <a:r>
              <a:rPr lang="en-US" kern="0" baseline="-25000" dirty="0" smtClean="0">
                <a:solidFill>
                  <a:srgbClr val="000090"/>
                </a:solidFill>
                <a:latin typeface="Arial"/>
              </a:rPr>
              <a:t>2</a:t>
            </a:r>
          </a:p>
          <a:p>
            <a:pPr defTabSz="914400">
              <a:defRPr/>
            </a:pPr>
            <a:r>
              <a:rPr lang="en-US" b="1" kern="0" dirty="0" smtClean="0">
                <a:solidFill>
                  <a:srgbClr val="000090"/>
                </a:solidFill>
                <a:latin typeface="Arial"/>
              </a:rPr>
              <a:t>TOMS-type ozone retrieval included for heritage</a:t>
            </a:r>
          </a:p>
          <a:p>
            <a:pPr defTabSz="914400">
              <a:defRPr/>
            </a:pPr>
            <a:endParaRPr lang="en-US" b="1" kern="0" dirty="0" smtClean="0">
              <a:solidFill>
                <a:srgbClr val="000090"/>
              </a:solidFill>
              <a:latin typeface="Arial"/>
            </a:endParaRPr>
          </a:p>
          <a:p>
            <a:pPr defTabSz="914400">
              <a:defRPr/>
            </a:pPr>
            <a:r>
              <a:rPr lang="en-US" b="1" kern="0" dirty="0" smtClean="0">
                <a:solidFill>
                  <a:srgbClr val="000090"/>
                </a:solidFill>
                <a:latin typeface="Arial"/>
              </a:rPr>
              <a:t>Aerosol products from OMI heritage: AOD, AAOD, Aerosol Index</a:t>
            </a:r>
          </a:p>
          <a:p>
            <a:pPr defTabSz="914400">
              <a:defRPr/>
            </a:pPr>
            <a:r>
              <a:rPr lang="en-US" b="1" kern="0" dirty="0">
                <a:solidFill>
                  <a:srgbClr val="000090"/>
                </a:solidFill>
                <a:latin typeface="Arial"/>
              </a:rPr>
              <a:t>	</a:t>
            </a:r>
            <a:r>
              <a:rPr lang="en-US" kern="0" dirty="0" smtClean="0">
                <a:solidFill>
                  <a:srgbClr val="000090"/>
                </a:solidFill>
                <a:latin typeface="Arial"/>
              </a:rPr>
              <a:t>Advanced/improved products likely developed @ GSFC, U. Nebraska</a:t>
            </a:r>
          </a:p>
          <a:p>
            <a:pPr defTabSz="914400">
              <a:defRPr/>
            </a:pPr>
            <a:r>
              <a:rPr lang="en-US" b="1" kern="0" dirty="0" smtClean="0">
                <a:solidFill>
                  <a:srgbClr val="000090"/>
                </a:solidFill>
                <a:latin typeface="Arial"/>
              </a:rPr>
              <a:t>Cloud Products from OMI heritage: CF, CTP</a:t>
            </a:r>
          </a:p>
          <a:p>
            <a:pPr defTabSz="914400">
              <a:defRPr/>
            </a:pPr>
            <a:r>
              <a:rPr lang="en-US" kern="0" dirty="0">
                <a:solidFill>
                  <a:srgbClr val="000090"/>
                </a:solidFill>
                <a:latin typeface="Arial"/>
              </a:rPr>
              <a:t>	</a:t>
            </a:r>
            <a:r>
              <a:rPr lang="en-US" kern="0" dirty="0" smtClean="0">
                <a:solidFill>
                  <a:srgbClr val="000090"/>
                </a:solidFill>
                <a:latin typeface="Arial"/>
              </a:rPr>
              <a:t>Advanced</a:t>
            </a:r>
            <a:r>
              <a:rPr lang="en-US" kern="0" dirty="0">
                <a:solidFill>
                  <a:srgbClr val="000090"/>
                </a:solidFill>
                <a:latin typeface="Arial"/>
              </a:rPr>
              <a:t>/improved products likely developed @ </a:t>
            </a:r>
            <a:r>
              <a:rPr lang="en-US" kern="0" dirty="0" smtClean="0">
                <a:solidFill>
                  <a:srgbClr val="000090"/>
                </a:solidFill>
                <a:latin typeface="Arial"/>
              </a:rPr>
              <a:t>GSFC</a:t>
            </a:r>
          </a:p>
          <a:p>
            <a:pPr defTabSz="914400">
              <a:defRPr/>
            </a:pPr>
            <a:endParaRPr lang="en-US" kern="0" dirty="0" smtClean="0">
              <a:solidFill>
                <a:srgbClr val="000090"/>
              </a:solidFill>
              <a:latin typeface="Arial"/>
            </a:endParaRPr>
          </a:p>
          <a:p>
            <a:pPr defTabSz="914400">
              <a:defRPr/>
            </a:pPr>
            <a:r>
              <a:rPr lang="en-US" b="1" kern="0" dirty="0" smtClean="0">
                <a:solidFill>
                  <a:srgbClr val="000090"/>
                </a:solidFill>
                <a:latin typeface="Arial"/>
              </a:rPr>
              <a:t>UVB research product based on OMI heritage</a:t>
            </a:r>
          </a:p>
          <a:p>
            <a:pPr defTabSz="914400">
              <a:defRPr/>
            </a:pPr>
            <a:endParaRPr lang="en-US" b="1" kern="0" dirty="0">
              <a:solidFill>
                <a:srgbClr val="000090"/>
              </a:solidFill>
              <a:latin typeface="Arial"/>
            </a:endParaRPr>
          </a:p>
          <a:p>
            <a:pPr defTabSz="914400">
              <a:defRPr/>
            </a:pPr>
            <a:r>
              <a:rPr lang="en-US" b="1" kern="0" dirty="0" smtClean="0">
                <a:solidFill>
                  <a:srgbClr val="000090"/>
                </a:solidFill>
                <a:latin typeface="Arial"/>
              </a:rPr>
              <a:t>Nighttime research products include city lights</a:t>
            </a:r>
            <a:endParaRPr lang="en-US" b="1"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t>6/29/16</a:t>
            </a:r>
            <a:endParaRPr lang="en-US" dirty="0"/>
          </a:p>
        </p:txBody>
      </p:sp>
      <p:sp>
        <p:nvSpPr>
          <p:cNvPr id="7" name="Slide Number Placeholder 6"/>
          <p:cNvSpPr>
            <a:spLocks noGrp="1"/>
          </p:cNvSpPr>
          <p:nvPr>
            <p:ph type="sldNum" sz="quarter" idx="12"/>
          </p:nvPr>
        </p:nvSpPr>
        <p:spPr/>
        <p:txBody>
          <a:bodyPr/>
          <a:lstStyle/>
          <a:p>
            <a:fld id="{AEC11D65-9821-2B49-88CD-D477606C3EDA}" type="slidenum">
              <a:rPr lang="en-US" smtClean="0"/>
              <a:pPr/>
              <a:t>65</a:t>
            </a:fld>
            <a:endParaRPr lang="en-US" dirty="0"/>
          </a:p>
        </p:txBody>
      </p:sp>
    </p:spTree>
    <p:extLst>
      <p:ext uri="{BB962C8B-B14F-4D97-AF65-F5344CB8AC3E}">
        <p14:creationId xmlns:p14="http://schemas.microsoft.com/office/powerpoint/2010/main" val="7374511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2" name="Picture 1" descr="Page28.png"/>
          <p:cNvPicPr>
            <a:picLocks noChangeAspect="1"/>
          </p:cNvPicPr>
          <p:nvPr/>
        </p:nvPicPr>
        <p:blipFill rotWithShape="1">
          <a:blip r:embed="rId3">
            <a:extLst>
              <a:ext uri="{28A0092B-C50C-407E-A947-70E740481C1C}">
                <a14:useLocalDpi xmlns:a14="http://schemas.microsoft.com/office/drawing/2010/main" val="0"/>
              </a:ext>
            </a:extLst>
          </a:blip>
          <a:srcRect l="6966" t="12222" r="9178" b="11975"/>
          <a:stretch/>
        </p:blipFill>
        <p:spPr>
          <a:xfrm>
            <a:off x="10276" y="484720"/>
            <a:ext cx="9133724" cy="6380098"/>
          </a:xfrm>
          <a:prstGeom prst="rect">
            <a:avLst/>
          </a:prstGeom>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t>6/29/16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66</a:t>
            </a:fld>
            <a:endParaRPr lang="en-US" dirty="0"/>
          </a:p>
        </p:txBody>
      </p:sp>
    </p:spTree>
    <p:extLst>
      <p:ext uri="{BB962C8B-B14F-4D97-AF65-F5344CB8AC3E}">
        <p14:creationId xmlns:p14="http://schemas.microsoft.com/office/powerpoint/2010/main" val="28314517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6"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ages from TEMPO_NSPIRES_12-EVI1 12-0007_Final.png"/>
          <p:cNvPicPr>
            <a:picLocks noChangeAspect="1"/>
          </p:cNvPicPr>
          <p:nvPr/>
        </p:nvPicPr>
        <p:blipFill rotWithShape="1">
          <a:blip r:embed="rId5">
            <a:extLst>
              <a:ext uri="{28A0092B-C50C-407E-A947-70E740481C1C}">
                <a14:useLocalDpi xmlns:a14="http://schemas.microsoft.com/office/drawing/2010/main" val="0"/>
              </a:ext>
            </a:extLst>
          </a:blip>
          <a:srcRect l="49740" t="11164" r="9646" b="48051"/>
          <a:stretch/>
        </p:blipFill>
        <p:spPr>
          <a:xfrm>
            <a:off x="3175101" y="387350"/>
            <a:ext cx="4978299" cy="6469457"/>
          </a:xfrm>
          <a:prstGeom prst="rect">
            <a:avLst/>
          </a:prstGeom>
        </p:spPr>
      </p:pic>
      <p:sp>
        <p:nvSpPr>
          <p:cNvPr id="3" name="TextBox 2"/>
          <p:cNvSpPr txBox="1"/>
          <p:nvPr/>
        </p:nvSpPr>
        <p:spPr>
          <a:xfrm>
            <a:off x="3872163" y="54170"/>
            <a:ext cx="3548342" cy="400110"/>
          </a:xfrm>
          <a:prstGeom prst="rect">
            <a:avLst/>
          </a:prstGeom>
          <a:noFill/>
        </p:spPr>
        <p:txBody>
          <a:bodyPr wrap="none" rtlCol="0">
            <a:spAutoFit/>
          </a:bodyPr>
          <a:lstStyle/>
          <a:p>
            <a:r>
              <a:rPr lang="en-US" sz="2000" b="1" dirty="0" smtClean="0">
                <a:solidFill>
                  <a:srgbClr val="000090"/>
                </a:solidFill>
                <a:latin typeface="Arial"/>
                <a:cs typeface="Arial"/>
              </a:rPr>
              <a:t>TEMPO Baseline Products</a:t>
            </a:r>
            <a:r>
              <a:rPr lang="en-US" sz="2000" b="1" baseline="30000" dirty="0" smtClean="0">
                <a:solidFill>
                  <a:srgbClr val="000090"/>
                </a:solidFill>
                <a:latin typeface="Arial"/>
                <a:cs typeface="Arial"/>
              </a:rPr>
              <a:t>1</a:t>
            </a:r>
            <a:endParaRPr lang="en-US" sz="2000" b="1" baseline="30000" dirty="0">
              <a:solidFill>
                <a:srgbClr val="000090"/>
              </a:solidFill>
              <a:latin typeface="Arial"/>
              <a:cs typeface="Arial"/>
            </a:endParaRPr>
          </a:p>
        </p:txBody>
      </p:sp>
      <p:sp>
        <p:nvSpPr>
          <p:cNvPr id="4" name="Date Placeholder 3"/>
          <p:cNvSpPr>
            <a:spLocks noGrp="1"/>
          </p:cNvSpPr>
          <p:nvPr>
            <p:ph type="dt" sz="half" idx="10"/>
          </p:nvPr>
        </p:nvSpPr>
        <p:spPr/>
        <p:txBody>
          <a:bodyPr/>
          <a:lstStyle/>
          <a:p>
            <a:pPr>
              <a:defRPr/>
            </a:pPr>
            <a:r>
              <a:rPr lang="en-US" smtClean="0"/>
              <a:t>6/29/16</a:t>
            </a:r>
            <a:endParaRPr lang="en-US" dirty="0"/>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pPr>
                <a:defRPr/>
              </a:pPr>
              <a:t>67</a:t>
            </a:fld>
            <a:endParaRPr lang="en-US" dirty="0"/>
          </a:p>
        </p:txBody>
      </p:sp>
    </p:spTree>
    <p:extLst>
      <p:ext uri="{BB962C8B-B14F-4D97-AF65-F5344CB8AC3E}">
        <p14:creationId xmlns:p14="http://schemas.microsoft.com/office/powerpoint/2010/main" val="40137579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925" y="1371600"/>
          <a:ext cx="9067800" cy="4710114"/>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TOMS-Vn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Selected urban areas and burning regions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NO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CO</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 OD and SSA</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AERUV</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 pressure and fraction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CLDRR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UBV and Eryth. dose</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UVB (?)</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AQ indices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L3-L4 based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9669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cs typeface="Arial" charset="0"/>
              </a:rPr>
              <a:t>Default Launch Data Products</a:t>
            </a:r>
          </a:p>
        </p:txBody>
      </p:sp>
      <p:pic>
        <p:nvPicPr>
          <p:cNvPr id="49669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42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9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6/29/16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68</a:t>
            </a:fld>
            <a:endParaRPr lang="en-US" dirty="0"/>
          </a:p>
        </p:txBody>
      </p:sp>
    </p:spTree>
    <p:extLst>
      <p:ext uri="{BB962C8B-B14F-4D97-AF65-F5344CB8AC3E}">
        <p14:creationId xmlns:p14="http://schemas.microsoft.com/office/powerpoint/2010/main" val="3180516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925" y="1371600"/>
          <a:ext cx="9067800" cy="3343275"/>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 (or, extended regions)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BrO</a:t>
                      </a:r>
                      <a:endParaRPr kumimoji="0" lang="en-US" sz="1600" b="1" i="0" u="none" strike="noStrike" cap="none" normalizeH="0" baseline="-2500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AERUV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CLDRR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Height-resolved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NO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Improved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9873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cs typeface="Arial" charset="0"/>
              </a:rPr>
              <a:t>Secondary and Improved Data Products</a:t>
            </a:r>
          </a:p>
        </p:txBody>
      </p:sp>
      <p:pic>
        <p:nvPicPr>
          <p:cNvPr id="49873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73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6/29/16</a:t>
            </a:r>
            <a:endParaRPr lang="en-US" dirty="0"/>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pPr>
                <a:defRPr/>
              </a:pPr>
              <a:t>69</a:t>
            </a:fld>
            <a:endParaRPr lang="en-US" dirty="0"/>
          </a:p>
        </p:txBody>
      </p:sp>
    </p:spTree>
    <p:extLst>
      <p:ext uri="{BB962C8B-B14F-4D97-AF65-F5344CB8AC3E}">
        <p14:creationId xmlns:p14="http://schemas.microsoft.com/office/powerpoint/2010/main" val="4113289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SCIAMACHY, 2002-2012)</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pic>
        <p:nvPicPr>
          <p:cNvPr id="3" name="Picture 2" descr="scia-1-6-reflectance-with-TEMPO.PNG"/>
          <p:cNvPicPr>
            <a:picLocks noChangeAspect="1"/>
          </p:cNvPicPr>
          <p:nvPr/>
        </p:nvPicPr>
        <p:blipFill rotWithShape="1">
          <a:blip r:embed="rId2">
            <a:extLst>
              <a:ext uri="{28A0092B-C50C-407E-A947-70E740481C1C}">
                <a14:useLocalDpi xmlns:a14="http://schemas.microsoft.com/office/drawing/2010/main" val="0"/>
              </a:ext>
            </a:extLst>
          </a:blip>
          <a:srcRect l="8340" t="10742" r="13161" b="5161"/>
          <a:stretch/>
        </p:blipFill>
        <p:spPr>
          <a:xfrm>
            <a:off x="1028700" y="1054100"/>
            <a:ext cx="7052255" cy="5767425"/>
          </a:xfrm>
          <a:prstGeom prst="rect">
            <a:avLst/>
          </a:prstGeom>
        </p:spPr>
      </p:pic>
    </p:spTree>
    <p:extLst>
      <p:ext uri="{BB962C8B-B14F-4D97-AF65-F5344CB8AC3E}">
        <p14:creationId xmlns:p14="http://schemas.microsoft.com/office/powerpoint/2010/main" val="1869516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2"/>
          <p:cNvSpPr txBox="1">
            <a:spLocks noChangeArrowheads="1"/>
          </p:cNvSpPr>
          <p:nvPr/>
        </p:nvSpPr>
        <p:spPr bwMode="auto">
          <a:xfrm>
            <a:off x="0" y="657225"/>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sz="2800" dirty="0">
                <a:solidFill>
                  <a:srgbClr val="000000"/>
                </a:solidFill>
                <a:cs typeface="Arial" charset="0"/>
              </a:rPr>
              <a:t>Alignment with 2007 Decadal Survey</a:t>
            </a:r>
          </a:p>
          <a:p>
            <a:pPr defTabSz="914400" eaLnBrk="1" fontAlgn="base" hangingPunct="1">
              <a:spcBef>
                <a:spcPct val="0"/>
              </a:spcBef>
              <a:spcAft>
                <a:spcPct val="0"/>
              </a:spcAft>
            </a:pPr>
            <a:endParaRPr lang="en-US" dirty="0">
              <a:solidFill>
                <a:srgbClr val="000000"/>
              </a:solidFill>
              <a:cs typeface="Arial" charset="0"/>
            </a:endParaRPr>
          </a:p>
          <a:p>
            <a:pPr defTabSz="914400" eaLnBrk="1" fontAlgn="base" hangingPunct="1">
              <a:spcBef>
                <a:spcPct val="0"/>
              </a:spcBef>
              <a:spcAft>
                <a:spcPct val="0"/>
              </a:spcAft>
            </a:pPr>
            <a:endParaRPr lang="en-US" dirty="0">
              <a:solidFill>
                <a:srgbClr val="000000"/>
              </a:solidFill>
              <a:cs typeface="Arial" charset="0"/>
            </a:endParaRPr>
          </a:p>
          <a:p>
            <a:pPr defTabSz="914400" eaLnBrk="1" fontAlgn="base" hangingPunct="1">
              <a:spcBef>
                <a:spcPct val="0"/>
              </a:spcBef>
              <a:spcAft>
                <a:spcPct val="0"/>
              </a:spcAft>
            </a:pPr>
            <a:r>
              <a:rPr lang="en-US" b="0" dirty="0">
                <a:solidFill>
                  <a:srgbClr val="000000"/>
                </a:solidFill>
                <a:cs typeface="Arial" charset="0"/>
              </a:rPr>
              <a:t>The NRC 2007 Decadal Survey </a:t>
            </a:r>
            <a:r>
              <a:rPr lang="ja-JP" altLang="en-US" b="0">
                <a:solidFill>
                  <a:srgbClr val="000000"/>
                </a:solidFill>
                <a:cs typeface="Arial" charset="0"/>
              </a:rPr>
              <a:t>“</a:t>
            </a:r>
            <a:r>
              <a:rPr lang="en-US" altLang="ja-JP" b="0" dirty="0">
                <a:solidFill>
                  <a:srgbClr val="000000"/>
                </a:solidFill>
                <a:cs typeface="Arial" charset="0"/>
              </a:rPr>
              <a:t>Earth Science and Applications from Space: National Imperatives for the Next Decade and Beyond</a:t>
            </a:r>
            <a:r>
              <a:rPr lang="ja-JP" altLang="en-US" b="0">
                <a:solidFill>
                  <a:srgbClr val="000000"/>
                </a:solidFill>
                <a:cs typeface="Arial" charset="0"/>
              </a:rPr>
              <a:t>”</a:t>
            </a:r>
            <a:r>
              <a:rPr lang="en-US" altLang="ja-JP" b="0" dirty="0">
                <a:solidFill>
                  <a:srgbClr val="000000"/>
                </a:solidFill>
                <a:cs typeface="Arial" charset="0"/>
              </a:rPr>
              <a:t> recommended missions including Geostationary Coastal and Air Pollution Events (GEO-CAPE). The atmosphere part of GEO-CAPE is recommended to include the measurements proposed here.</a:t>
            </a:r>
            <a:endParaRPr lang="en-US" altLang="ja-JP" dirty="0">
              <a:solidFill>
                <a:srgbClr val="000000"/>
              </a:solidFill>
              <a:cs typeface="Arial" charset="0"/>
            </a:endParaRPr>
          </a:p>
          <a:p>
            <a:pPr defTabSz="914400" eaLnBrk="1" fontAlgn="base" hangingPunct="1">
              <a:spcBef>
                <a:spcPct val="0"/>
              </a:spcBef>
              <a:spcAft>
                <a:spcPct val="0"/>
              </a:spcAft>
            </a:pPr>
            <a:endParaRPr lang="en-US" dirty="0">
              <a:solidFill>
                <a:srgbClr val="000000"/>
              </a:solidFill>
              <a:cs typeface="Arial" charset="0"/>
            </a:endParaRPr>
          </a:p>
          <a:p>
            <a:pPr defTabSz="914400" eaLnBrk="1" fontAlgn="base" hangingPunct="1">
              <a:spcBef>
                <a:spcPct val="0"/>
              </a:spcBef>
              <a:spcAft>
                <a:spcPct val="0"/>
              </a:spcAft>
            </a:pPr>
            <a:r>
              <a:rPr lang="en-US" b="0" dirty="0">
                <a:solidFill>
                  <a:srgbClr val="000000"/>
                </a:solidFill>
                <a:cs typeface="Arial" charset="0"/>
              </a:rPr>
              <a:t>TEMPO makes all the requisite GEO-CAPE UV/visible measurements, including O</a:t>
            </a:r>
            <a:r>
              <a:rPr lang="en-US" b="0" baseline="-25000" dirty="0">
                <a:solidFill>
                  <a:srgbClr val="000000"/>
                </a:solidFill>
                <a:cs typeface="Arial" charset="0"/>
              </a:rPr>
              <a:t>3</a:t>
            </a:r>
            <a:r>
              <a:rPr lang="en-US" b="0" dirty="0">
                <a:solidFill>
                  <a:srgbClr val="000000"/>
                </a:solidFill>
                <a:cs typeface="Arial" charset="0"/>
              </a:rPr>
              <a:t>, NO</a:t>
            </a:r>
            <a:r>
              <a:rPr lang="en-US" b="0" baseline="-25000" dirty="0">
                <a:solidFill>
                  <a:srgbClr val="000000"/>
                </a:solidFill>
                <a:cs typeface="Arial" charset="0"/>
              </a:rPr>
              <a:t>2</a:t>
            </a:r>
            <a:r>
              <a:rPr lang="en-US" b="0" dirty="0">
                <a:solidFill>
                  <a:srgbClr val="000000"/>
                </a:solidFill>
                <a:cs typeface="Arial" charset="0"/>
              </a:rPr>
              <a:t>, H</a:t>
            </a:r>
            <a:r>
              <a:rPr lang="en-US" b="0" baseline="-25000" dirty="0">
                <a:solidFill>
                  <a:srgbClr val="000000"/>
                </a:solidFill>
                <a:cs typeface="Arial" charset="0"/>
              </a:rPr>
              <a:t>2</a:t>
            </a:r>
            <a:r>
              <a:rPr lang="en-US" b="0" dirty="0">
                <a:solidFill>
                  <a:srgbClr val="000000"/>
                </a:solidFill>
                <a:cs typeface="Arial" charset="0"/>
              </a:rPr>
              <a:t>CO, and aerosols (plus several additional species including SO</a:t>
            </a:r>
            <a:r>
              <a:rPr lang="en-US" b="0" baseline="-25000" dirty="0">
                <a:solidFill>
                  <a:srgbClr val="000000"/>
                </a:solidFill>
                <a:cs typeface="Arial" charset="0"/>
              </a:rPr>
              <a:t>2</a:t>
            </a:r>
            <a:r>
              <a:rPr lang="en-US" b="0" dirty="0">
                <a:solidFill>
                  <a:srgbClr val="000000"/>
                </a:solidFill>
                <a:cs typeface="Arial" charset="0"/>
              </a:rPr>
              <a:t>). Together with the proposed IR instrument for CO measurements, all GEO-CAPE atmospheric requirements for North America are fulfilled.</a:t>
            </a:r>
          </a:p>
        </p:txBody>
      </p:sp>
      <p:pic>
        <p:nvPicPr>
          <p:cNvPr id="460802"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03" name="Picture 4"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466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template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071204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90600"/>
          </a:xfrm>
        </p:spPr>
        <p:txBody>
          <a:bodyPr/>
          <a:lstStyle/>
          <a:p>
            <a:pPr fontAlgn="base">
              <a:spcAft>
                <a:spcPct val="0"/>
              </a:spcAft>
            </a:pPr>
            <a:r>
              <a:rPr lang="en-US" dirty="0" smtClean="0">
                <a:solidFill>
                  <a:schemeClr val="bg1"/>
                </a:solidFill>
                <a:cs typeface="Arial" charset="0"/>
              </a:rPr>
              <a:t>Low Earth orbit:</a:t>
            </a:r>
            <a:br>
              <a:rPr lang="en-US" dirty="0" smtClean="0">
                <a:solidFill>
                  <a:schemeClr val="bg1"/>
                </a:solidFill>
                <a:cs typeface="Arial" charset="0"/>
              </a:rPr>
            </a:br>
            <a:r>
              <a:rPr lang="en-US" dirty="0" smtClean="0">
                <a:solidFill>
                  <a:schemeClr val="bg1"/>
                </a:solidFill>
                <a:cs typeface="Arial" charset="0"/>
              </a:rPr>
              <a:t>Sun-synchronous nadir heritage</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6/29/16</a:t>
            </a:r>
            <a:endParaRPr lang="en-US" dirty="0">
              <a:solidFill>
                <a:prstClr val="black">
                  <a:tint val="75000"/>
                </a:prstClr>
              </a:solidFill>
              <a:latin typeface="Calibri"/>
              <a:ea typeface="ＭＳ Ｐゴシック"/>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8</a:t>
            </a:fld>
            <a:endParaRPr lang="en-US" dirty="0">
              <a:solidFill>
                <a:prstClr val="black">
                  <a:tint val="75000"/>
                </a:prstClr>
              </a:solidFill>
              <a:latin typeface="Calibri"/>
              <a:ea typeface="ＭＳ Ｐゴシック"/>
            </a:endParaRPr>
          </a:p>
        </p:txBody>
      </p:sp>
      <p:graphicFrame>
        <p:nvGraphicFramePr>
          <p:cNvPr id="7" name="Group 4"/>
          <p:cNvGraphicFramePr>
            <a:graphicFrameLocks noGrp="1"/>
          </p:cNvGraphicFramePr>
          <p:nvPr>
            <p:extLst>
              <p:ext uri="{D42A27DB-BD31-4B8C-83A1-F6EECF244321}">
                <p14:modId xmlns:p14="http://schemas.microsoft.com/office/powerpoint/2010/main" val="1479276144"/>
              </p:ext>
            </p:extLst>
          </p:nvPr>
        </p:nvGraphicFramePr>
        <p:xfrm>
          <a:off x="0" y="990600"/>
          <a:ext cx="9144000" cy="4531462"/>
        </p:xfrm>
        <a:graphic>
          <a:graphicData uri="http://schemas.openxmlformats.org/drawingml/2006/table">
            <a:tbl>
              <a:tblPr/>
              <a:tblGrid>
                <a:gridCol w="1456028"/>
                <a:gridCol w="1279357"/>
                <a:gridCol w="1836615"/>
                <a:gridCol w="1692140"/>
                <a:gridCol w="1625958"/>
                <a:gridCol w="1253902"/>
              </a:tblGrid>
              <a:tr h="5527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Instrument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Detectors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Coverage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a:t>
                      </a:r>
                      <a:r>
                        <a:rPr kumimoji="0" lang="en-US" sz="1800" b="1" i="0" u="none" strike="noStrike" cap="none" normalizeH="0" baseline="0" dirty="0" smtClean="0">
                          <a:ln>
                            <a:noFill/>
                          </a:ln>
                          <a:solidFill>
                            <a:schemeClr val="bg1"/>
                          </a:solidFill>
                          <a:effectLst/>
                          <a:latin typeface="Arial" charset="0"/>
                          <a:ea typeface="ＭＳ Ｐゴシック" charset="0"/>
                          <a:cs typeface="ＭＳ Ｐゴシック" charset="0"/>
                        </a:rPr>
                        <a:t>Res. </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ts val="350"/>
                        </a:spcBef>
                        <a:spcAft>
                          <a:spcPct val="0"/>
                        </a:spcAft>
                        <a:buClr>
                          <a:srgbClr val="FFFF00"/>
                        </a:buClr>
                        <a:buSzPct val="100000"/>
                        <a:buFont typeface="Arial Unicode M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Ground Pixel Size [km</a:t>
                      </a:r>
                      <a:r>
                        <a:rPr kumimoji="0" lang="en-US" sz="1800" b="1" i="0" u="none" strike="noStrike" cap="none" normalizeH="0" baseline="30000" dirty="0">
                          <a:ln>
                            <a:noFill/>
                          </a:ln>
                          <a:solidFill>
                            <a:schemeClr val="bg1"/>
                          </a:solidFill>
                          <a:effectLst/>
                          <a:latin typeface="Arial" charset="0"/>
                          <a:ea typeface="ＭＳ Ｐゴシック" charset="0"/>
                          <a:cs typeface="ＭＳ Ｐゴシック" charset="0"/>
                        </a:rPr>
                        <a:t>2</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Global Coverage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r>
              <a:tr h="54283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GOME-1 (1995-2011)</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0.2-0.4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40×320 (40×80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51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SCIAMACHY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2002-2012)</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240-2380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0.2-1.5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30×30/60/90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30×120/240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6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56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OMI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2004)</a:t>
                      </a:r>
                      <a:r>
                        <a:rPr kumimoji="0" lang="x-none" sz="16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 CCD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270-500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0.42-0.63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13×24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42×162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88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GOME-</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2a,b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2006, 2012</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0.24-0.53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40×80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(40×10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near-daily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5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OMPS-1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(2011)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CCDs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250-380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50×50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3"/>
          <p:cNvSpPr txBox="1">
            <a:spLocks noChangeArrowheads="1"/>
          </p:cNvSpPr>
          <p:nvPr/>
        </p:nvSpPr>
        <p:spPr bwMode="auto">
          <a:xfrm>
            <a:off x="0" y="5638800"/>
            <a:ext cx="9144000"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3333CC"/>
              </a:buClr>
              <a:buSzPct val="100000"/>
              <a:buFont typeface="Arial" charset="0"/>
              <a:buNone/>
            </a:pPr>
            <a:r>
              <a:rPr lang="en-US" dirty="0" smtClean="0">
                <a:solidFill>
                  <a:srgbClr val="FF0000"/>
                </a:solidFill>
                <a:cs typeface="Arial" charset="0"/>
              </a:rPr>
              <a:t>Previous experience (since 1985 at SAO and MPI)</a:t>
            </a:r>
          </a:p>
          <a:p>
            <a:pPr algn="ctr" eaLnBrk="1" fontAlgn="base" hangingPunct="1">
              <a:spcBef>
                <a:spcPct val="0"/>
              </a:spcBef>
              <a:spcAft>
                <a:spcPct val="0"/>
              </a:spcAft>
              <a:buClr>
                <a:srgbClr val="3333CC"/>
              </a:buClr>
              <a:buSzPct val="100000"/>
              <a:buFont typeface="Arial" charset="0"/>
              <a:buNone/>
            </a:pPr>
            <a:r>
              <a:rPr lang="en-US" sz="1800" dirty="0" smtClean="0">
                <a:solidFill>
                  <a:srgbClr val="1E03BD"/>
                </a:solidFill>
                <a:cs typeface="Arial" charset="0"/>
              </a:rPr>
              <a:t>Scientific and operational measurements of pollutants O</a:t>
            </a:r>
            <a:r>
              <a:rPr lang="en-US" sz="1800" baseline="-25000" dirty="0" smtClean="0">
                <a:solidFill>
                  <a:srgbClr val="1E03BD"/>
                </a:solidFill>
                <a:cs typeface="Arial" charset="0"/>
              </a:rPr>
              <a:t>3</a:t>
            </a:r>
            <a:r>
              <a:rPr lang="en-US" sz="1800" dirty="0" smtClean="0">
                <a:solidFill>
                  <a:srgbClr val="1E03BD"/>
                </a:solidFill>
                <a:cs typeface="Arial" charset="0"/>
              </a:rPr>
              <a:t>, NO</a:t>
            </a:r>
            <a:r>
              <a:rPr lang="en-US" sz="1800" baseline="-25000" dirty="0" smtClean="0">
                <a:solidFill>
                  <a:srgbClr val="1E03BD"/>
                </a:solidFill>
                <a:cs typeface="Arial" charset="0"/>
              </a:rPr>
              <a:t>2</a:t>
            </a:r>
            <a:r>
              <a:rPr lang="en-US" sz="1800" dirty="0" smtClean="0">
                <a:solidFill>
                  <a:srgbClr val="1E03BD"/>
                </a:solidFill>
                <a:cs typeface="Arial" charset="0"/>
              </a:rPr>
              <a:t>, SO</a:t>
            </a:r>
            <a:r>
              <a:rPr lang="en-US" sz="1800" baseline="-25000" dirty="0" smtClean="0">
                <a:solidFill>
                  <a:srgbClr val="1E03BD"/>
                </a:solidFill>
                <a:cs typeface="Arial" charset="0"/>
              </a:rPr>
              <a:t>2</a:t>
            </a:r>
            <a:r>
              <a:rPr lang="en-US" sz="1800" dirty="0" smtClean="0">
                <a:solidFill>
                  <a:srgbClr val="1E03BD"/>
                </a:solidFill>
                <a:cs typeface="Arial" charset="0"/>
              </a:rPr>
              <a:t>, H</a:t>
            </a:r>
            <a:r>
              <a:rPr lang="en-US" sz="1800" baseline="-25000" dirty="0" smtClean="0">
                <a:solidFill>
                  <a:srgbClr val="1E03BD"/>
                </a:solidFill>
                <a:cs typeface="Arial" charset="0"/>
              </a:rPr>
              <a:t>2</a:t>
            </a:r>
            <a:r>
              <a:rPr lang="en-US" sz="1800" dirty="0" smtClean="0">
                <a:solidFill>
                  <a:srgbClr val="1E03BD"/>
                </a:solidFill>
                <a:cs typeface="Arial" charset="0"/>
              </a:rPr>
              <a:t>CO, C</a:t>
            </a:r>
            <a:r>
              <a:rPr lang="en-US" sz="1800" baseline="-25000" dirty="0" smtClean="0">
                <a:solidFill>
                  <a:srgbClr val="1E03BD"/>
                </a:solidFill>
                <a:cs typeface="Arial" charset="0"/>
              </a:rPr>
              <a:t>2</a:t>
            </a:r>
            <a:r>
              <a:rPr lang="en-US" sz="1800" dirty="0" smtClean="0">
                <a:solidFill>
                  <a:srgbClr val="1E03BD"/>
                </a:solidFill>
                <a:cs typeface="Arial" charset="0"/>
              </a:rPr>
              <a:t>H</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a:t>
            </a:r>
            <a:r>
              <a:rPr lang="en-US" sz="1800" dirty="0">
                <a:solidFill>
                  <a:srgbClr val="1E03BD"/>
                </a:solidFill>
                <a:cs typeface="Arial" charset="0"/>
              </a:rPr>
              <a:t>&amp;</a:t>
            </a:r>
            <a:r>
              <a:rPr lang="en-US" sz="1800" dirty="0" smtClean="0">
                <a:solidFill>
                  <a:srgbClr val="1E03BD"/>
                </a:solidFill>
                <a:cs typeface="Arial" charset="0"/>
              </a:rPr>
              <a:t> CO, CH</a:t>
            </a:r>
            <a:r>
              <a:rPr lang="en-US" sz="1800" baseline="-25000" dirty="0" smtClean="0">
                <a:solidFill>
                  <a:srgbClr val="1E03BD"/>
                </a:solidFill>
                <a:cs typeface="Arial" charset="0"/>
              </a:rPr>
              <a:t>4</a:t>
            </a:r>
            <a:r>
              <a:rPr lang="en-US" sz="1800" dirty="0" smtClean="0">
                <a:solidFill>
                  <a:srgbClr val="1E03BD"/>
                </a:solidFill>
                <a:cs typeface="Arial" charset="0"/>
              </a:rPr>
              <a:t>, BrO, OClO, ClO, IO, H</a:t>
            </a:r>
            <a:r>
              <a:rPr lang="en-US" sz="1800" baseline="-25000" dirty="0" smtClean="0">
                <a:solidFill>
                  <a:srgbClr val="1E03BD"/>
                </a:solidFill>
                <a:cs typeface="Arial" charset="0"/>
              </a:rPr>
              <a:t>2</a:t>
            </a:r>
            <a:r>
              <a:rPr lang="en-US" sz="1800" dirty="0" smtClean="0">
                <a:solidFill>
                  <a:srgbClr val="1E03BD"/>
                </a:solidFill>
                <a:cs typeface="Arial" charset="0"/>
              </a:rPr>
              <a:t>O, O</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Raman, aerosol, ….)</a:t>
            </a:r>
          </a:p>
        </p:txBody>
      </p:sp>
    </p:spTree>
    <p:extLst>
      <p:ext uri="{BB962C8B-B14F-4D97-AF65-F5344CB8AC3E}">
        <p14:creationId xmlns:p14="http://schemas.microsoft.com/office/powerpoint/2010/main" val="1304572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LEO measurement capability</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6" name="TextBox 4"/>
          <p:cNvSpPr txBox="1">
            <a:spLocks noChangeArrowheads="1"/>
          </p:cNvSpPr>
          <p:nvPr/>
        </p:nvSpPr>
        <p:spPr bwMode="auto">
          <a:xfrm>
            <a:off x="0" y="1200150"/>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ts val="1200"/>
              </a:spcAft>
              <a:buClr>
                <a:srgbClr val="CCCCFF"/>
              </a:buClr>
              <a:buSzPct val="70000"/>
              <a:buFont typeface="Wingdings" charset="0"/>
              <a:buNone/>
            </a:pPr>
            <a:r>
              <a:rPr lang="en-US" sz="3000" dirty="0" smtClean="0">
                <a:solidFill>
                  <a:srgbClr val="000090"/>
                </a:solidFill>
                <a:cs typeface="Arial" charset="0"/>
              </a:rPr>
              <a:t>A </a:t>
            </a:r>
            <a:r>
              <a:rPr lang="en-US" sz="3000" dirty="0">
                <a:solidFill>
                  <a:srgbClr val="000090"/>
                </a:solidFill>
                <a:cs typeface="Arial" charset="0"/>
              </a:rPr>
              <a:t>full, minimally-redundant, set of polluting gases, plus aerosols and clouds is now measured to very high precision from satellites. Ultraviolet and visible spectroscopy of backscattered radiation provides O</a:t>
            </a:r>
            <a:r>
              <a:rPr lang="en-US" sz="3000" baseline="-25000" dirty="0">
                <a:solidFill>
                  <a:srgbClr val="000090"/>
                </a:solidFill>
                <a:cs typeface="Arial" charset="0"/>
              </a:rPr>
              <a:t>3</a:t>
            </a:r>
            <a:r>
              <a:rPr lang="en-US" sz="3000" dirty="0">
                <a:solidFill>
                  <a:srgbClr val="000090"/>
                </a:solidFill>
                <a:cs typeface="Arial" charset="0"/>
              </a:rPr>
              <a:t> (including profiles and tropospheric O</a:t>
            </a:r>
            <a:r>
              <a:rPr lang="en-US" sz="3000" baseline="-25000" dirty="0">
                <a:solidFill>
                  <a:srgbClr val="000090"/>
                </a:solidFill>
                <a:cs typeface="Arial" charset="0"/>
              </a:rPr>
              <a:t>3</a:t>
            </a:r>
            <a:r>
              <a:rPr lang="en-US" sz="3000" dirty="0">
                <a:solidFill>
                  <a:srgbClr val="000090"/>
                </a:solidFill>
                <a:cs typeface="Arial" charset="0"/>
              </a:rPr>
              <a:t>), NO</a:t>
            </a:r>
            <a:r>
              <a:rPr lang="en-US" sz="3000" baseline="-25000" dirty="0">
                <a:solidFill>
                  <a:srgbClr val="000090"/>
                </a:solidFill>
                <a:cs typeface="Arial" charset="0"/>
              </a:rPr>
              <a:t>2</a:t>
            </a:r>
            <a:r>
              <a:rPr lang="en-US" sz="3000" dirty="0">
                <a:solidFill>
                  <a:srgbClr val="000090"/>
                </a:solidFill>
                <a:cs typeface="Arial" charset="0"/>
              </a:rPr>
              <a:t> (for NO</a:t>
            </a:r>
            <a:r>
              <a:rPr lang="en-US" sz="3000" baseline="-25000" dirty="0">
                <a:solidFill>
                  <a:srgbClr val="000090"/>
                </a:solidFill>
                <a:cs typeface="Arial" charset="0"/>
              </a:rPr>
              <a:t>x</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CO and C</a:t>
            </a:r>
            <a:r>
              <a:rPr lang="en-US" sz="3000" baseline="-25000" dirty="0">
                <a:solidFill>
                  <a:srgbClr val="000090"/>
                </a:solidFill>
                <a:cs typeface="Arial" charset="0"/>
              </a:rPr>
              <a:t>2</a:t>
            </a:r>
            <a:r>
              <a:rPr lang="en-US" sz="3000" dirty="0">
                <a:solidFill>
                  <a:srgbClr val="000090"/>
                </a:solidFill>
                <a:cs typeface="Arial" charset="0"/>
              </a:rPr>
              <a:t>H</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(for VOCs), SO</a:t>
            </a:r>
            <a:r>
              <a:rPr lang="en-US" sz="3000" baseline="-25000" dirty="0">
                <a:solidFill>
                  <a:srgbClr val="000090"/>
                </a:solidFill>
                <a:cs typeface="Arial" charset="0"/>
              </a:rPr>
              <a:t>2</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O, O</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N</a:t>
            </a:r>
            <a:r>
              <a:rPr lang="en-US" sz="3000" baseline="-25000" dirty="0">
                <a:solidFill>
                  <a:srgbClr val="000090"/>
                </a:solidFill>
                <a:cs typeface="Arial" charset="0"/>
              </a:rPr>
              <a:t>2</a:t>
            </a:r>
            <a:r>
              <a:rPr lang="en-US" sz="3000" dirty="0">
                <a:solidFill>
                  <a:srgbClr val="000090"/>
                </a:solidFill>
                <a:cs typeface="Arial" charset="0"/>
              </a:rPr>
              <a:t> and O</a:t>
            </a:r>
            <a:r>
              <a:rPr lang="en-US" sz="3000" baseline="-25000" dirty="0">
                <a:solidFill>
                  <a:srgbClr val="000090"/>
                </a:solidFill>
                <a:cs typeface="Arial" charset="0"/>
              </a:rPr>
              <a:t>2</a:t>
            </a:r>
            <a:r>
              <a:rPr lang="en-US" sz="3000" dirty="0">
                <a:solidFill>
                  <a:srgbClr val="000090"/>
                </a:solidFill>
                <a:cs typeface="Arial" charset="0"/>
              </a:rPr>
              <a:t> Raman scattering, and halogen oxides (BrO, ClO, IO, OClO). Satellite spectrometers </a:t>
            </a:r>
            <a:r>
              <a:rPr lang="en-US" sz="3000" dirty="0" smtClean="0">
                <a:solidFill>
                  <a:srgbClr val="000090"/>
                </a:solidFill>
                <a:cs typeface="Arial" charset="0"/>
              </a:rPr>
              <a:t>we planned </a:t>
            </a:r>
            <a:r>
              <a:rPr lang="en-US" sz="3000" dirty="0">
                <a:solidFill>
                  <a:srgbClr val="000090"/>
                </a:solidFill>
                <a:cs typeface="Arial" charset="0"/>
              </a:rPr>
              <a:t>since 1985 began making these measurements in 1995.</a:t>
            </a:r>
          </a:p>
        </p:txBody>
      </p:sp>
    </p:spTree>
    <p:extLst>
      <p:ext uri="{BB962C8B-B14F-4D97-AF65-F5344CB8AC3E}">
        <p14:creationId xmlns:p14="http://schemas.microsoft.com/office/powerpoint/2010/main" val="16466006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a:ln>
              <a:noFill/>
            </a:ln>
            <a:solidFill>
              <a:schemeClr val="accent2"/>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a:ln>
              <a:noFill/>
            </a:ln>
            <a:solidFill>
              <a:schemeClr val="accent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8874</TotalTime>
  <Words>5540</Words>
  <Application>Microsoft Macintosh PowerPoint</Application>
  <PresentationFormat>On-screen Show (4:3)</PresentationFormat>
  <Paragraphs>842</Paragraphs>
  <Slides>71</Slides>
  <Notes>36</Notes>
  <HiddenSlides>0</HiddenSlides>
  <MMClips>0</MMClips>
  <ScaleCrop>false</ScaleCrop>
  <HeadingPairs>
    <vt:vector size="4" baseType="variant">
      <vt:variant>
        <vt:lpstr>Theme</vt:lpstr>
      </vt:variant>
      <vt:variant>
        <vt:i4>17</vt:i4>
      </vt:variant>
      <vt:variant>
        <vt:lpstr>Slide Titles</vt:lpstr>
      </vt:variant>
      <vt:variant>
        <vt:i4>71</vt:i4>
      </vt:variant>
    </vt:vector>
  </HeadingPairs>
  <TitlesOfParts>
    <vt:vector size="88" baseType="lpstr">
      <vt:lpstr>Office Theme</vt:lpstr>
      <vt:lpstr>1_Office Theme</vt:lpstr>
      <vt:lpstr>6_Office Theme</vt:lpstr>
      <vt:lpstr>7_Office Theme</vt:lpstr>
      <vt:lpstr>5_Office Theme</vt:lpstr>
      <vt:lpstr>10_Office Theme</vt:lpstr>
      <vt:lpstr>12_Office Theme</vt:lpstr>
      <vt:lpstr>13_Office Theme</vt:lpstr>
      <vt:lpstr>15_Office Theme</vt:lpstr>
      <vt:lpstr>1_Default Design</vt:lpstr>
      <vt:lpstr>3_Cliff</vt:lpstr>
      <vt:lpstr>3_Default Design</vt:lpstr>
      <vt:lpstr>4_Default Design</vt:lpstr>
      <vt:lpstr>Cliff</vt:lpstr>
      <vt:lpstr>4_Cliff</vt:lpstr>
      <vt:lpstr>17_Default Design</vt:lpstr>
      <vt:lpstr>2_Default Design</vt:lpstr>
      <vt:lpstr>PowerPoint Presentation</vt:lpstr>
      <vt:lpstr>PowerPoint Presentation</vt:lpstr>
      <vt:lpstr>PowerPoint Presentation</vt:lpstr>
      <vt:lpstr>Our first: ESA Global Ozone Monitoring Experiment</vt:lpstr>
      <vt:lpstr>PowerPoint Presentation</vt:lpstr>
      <vt:lpstr>Typical TEMPO-range spectra (from ESA GOME-1)</vt:lpstr>
      <vt:lpstr>Typical TEMPO-range spectra (from SCIAMACHY, 2002-2012)</vt:lpstr>
      <vt:lpstr>Low Earth orbit: Sun-synchronous nadir heritage</vt:lpstr>
      <vt:lpstr>LEO measurement capability</vt:lpstr>
      <vt:lpstr>PowerPoint Presentation</vt:lpstr>
      <vt:lpstr>PowerPoint Presentation</vt:lpstr>
      <vt:lpstr>PowerPoint Presentation</vt:lpstr>
      <vt:lpstr>PowerPoint Presentation</vt:lpstr>
      <vt:lpstr>PowerPoint Presentation</vt:lpstr>
      <vt:lpstr>SEASONALITY OF GOME HCHO COLUMNS (9/96-8/97) Largely reflects seasonality of isoprene emissions; general consistency with GEIA but also some notable differences</vt:lpstr>
      <vt:lpstr>PowerPoint Presentation</vt:lpstr>
      <vt:lpstr>PowerPoint Presentation</vt:lpstr>
      <vt:lpstr>PowerPoint Presentation</vt:lpstr>
      <vt:lpstr>PowerPoint Presentation</vt:lpstr>
      <vt:lpstr>PowerPoint Presentation</vt:lpstr>
      <vt:lpstr>Hourly atmospheric pollution from geostationary Earth orbit </vt:lpstr>
      <vt:lpstr>PowerPoint Presentation</vt:lpstr>
      <vt:lpstr>PowerPoint Presentation</vt:lpstr>
      <vt:lpstr>TEMPO instrument concept</vt:lpstr>
      <vt:lpstr>Baseline and threshold  data products</vt:lpstr>
      <vt:lpstr>TEMPO mission concept</vt:lpstr>
      <vt:lpstr>Geostationary orbit opportunities of interest</vt:lpstr>
      <vt:lpstr>The view from GEO</vt:lpstr>
      <vt:lpstr>TEMPO hourly NO2 sweep</vt:lpstr>
      <vt:lpstr>PowerPoint Presentation</vt:lpstr>
      <vt:lpstr>Science studies</vt:lpstr>
      <vt:lpstr>Mexico City coverage</vt:lpstr>
      <vt:lpstr>TEMPO footprint (GEO at 100º W)</vt:lpstr>
      <vt:lpstr>www.epa.gov/rsig</vt:lpstr>
      <vt:lpstr>Global pollution monitoring constellation</vt:lpstr>
      <vt:lpstr>Data products, science studies (the Green Paper), special operations</vt:lpstr>
      <vt:lpstr>Clouds and aerosols</vt:lpstr>
      <vt:lpstr>NOx studies</vt:lpstr>
      <vt:lpstr>Halogens</vt:lpstr>
      <vt:lpstr>Spectral indicators</vt:lpstr>
      <vt:lpstr>Traffic, biomass burning</vt:lpstr>
      <vt:lpstr>City lights</vt:lpstr>
      <vt:lpstr>Air quality and health</vt:lpstr>
      <vt:lpstr>The end! Thanks to NASA, ESA, Ball Aerospace &amp; Technologies Corp., The Boeing Company</vt:lpstr>
      <vt:lpstr>Backups</vt:lpstr>
      <vt:lpstr>PowerPoint Presentation</vt:lpstr>
      <vt:lpstr>TEMPO measurements will capture the diurnal cycle of pollutant emissions</vt:lpstr>
      <vt:lpstr>TEMPO measurements will capture the diurnal cycle of pollutant emissions</vt:lpstr>
      <vt:lpstr>PowerPoint Presentation</vt:lpstr>
      <vt:lpstr>PowerPoint Presentation</vt:lpstr>
      <vt:lpstr>PowerPoint Presentation</vt:lpstr>
      <vt:lpstr>TEMPO summary</vt:lpstr>
      <vt:lpstr>PowerPoint Presentation</vt:lpstr>
      <vt:lpstr>PowerPoint Presentation</vt:lpstr>
      <vt:lpstr>PowerPoint Presentation</vt:lpstr>
      <vt:lpstr>PowerPoint Presentation</vt:lpstr>
      <vt:lpstr>GEOS-CHEM global 3D tropospheric chemistry and transport model</vt:lpstr>
      <vt:lpstr>PowerPoint Presentation</vt:lpstr>
      <vt:lpstr>Optical depths for typical GEO measurement geometry</vt:lpstr>
      <vt:lpstr>XL ozone profile retrievals</vt:lpstr>
      <vt:lpstr>Instrument layout</vt:lpstr>
      <vt:lpstr>A day in the life</vt:lpstr>
      <vt:lpstr>Why the Smithsonian?</vt:lpstr>
      <vt:lpstr>TEMPO science questions</vt:lpstr>
      <vt:lpstr>TEMPO launch algorithms</vt:lpstr>
      <vt:lpstr>PowerPoint Presentation</vt:lpstr>
      <vt:lpstr>PowerPoint Presentation</vt:lpstr>
      <vt:lpstr>PowerPoint Presentation</vt:lpstr>
      <vt:lpstr>PowerPoint Presentation</vt:lpstr>
      <vt:lpstr>PowerPoint Presentation</vt:lpstr>
      <vt:lpstr>TEMPO template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689</cp:revision>
  <cp:lastPrinted>2016-06-15T20:59:55Z</cp:lastPrinted>
  <dcterms:created xsi:type="dcterms:W3CDTF">2013-01-29T19:06:19Z</dcterms:created>
  <dcterms:modified xsi:type="dcterms:W3CDTF">2016-06-20T21:10:30Z</dcterms:modified>
</cp:coreProperties>
</file>