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3" r:id="rId2"/>
    <p:sldMasterId id="2147483679" r:id="rId3"/>
    <p:sldMasterId id="2147483773" r:id="rId4"/>
    <p:sldMasterId id="2147483782" r:id="rId5"/>
    <p:sldMasterId id="2147483790" r:id="rId6"/>
    <p:sldMasterId id="2147483814" r:id="rId7"/>
    <p:sldMasterId id="2147483848" r:id="rId8"/>
    <p:sldMasterId id="2147483856" r:id="rId9"/>
    <p:sldMasterId id="2147483873" r:id="rId10"/>
    <p:sldMasterId id="2147483895" r:id="rId11"/>
  </p:sldMasterIdLst>
  <p:notesMasterIdLst>
    <p:notesMasterId r:id="rId54"/>
  </p:notesMasterIdLst>
  <p:handoutMasterIdLst>
    <p:handoutMasterId r:id="rId55"/>
  </p:handoutMasterIdLst>
  <p:sldIdLst>
    <p:sldId id="596" r:id="rId12"/>
    <p:sldId id="537" r:id="rId13"/>
    <p:sldId id="542" r:id="rId14"/>
    <p:sldId id="631" r:id="rId15"/>
    <p:sldId id="616" r:id="rId16"/>
    <p:sldId id="559" r:id="rId17"/>
    <p:sldId id="617" r:id="rId18"/>
    <p:sldId id="544" r:id="rId19"/>
    <p:sldId id="613" r:id="rId20"/>
    <p:sldId id="541" r:id="rId21"/>
    <p:sldId id="526" r:id="rId22"/>
    <p:sldId id="549" r:id="rId23"/>
    <p:sldId id="607" r:id="rId24"/>
    <p:sldId id="569" r:id="rId25"/>
    <p:sldId id="612" r:id="rId26"/>
    <p:sldId id="547" r:id="rId27"/>
    <p:sldId id="491" r:id="rId28"/>
    <p:sldId id="595" r:id="rId29"/>
    <p:sldId id="521" r:id="rId30"/>
    <p:sldId id="622" r:id="rId31"/>
    <p:sldId id="624" r:id="rId32"/>
    <p:sldId id="628" r:id="rId33"/>
    <p:sldId id="623" r:id="rId34"/>
    <p:sldId id="625" r:id="rId35"/>
    <p:sldId id="629" r:id="rId36"/>
    <p:sldId id="621" r:id="rId37"/>
    <p:sldId id="627" r:id="rId38"/>
    <p:sldId id="486" r:id="rId39"/>
    <p:sldId id="619" r:id="rId40"/>
    <p:sldId id="615" r:id="rId41"/>
    <p:sldId id="535" r:id="rId42"/>
    <p:sldId id="592" r:id="rId43"/>
    <p:sldId id="614" r:id="rId44"/>
    <p:sldId id="563" r:id="rId45"/>
    <p:sldId id="567" r:id="rId46"/>
    <p:sldId id="602" r:id="rId47"/>
    <p:sldId id="589" r:id="rId48"/>
    <p:sldId id="618" r:id="rId49"/>
    <p:sldId id="599" r:id="rId50"/>
    <p:sldId id="603" r:id="rId51"/>
    <p:sldId id="620" r:id="rId52"/>
    <p:sldId id="630" r:id="rId5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0908"/>
    <a:srgbClr val="FF633F"/>
    <a:srgbClr val="60E5E4"/>
    <a:srgbClr val="56D3E5"/>
    <a:srgbClr val="FFFF99"/>
    <a:srgbClr val="0000A9"/>
    <a:srgbClr val="D000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91" autoAdjust="0"/>
    <p:restoredTop sz="96501" autoAdjust="0"/>
  </p:normalViewPr>
  <p:slideViewPr>
    <p:cSldViewPr snapToGrid="0" snapToObjects="1">
      <p:cViewPr varScale="1">
        <p:scale>
          <a:sx n="117" d="100"/>
          <a:sy n="117" d="100"/>
        </p:scale>
        <p:origin x="-680" y="-112"/>
      </p:cViewPr>
      <p:guideLst>
        <p:guide orient="horz" pos="1695"/>
        <p:guide pos="2380"/>
      </p:guideLst>
    </p:cSldViewPr>
  </p:slideViewPr>
  <p:notesTextViewPr>
    <p:cViewPr>
      <p:scale>
        <a:sx n="100" d="100"/>
        <a:sy n="100" d="100"/>
      </p:scale>
      <p:origin x="0" y="0"/>
    </p:cViewPr>
  </p:notesTextViewPr>
  <p:sorterViewPr>
    <p:cViewPr>
      <p:scale>
        <a:sx n="63" d="100"/>
        <a:sy n="63"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0FC760B-9890-E842-A713-EB448D2A7118}" type="datetimeFigureOut">
              <a:rPr lang="en-US" smtClean="0"/>
              <a:t>5/18/16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574D13-B0B8-C04B-AA2F-39F6D9D4DA2F}" type="slidenum">
              <a:rPr lang="en-US" smtClean="0"/>
              <a:t>‹#›</a:t>
            </a:fld>
            <a:endParaRPr lang="en-US" dirty="0"/>
          </a:p>
        </p:txBody>
      </p:sp>
    </p:spTree>
    <p:extLst>
      <p:ext uri="{BB962C8B-B14F-4D97-AF65-F5344CB8AC3E}">
        <p14:creationId xmlns:p14="http://schemas.microsoft.com/office/powerpoint/2010/main" val="32141737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8DE2623-D16B-CD4C-ACE8-BC0236EAA7D7}" type="datetimeFigureOut">
              <a:rPr lang="en-US" smtClean="0"/>
              <a:t>5/18/16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21A562-6C37-CE41-99D8-994A808E3337}" type="slidenum">
              <a:rPr lang="en-US" smtClean="0"/>
              <a:t>‹#›</a:t>
            </a:fld>
            <a:endParaRPr lang="en-US" dirty="0"/>
          </a:p>
        </p:txBody>
      </p:sp>
    </p:spTree>
    <p:extLst>
      <p:ext uri="{BB962C8B-B14F-4D97-AF65-F5344CB8AC3E}">
        <p14:creationId xmlns:p14="http://schemas.microsoft.com/office/powerpoint/2010/main" val="13225060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853C49DD-97FF-4EAA-8BFA-91C9C39E1AF8}" type="slidenum">
              <a:rPr lang="en-US">
                <a:solidFill>
                  <a:prstClr val="black"/>
                </a:solidFill>
                <a:latin typeface="Calibri"/>
              </a:rPr>
              <a:pPr/>
              <a:t>34</a:t>
            </a:fld>
            <a:endParaRPr lang="en-US" dirty="0">
              <a:solidFill>
                <a:prstClr val="black"/>
              </a:solidFill>
              <a:latin typeface="Calibri"/>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dirty="0" smtClean="0">
              <a:latin typeface="Times" pitchFamily="-11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final drawings done; detectors in-house; grating ordered; optical bench ordered</a:t>
            </a:r>
            <a:endParaRPr lang="en-US" dirty="0"/>
          </a:p>
        </p:txBody>
      </p:sp>
      <p:sp>
        <p:nvSpPr>
          <p:cNvPr id="4" name="Slide Number Placeholder 3"/>
          <p:cNvSpPr>
            <a:spLocks noGrp="1"/>
          </p:cNvSpPr>
          <p:nvPr>
            <p:ph type="sldNum" sz="quarter" idx="10"/>
          </p:nvPr>
        </p:nvSpPr>
        <p:spPr/>
        <p:txBody>
          <a:bodyPr/>
          <a:lstStyle/>
          <a:p>
            <a:fld id="{D721A562-6C37-CE41-99D8-994A808E3337}" type="slidenum">
              <a:rPr lang="en-US" smtClean="0"/>
              <a:t>35</a:t>
            </a:fld>
            <a:endParaRPr lang="en-US" dirty="0"/>
          </a:p>
        </p:txBody>
      </p:sp>
    </p:spTree>
    <p:extLst>
      <p:ext uri="{BB962C8B-B14F-4D97-AF65-F5344CB8AC3E}">
        <p14:creationId xmlns:p14="http://schemas.microsoft.com/office/powerpoint/2010/main" val="537971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7092">
              <a:spcBef>
                <a:spcPct val="30000"/>
              </a:spcBef>
              <a:defRPr sz="1200">
                <a:solidFill>
                  <a:schemeClr val="tx1"/>
                </a:solidFill>
                <a:latin typeface="Times New Roman" panose="02020603050405020304" pitchFamily="18" charset="0"/>
              </a:defRPr>
            </a:lvl1pPr>
            <a:lvl2pPr marL="749934" indent="-288436" defTabSz="987092">
              <a:spcBef>
                <a:spcPct val="30000"/>
              </a:spcBef>
              <a:defRPr sz="1200">
                <a:solidFill>
                  <a:schemeClr val="tx1"/>
                </a:solidFill>
                <a:latin typeface="Times New Roman" panose="02020603050405020304" pitchFamily="18" charset="0"/>
              </a:defRPr>
            </a:lvl2pPr>
            <a:lvl3pPr marL="1153744" indent="-230749" defTabSz="987092">
              <a:spcBef>
                <a:spcPct val="30000"/>
              </a:spcBef>
              <a:defRPr sz="1200">
                <a:solidFill>
                  <a:schemeClr val="tx1"/>
                </a:solidFill>
                <a:latin typeface="Times New Roman" panose="02020603050405020304" pitchFamily="18" charset="0"/>
              </a:defRPr>
            </a:lvl3pPr>
            <a:lvl4pPr marL="1615242" indent="-230749" defTabSz="987092">
              <a:spcBef>
                <a:spcPct val="30000"/>
              </a:spcBef>
              <a:defRPr sz="1200">
                <a:solidFill>
                  <a:schemeClr val="tx1"/>
                </a:solidFill>
                <a:latin typeface="Times New Roman" panose="02020603050405020304" pitchFamily="18" charset="0"/>
              </a:defRPr>
            </a:lvl4pPr>
            <a:lvl5pPr marL="2076740" indent="-230749" defTabSz="987092">
              <a:spcBef>
                <a:spcPct val="30000"/>
              </a:spcBef>
              <a:defRPr sz="1200">
                <a:solidFill>
                  <a:schemeClr val="tx1"/>
                </a:solidFill>
                <a:latin typeface="Times New Roman" panose="02020603050405020304" pitchFamily="18" charset="0"/>
              </a:defRPr>
            </a:lvl5pPr>
            <a:lvl6pPr marL="2538237" indent="-230749" defTabSz="987092" eaLnBrk="0" fontAlgn="base" hangingPunct="0">
              <a:spcBef>
                <a:spcPct val="30000"/>
              </a:spcBef>
              <a:spcAft>
                <a:spcPct val="0"/>
              </a:spcAft>
              <a:defRPr sz="1200">
                <a:solidFill>
                  <a:schemeClr val="tx1"/>
                </a:solidFill>
                <a:latin typeface="Times New Roman" panose="02020603050405020304" pitchFamily="18" charset="0"/>
              </a:defRPr>
            </a:lvl6pPr>
            <a:lvl7pPr marL="2999735" indent="-230749" defTabSz="987092" eaLnBrk="0" fontAlgn="base" hangingPunct="0">
              <a:spcBef>
                <a:spcPct val="30000"/>
              </a:spcBef>
              <a:spcAft>
                <a:spcPct val="0"/>
              </a:spcAft>
              <a:defRPr sz="1200">
                <a:solidFill>
                  <a:schemeClr val="tx1"/>
                </a:solidFill>
                <a:latin typeface="Times New Roman" panose="02020603050405020304" pitchFamily="18" charset="0"/>
              </a:defRPr>
            </a:lvl7pPr>
            <a:lvl8pPr marL="3461233" indent="-230749" defTabSz="987092" eaLnBrk="0" fontAlgn="base" hangingPunct="0">
              <a:spcBef>
                <a:spcPct val="30000"/>
              </a:spcBef>
              <a:spcAft>
                <a:spcPct val="0"/>
              </a:spcAft>
              <a:defRPr sz="1200">
                <a:solidFill>
                  <a:schemeClr val="tx1"/>
                </a:solidFill>
                <a:latin typeface="Times New Roman" panose="02020603050405020304" pitchFamily="18" charset="0"/>
              </a:defRPr>
            </a:lvl8pPr>
            <a:lvl9pPr marL="3922730" indent="-230749" defTabSz="987092"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49E41B-B68C-4344-92E2-57BF126C98D8}" type="slidenum">
              <a:rPr lang="en-US" altLang="en-US" sz="1300">
                <a:solidFill>
                  <a:srgbClr val="000000"/>
                </a:solidFill>
                <a:latin typeface="Arial" panose="020B0604020202020204" pitchFamily="34" charset="0"/>
                <a:ea typeface="ヒラギノ角ゴ Pro W3"/>
                <a:cs typeface="ヒラギノ角ゴ Pro W3"/>
              </a:rPr>
              <a:pPr>
                <a:spcBef>
                  <a:spcPct val="0"/>
                </a:spcBef>
              </a:pPr>
              <a:t>9</a:t>
            </a:fld>
            <a:endParaRPr lang="en-US" altLang="en-US" sz="1300" dirty="0">
              <a:solidFill>
                <a:srgbClr val="000000"/>
              </a:solidFill>
              <a:latin typeface="Arial" panose="020B0604020202020204" pitchFamily="34" charset="0"/>
              <a:ea typeface="ヒラギノ角ゴ Pro W3"/>
              <a:cs typeface="ヒラギノ角ゴ Pro W3"/>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The atmospheric instruments can accomplish their science objectives in orbit locations from around 110 W  to 90 W</a:t>
            </a:r>
          </a:p>
          <a:p>
            <a:pPr eaLnBrk="1" hangingPunct="1"/>
            <a:r>
              <a:rPr lang="en-US" altLang="en-US" dirty="0" smtClean="0">
                <a:latin typeface="Arial" panose="020B0604020202020204" pitchFamily="34" charset="0"/>
              </a:rPr>
              <a:t>The ocean science instrument needs to be in an orbit location between 85 W to 95 W to accomplish its science objectives</a:t>
            </a:r>
          </a:p>
        </p:txBody>
      </p:sp>
    </p:spTree>
    <p:extLst>
      <p:ext uri="{BB962C8B-B14F-4D97-AF65-F5344CB8AC3E}">
        <p14:creationId xmlns:p14="http://schemas.microsoft.com/office/powerpoint/2010/main" val="2215180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246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75136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pPr>
                <a:defRPr/>
              </a:pPr>
              <a:t>‹#›</a:t>
            </a:fld>
            <a:endParaRPr lang="en-US" dirty="0"/>
          </a:p>
        </p:txBody>
      </p:sp>
    </p:spTree>
    <p:extLst>
      <p:ext uri="{BB962C8B-B14F-4D97-AF65-F5344CB8AC3E}">
        <p14:creationId xmlns:p14="http://schemas.microsoft.com/office/powerpoint/2010/main" val="1472469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5930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8867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2589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7236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7350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531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13587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9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2869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smtClean="0"/>
              <a:t>5/26/16</a:t>
            </a:r>
            <a:endParaRPr lang="en-US" dirty="0"/>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7592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srgbClr val="000000"/>
                </a:solidFill>
                <a:latin typeface="Times New Roman"/>
              </a:rPr>
              <a:t>5/26/16</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2399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696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943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1580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25562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33260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04916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4085023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b="1"/>
            </a:lvl1pPr>
          </a:lstStyle>
          <a:p>
            <a:pPr>
              <a:defRPr/>
            </a:pPr>
            <a:fld id="{F3649C64-5587-43D3-95DB-244B1DB9A81B}" type="slidenum">
              <a:rPr lang="en-US" altLang="en-US"/>
              <a:pPr>
                <a:defRPr/>
              </a:pPr>
              <a:t>‹#›</a:t>
            </a:fld>
            <a:endParaRPr lang="en-US" altLang="en-US" dirty="0"/>
          </a:p>
        </p:txBody>
      </p:sp>
      <p:sp>
        <p:nvSpPr>
          <p:cNvPr id="5" name="Rectangle 23"/>
          <p:cNvSpPr>
            <a:spLocks noGrp="1" noChangeArrowheads="1"/>
          </p:cNvSpPr>
          <p:nvPr>
            <p:ph type="dt" sz="half" idx="11"/>
          </p:nvPr>
        </p:nvSpPr>
        <p:spPr/>
        <p:txBody>
          <a:bodyPr/>
          <a:lstStyle>
            <a:lvl1pPr>
              <a:defRPr b="1"/>
            </a:lvl1pPr>
          </a:lstStyle>
          <a:p>
            <a:pPr>
              <a:defRPr/>
            </a:pPr>
            <a:r>
              <a:rPr lang="en-US" smtClean="0"/>
              <a:t>5/26/16</a:t>
            </a:r>
            <a:endParaRPr lang="en-US" dirty="0"/>
          </a:p>
        </p:txBody>
      </p:sp>
    </p:spTree>
    <p:extLst>
      <p:ext uri="{BB962C8B-B14F-4D97-AF65-F5344CB8AC3E}">
        <p14:creationId xmlns:p14="http://schemas.microsoft.com/office/powerpoint/2010/main" val="61443616"/>
      </p:ext>
    </p:extLst>
  </p:cSld>
  <p:clrMapOvr>
    <a:masterClrMapping/>
  </p:clrMapOvr>
  <p:transition xmlns:p14="http://schemas.microsoft.com/office/powerpoint/2010/mai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9516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smtClean="0"/>
              <a:t>5/26/16</a:t>
            </a:r>
            <a:endParaRPr lang="en-US" dirty="0"/>
          </a:p>
        </p:txBody>
      </p:sp>
    </p:spTree>
    <p:extLst>
      <p:ext uri="{BB962C8B-B14F-4D97-AF65-F5344CB8AC3E}">
        <p14:creationId xmlns:p14="http://schemas.microsoft.com/office/powerpoint/2010/main" val="2871009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413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6" y="1158875"/>
            <a:ext cx="8704263" cy="5360988"/>
          </a:xfrm>
          <a:prstGeom prst="rect">
            <a:avLst/>
          </a:prstGeom>
        </p:spPr>
        <p:txBody>
          <a:bodyPr vert="horz" lIns="91326" tIns="45664" rIns="91326" bIns="45664"/>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7386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2082322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9144000" cy="646331"/>
          </a:xfrm>
          <a:prstGeom prst="rect">
            <a:avLst/>
          </a:prstGeom>
        </p:spPr>
        <p:txBody>
          <a:bodyPr vert="horz" lIns="91326" tIns="45664" rIns="91326" bIns="45664"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98869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7055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0837295"/>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4196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1155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81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7825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195767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2627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1128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5091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86675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744244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50966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807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32802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4187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8998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239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8705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828481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070153"/>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550114"/>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5/26/16</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725608708"/>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5/26/16</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371972586"/>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5/26/16</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472898068"/>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576485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585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Slide Number Placeholder 5"/>
          <p:cNvSpPr txBox="1">
            <a:spLocks/>
          </p:cNvSpPr>
          <p:nvPr userDrawn="1"/>
        </p:nvSpPr>
        <p:spPr>
          <a:xfrm>
            <a:off x="6932613" y="6627813"/>
            <a:ext cx="2133600" cy="228600"/>
          </a:xfrm>
          <a:prstGeom prst="rect">
            <a:avLst/>
          </a:prstGeom>
        </p:spPr>
        <p:txBody>
          <a:bodyPr anchor="ctr">
            <a:prstTxWarp prst="textNoShape">
              <a:avLst/>
            </a:prstTxWarp>
          </a:bodyPr>
          <a:lstStyle/>
          <a:p>
            <a:pPr algn="r">
              <a:defRPr/>
            </a:pPr>
            <a:fld id="{17F8D5CB-F081-0044-A0CB-882F132F8FAA}" type="slidenum">
              <a:rPr lang="en-US" sz="1000">
                <a:solidFill>
                  <a:srgbClr val="000000"/>
                </a:solidFill>
                <a:latin typeface="Calibri" charset="0"/>
                <a:ea typeface="ヒラギノ角ゴ Pro W3" charset="-128"/>
                <a:cs typeface="ヒラギノ角ゴ Pro W3" charset="-128"/>
              </a:rPr>
              <a:pPr algn="r">
                <a:defRPr/>
              </a:pPr>
              <a:t>‹#›</a:t>
            </a:fld>
            <a:endParaRPr lang="en-US" sz="1000" dirty="0">
              <a:solidFill>
                <a:srgbClr val="000000"/>
              </a:solidFill>
              <a:latin typeface="Calibri" charset="0"/>
              <a:ea typeface="ヒラギノ角ゴ Pro W3" charset="-128"/>
              <a:cs typeface="ヒラギノ角ゴ Pro W3" charset="-128"/>
            </a:endParaRPr>
          </a:p>
        </p:txBody>
      </p:sp>
      <p:sp>
        <p:nvSpPr>
          <p:cNvPr id="3" name="Content Placeholder 2"/>
          <p:cNvSpPr>
            <a:spLocks noGrp="1"/>
          </p:cNvSpPr>
          <p:nvPr>
            <p:ph idx="1"/>
          </p:nvPr>
        </p:nvSpPr>
        <p:spPr>
          <a:xfrm>
            <a:off x="76200" y="1143000"/>
            <a:ext cx="8991600" cy="5410200"/>
          </a:xfrm>
          <a:prstGeom prst="rect">
            <a:avLst/>
          </a:prstGeom>
        </p:spPr>
        <p:txBody>
          <a:bodyPr/>
          <a:lstStyle>
            <a:lvl1pPr>
              <a:buClr>
                <a:schemeClr val="accent2">
                  <a:lumMod val="75000"/>
                </a:schemeClr>
              </a:buClr>
              <a:defRPr/>
            </a:lvl1pPr>
            <a:lvl2pPr>
              <a:buClr>
                <a:schemeClr val="accent1"/>
              </a:buCl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0"/>
          <p:cNvSpPr>
            <a:spLocks noGrp="1"/>
          </p:cNvSpPr>
          <p:nvPr>
            <p:ph type="title"/>
          </p:nvPr>
        </p:nvSpPr>
        <p:spPr>
          <a:xfrm>
            <a:off x="1221746" y="196747"/>
            <a:ext cx="6679410" cy="646331"/>
          </a:xfrm>
          <a:prstGeom prst="rect">
            <a:avLst/>
          </a:prstGeom>
        </p:spPr>
        <p:txBody>
          <a:bodyPr rtlCol="0">
            <a:noAutofit/>
          </a:body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2209800" y="6629400"/>
            <a:ext cx="4724400" cy="228600"/>
          </a:xfrm>
          <a:prstGeom prst="rect">
            <a:avLst/>
          </a:prstGeom>
        </p:spPr>
        <p:txBody>
          <a:bodyPr/>
          <a:lstStyle/>
          <a:p>
            <a:pPr>
              <a:defRPr/>
            </a:pPr>
            <a:endParaRPr lang="en-US" dirty="0"/>
          </a:p>
        </p:txBody>
      </p:sp>
      <p:sp>
        <p:nvSpPr>
          <p:cNvPr id="6" name="Slide Number Placeholder 5"/>
          <p:cNvSpPr>
            <a:spLocks noGrp="1"/>
          </p:cNvSpPr>
          <p:nvPr>
            <p:ph type="sldNum" sz="quarter" idx="11"/>
          </p:nvPr>
        </p:nvSpPr>
        <p:spPr>
          <a:xfrm>
            <a:off x="6934200" y="6629400"/>
            <a:ext cx="2133600" cy="228600"/>
          </a:xfrm>
          <a:prstGeom prst="rect">
            <a:avLst/>
          </a:prstGeom>
        </p:spPr>
        <p:txBody>
          <a:bodyPr/>
          <a:lstStyle/>
          <a:p>
            <a:pPr>
              <a:defRPr/>
            </a:pPr>
            <a:fld id="{2DCE6D5B-4AB6-3147-B0D9-B784D301F899}" type="slidenum">
              <a:rPr lang="en-US"/>
              <a:pPr>
                <a:defRPr/>
              </a:pPr>
              <a:t>‹#›</a:t>
            </a:fld>
            <a:endParaRPr lang="en-US" dirty="0"/>
          </a:p>
        </p:txBody>
      </p:sp>
      <p:sp>
        <p:nvSpPr>
          <p:cNvPr id="8" name="Date Placeholder 3"/>
          <p:cNvSpPr>
            <a:spLocks noGrp="1"/>
          </p:cNvSpPr>
          <p:nvPr>
            <p:ph type="dt" sz="half" idx="12"/>
          </p:nvPr>
        </p:nvSpPr>
        <p:spPr>
          <a:xfrm>
            <a:off x="12714" y="6629400"/>
            <a:ext cx="2133600" cy="229654"/>
          </a:xfrm>
          <a:prstGeom prst="rect">
            <a:avLst/>
          </a:prstGeom>
        </p:spPr>
        <p:txBody>
          <a:bodyPr/>
          <a:lstStyle>
            <a:lvl1pPr>
              <a:defRPr sz="1000">
                <a:latin typeface="+mn-lt"/>
                <a:ea typeface="ヒラギノ角ゴ Pro W3" charset="-128"/>
                <a:cs typeface="ヒラギノ角ゴ Pro W3" charset="-128"/>
              </a:defRPr>
            </a:lvl1pPr>
          </a:lstStyle>
          <a:p>
            <a:pPr>
              <a:defRPr/>
            </a:pPr>
            <a:r>
              <a:rPr lang="en-US" smtClean="0">
                <a:latin typeface="Calibri"/>
              </a:rPr>
              <a:t>5/26/16</a:t>
            </a:r>
            <a:endParaRPr lang="en-US" dirty="0">
              <a:latin typeface="Calibri"/>
            </a:endParaRPr>
          </a:p>
        </p:txBody>
      </p:sp>
    </p:spTree>
    <p:extLst>
      <p:ext uri="{BB962C8B-B14F-4D97-AF65-F5344CB8AC3E}">
        <p14:creationId xmlns:p14="http://schemas.microsoft.com/office/powerpoint/2010/main" val="261235628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0314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8582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3225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9178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4559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690701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0030069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3447655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06333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5311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002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74730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91267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411903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2770064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89495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4968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5/26/16</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1329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5/26/16</a:t>
            </a:r>
            <a:endParaRPr lang="en-US" dirty="0">
              <a:latin typeface="Calibri"/>
            </a:endParaRPr>
          </a:p>
        </p:txBody>
      </p:sp>
    </p:spTree>
    <p:extLst>
      <p:ext uri="{BB962C8B-B14F-4D97-AF65-F5344CB8AC3E}">
        <p14:creationId xmlns:p14="http://schemas.microsoft.com/office/powerpoint/2010/main" val="26938320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357010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5366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5/26/16</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1868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60521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5/26/16</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58896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6024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27850259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5/18/16</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0628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latin typeface="Calibri"/>
              </a:rPr>
              <a:t>5/26/16</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4018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988866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567426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pPr>
                <a:defRPr/>
              </a:pPr>
              <a:t>‹#›</a:t>
            </a:fld>
            <a:endParaRPr lang="en-US" dirty="0"/>
          </a:p>
        </p:txBody>
      </p:sp>
    </p:spTree>
    <p:extLst>
      <p:ext uri="{BB962C8B-B14F-4D97-AF65-F5344CB8AC3E}">
        <p14:creationId xmlns:p14="http://schemas.microsoft.com/office/powerpoint/2010/main" val="35056748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pPr>
                <a:defRPr/>
              </a:pPr>
              <a:t>‹#›</a:t>
            </a:fld>
            <a:endParaRPr lang="en-US" dirty="0"/>
          </a:p>
        </p:txBody>
      </p:sp>
    </p:spTree>
    <p:extLst>
      <p:ext uri="{BB962C8B-B14F-4D97-AF65-F5344CB8AC3E}">
        <p14:creationId xmlns:p14="http://schemas.microsoft.com/office/powerpoint/2010/main" val="38967182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pPr>
                <a:defRPr/>
              </a:pPr>
              <a:t>‹#›</a:t>
            </a:fld>
            <a:endParaRPr lang="en-US" dirty="0"/>
          </a:p>
        </p:txBody>
      </p:sp>
    </p:spTree>
    <p:extLst>
      <p:ext uri="{BB962C8B-B14F-4D97-AF65-F5344CB8AC3E}">
        <p14:creationId xmlns:p14="http://schemas.microsoft.com/office/powerpoint/2010/main" val="122208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5/26/16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4858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pPr>
                <a:defRPr/>
              </a:pPr>
              <a:t>‹#›</a:t>
            </a:fld>
            <a:endParaRPr lang="en-US" dirty="0"/>
          </a:p>
        </p:txBody>
      </p:sp>
    </p:spTree>
    <p:extLst>
      <p:ext uri="{BB962C8B-B14F-4D97-AF65-F5344CB8AC3E}">
        <p14:creationId xmlns:p14="http://schemas.microsoft.com/office/powerpoint/2010/main" val="28690084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pPr>
                <a:defRPr/>
              </a:pPr>
              <a:t>‹#›</a:t>
            </a:fld>
            <a:endParaRPr lang="en-US" dirty="0"/>
          </a:p>
        </p:txBody>
      </p:sp>
    </p:spTree>
    <p:extLst>
      <p:ext uri="{BB962C8B-B14F-4D97-AF65-F5344CB8AC3E}">
        <p14:creationId xmlns:p14="http://schemas.microsoft.com/office/powerpoint/2010/main" val="27865402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pPr>
                <a:defRPr/>
              </a:pPr>
              <a:t>‹#›</a:t>
            </a:fld>
            <a:endParaRPr lang="en-US" dirty="0"/>
          </a:p>
        </p:txBody>
      </p:sp>
    </p:spTree>
    <p:extLst>
      <p:ext uri="{BB962C8B-B14F-4D97-AF65-F5344CB8AC3E}">
        <p14:creationId xmlns:p14="http://schemas.microsoft.com/office/powerpoint/2010/main" val="1261154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pPr>
                <a:defRPr/>
              </a:pPr>
              <a:t>‹#›</a:t>
            </a:fld>
            <a:endParaRPr lang="en-US" dirty="0"/>
          </a:p>
        </p:txBody>
      </p:sp>
    </p:spTree>
    <p:extLst>
      <p:ext uri="{BB962C8B-B14F-4D97-AF65-F5344CB8AC3E}">
        <p14:creationId xmlns:p14="http://schemas.microsoft.com/office/powerpoint/2010/main" val="3417620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pPr>
                <a:defRPr/>
              </a:pPr>
              <a:t>‹#›</a:t>
            </a:fld>
            <a:endParaRPr lang="en-US" dirty="0"/>
          </a:p>
        </p:txBody>
      </p:sp>
    </p:spTree>
    <p:extLst>
      <p:ext uri="{BB962C8B-B14F-4D97-AF65-F5344CB8AC3E}">
        <p14:creationId xmlns:p14="http://schemas.microsoft.com/office/powerpoint/2010/main" val="12328097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pPr>
                <a:defRPr/>
              </a:pPr>
              <a:t>‹#›</a:t>
            </a:fld>
            <a:endParaRPr lang="en-US" dirty="0"/>
          </a:p>
        </p:txBody>
      </p:sp>
    </p:spTree>
    <p:extLst>
      <p:ext uri="{BB962C8B-B14F-4D97-AF65-F5344CB8AC3E}">
        <p14:creationId xmlns:p14="http://schemas.microsoft.com/office/powerpoint/2010/main" val="1909561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pPr>
                <a:defRPr/>
              </a:pPr>
              <a:t>‹#›</a:t>
            </a:fld>
            <a:endParaRPr lang="en-US" dirty="0"/>
          </a:p>
        </p:txBody>
      </p:sp>
    </p:spTree>
    <p:extLst>
      <p:ext uri="{BB962C8B-B14F-4D97-AF65-F5344CB8AC3E}">
        <p14:creationId xmlns:p14="http://schemas.microsoft.com/office/powerpoint/2010/main" val="14843546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pPr>
                <a:defRPr/>
              </a:pPr>
              <a:t>‹#›</a:t>
            </a:fld>
            <a:endParaRPr lang="en-US" dirty="0"/>
          </a:p>
        </p:txBody>
      </p:sp>
    </p:spTree>
    <p:extLst>
      <p:ext uri="{BB962C8B-B14F-4D97-AF65-F5344CB8AC3E}">
        <p14:creationId xmlns:p14="http://schemas.microsoft.com/office/powerpoint/2010/main" val="2116884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pPr>
                <a:defRPr/>
              </a:pPr>
              <a:t>‹#›</a:t>
            </a:fld>
            <a:endParaRPr lang="en-US" dirty="0"/>
          </a:p>
        </p:txBody>
      </p:sp>
    </p:spTree>
    <p:extLst>
      <p:ext uri="{BB962C8B-B14F-4D97-AF65-F5344CB8AC3E}">
        <p14:creationId xmlns:p14="http://schemas.microsoft.com/office/powerpoint/2010/main" val="30325069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5/26/16</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pPr>
                <a:defRPr/>
              </a:pPr>
              <a:t>‹#›</a:t>
            </a:fld>
            <a:endParaRPr lang="en-US" dirty="0"/>
          </a:p>
        </p:txBody>
      </p:sp>
    </p:spTree>
    <p:extLst>
      <p:ext uri="{BB962C8B-B14F-4D97-AF65-F5344CB8AC3E}">
        <p14:creationId xmlns:p14="http://schemas.microsoft.com/office/powerpoint/2010/main" val="3977351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slideLayout" Target="../slideLayouts/slideLayout86.xml"/><Relationship Id="rId14" Type="http://schemas.openxmlformats.org/officeDocument/2006/relationships/theme" Target="../theme/theme10.xml"/><Relationship Id="rId15" Type="http://schemas.openxmlformats.org/officeDocument/2006/relationships/image" Target="../media/image1.jpeg"/><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slideLayout" Target="../slideLayouts/slideLayout100.xml"/><Relationship Id="rId15" Type="http://schemas.openxmlformats.org/officeDocument/2006/relationships/theme" Target="../theme/theme11.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slideLayout" Target="../slideLayouts/slideLayout19.xml"/><Relationship Id="rId15"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theme" Target="../theme/theme3.xml"/><Relationship Id="rId11" Type="http://schemas.openxmlformats.org/officeDocument/2006/relationships/image" Target="../media/image5.jpe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theme" Target="../theme/theme4.xml"/><Relationship Id="rId10" Type="http://schemas.openxmlformats.org/officeDocument/2006/relationships/image" Target="../media/image1.jpe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theme" Target="../theme/theme5.xml"/><Relationship Id="rId9" Type="http://schemas.openxmlformats.org/officeDocument/2006/relationships/image" Target="../media/image5.jpeg"/><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theme" Target="../theme/theme6.xml"/><Relationship Id="rId9" Type="http://schemas.openxmlformats.org/officeDocument/2006/relationships/image" Target="../media/image5.jpeg"/><Relationship Id="rId1" Type="http://schemas.openxmlformats.org/officeDocument/2006/relationships/slideLayout" Target="../slideLayouts/slideLayout45.xml"/><Relationship Id="rId2"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theme" Target="../theme/theme7.xml"/><Relationship Id="rId10" Type="http://schemas.openxmlformats.org/officeDocument/2006/relationships/image" Target="../media/image5.jpeg"/><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theme" Target="../theme/theme8.xml"/><Relationship Id="rId9" Type="http://schemas.openxmlformats.org/officeDocument/2006/relationships/image" Target="../media/image5.jpeg"/><Relationship Id="rId1" Type="http://schemas.openxmlformats.org/officeDocument/2006/relationships/slideLayout" Target="../slideLayouts/slideLayout60.xml"/><Relationship Id="rId2"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theme" Target="../theme/theme9.xml"/><Relationship Id="rId9" Type="http://schemas.openxmlformats.org/officeDocument/2006/relationships/image" Target="../media/image5.jpeg"/><Relationship Id="rId1" Type="http://schemas.openxmlformats.org/officeDocument/2006/relationships/slideLayout" Target="../slideLayouts/slideLayout67.xml"/><Relationship Id="rId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5/26/16</a:t>
            </a:r>
            <a:endParaRPr lang="en-US" dirty="0"/>
          </a:p>
        </p:txBody>
      </p:sp>
    </p:spTree>
    <p:extLst>
      <p:ext uri="{BB962C8B-B14F-4D97-AF65-F5344CB8AC3E}">
        <p14:creationId xmlns:p14="http://schemas.microsoft.com/office/powerpoint/2010/main" val="2519722608"/>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60" r:id="rId3"/>
    <p:sldLayoutId id="2147483653" r:id="rId4"/>
    <p:sldLayoutId id="2147483661" r:id="rId5"/>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smtClean="0">
                <a:latin typeface="Calibri"/>
              </a:rPr>
              <a:t>5/26/16</a:t>
            </a:r>
            <a:endParaRPr lang="en-US" dirty="0">
              <a:latin typeface="Calibri"/>
            </a:endParaRPr>
          </a:p>
        </p:txBody>
      </p:sp>
    </p:spTree>
    <p:extLst>
      <p:ext uri="{BB962C8B-B14F-4D97-AF65-F5344CB8AC3E}">
        <p14:creationId xmlns:p14="http://schemas.microsoft.com/office/powerpoint/2010/main" val="425534231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0" r:id="rId6"/>
    <p:sldLayoutId id="2147483881" r:id="rId7"/>
    <p:sldLayoutId id="2147483882" r:id="rId8"/>
    <p:sldLayoutId id="2147483883" r:id="rId9"/>
    <p:sldLayoutId id="2147483884" r:id="rId10"/>
    <p:sldLayoutId id="2147483885" r:id="rId11"/>
    <p:sldLayoutId id="2147483889" r:id="rId12"/>
    <p:sldLayoutId id="2147483891" r:id="rId13"/>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smtClean="0">
                <a:latin typeface="Arial" charset="0"/>
                <a:ea typeface="ＭＳ Ｐゴシック" charset="0"/>
              </a:rPr>
              <a:t>5/26/16</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121589644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5/26/16</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569384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449727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893" r:id="rId8"/>
    <p:sldLayoutId id="2147483894" r:id="rId9"/>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1" y="6623554"/>
            <a:ext cx="2895600" cy="234446"/>
          </a:xfrm>
          <a:prstGeom prst="rect">
            <a:avLst/>
          </a:prstGeom>
        </p:spPr>
        <p:txBody>
          <a:bodyPr vert="horz" lIns="91326" tIns="45664" rIns="91326" bIns="45664" rtlCol="0" anchor="ctr"/>
          <a:lstStyle>
            <a:lvl1pPr algn="ctr">
              <a:defRPr sz="1200">
                <a:solidFill>
                  <a:schemeClr val="tx1">
                    <a:tint val="75000"/>
                  </a:schemeClr>
                </a:solidFill>
              </a:defRPr>
            </a:lvl1pPr>
          </a:lstStyle>
          <a:p>
            <a:pPr defTabSz="456633"/>
            <a:endParaRPr lang="en-US" dirty="0">
              <a:solidFill>
                <a:prstClr val="black">
                  <a:tint val="75000"/>
                </a:prstClr>
              </a:solidFill>
              <a:latin typeface="Calibri"/>
              <a:ea typeface="ＭＳ Ｐゴシック" charset="0"/>
              <a:cs typeface="ＭＳ Ｐゴシック" charset="0"/>
            </a:endParaRPr>
          </a:p>
        </p:txBody>
      </p:sp>
      <p:sp>
        <p:nvSpPr>
          <p:cNvPr id="3" name="Slide Number Placeholder 2"/>
          <p:cNvSpPr>
            <a:spLocks noGrp="1"/>
          </p:cNvSpPr>
          <p:nvPr>
            <p:ph type="sldNum" sz="quarter" idx="4"/>
          </p:nvPr>
        </p:nvSpPr>
        <p:spPr>
          <a:xfrm>
            <a:off x="7010400" y="6623578"/>
            <a:ext cx="2133600" cy="228989"/>
          </a:xfrm>
          <a:prstGeom prst="rect">
            <a:avLst/>
          </a:prstGeom>
        </p:spPr>
        <p:txBody>
          <a:bodyPr vert="horz" lIns="91326" tIns="45664" rIns="91326" bIns="45664" rtlCol="0" anchor="ctr"/>
          <a:lstStyle>
            <a:lvl1pPr algn="r">
              <a:defRPr sz="1200">
                <a:solidFill>
                  <a:schemeClr val="tx1">
                    <a:tint val="75000"/>
                  </a:schemeClr>
                </a:solidFill>
              </a:defRPr>
            </a:lvl1pPr>
          </a:lstStyle>
          <a:p>
            <a:pPr defTabSz="456633"/>
            <a:fld id="{24528EB1-4DC2-B445-862E-7D59106F092A}" type="slidenum">
              <a:rPr lang="en-US" smtClean="0">
                <a:solidFill>
                  <a:prstClr val="black">
                    <a:tint val="75000"/>
                  </a:prstClr>
                </a:solidFill>
                <a:latin typeface="Calibri"/>
                <a:ea typeface="ＭＳ Ｐゴシック" charset="0"/>
                <a:cs typeface="ＭＳ Ｐゴシック" charset="0"/>
              </a:rPr>
              <a:pPr defTabSz="456633"/>
              <a:t>‹#›</a:t>
            </a:fld>
            <a:endParaRPr lang="en-US" dirty="0">
              <a:solidFill>
                <a:prstClr val="black">
                  <a:tint val="75000"/>
                </a:prstClr>
              </a:solidFill>
              <a:latin typeface="Calibri"/>
              <a:ea typeface="ＭＳ Ｐゴシック" charset="0"/>
              <a:cs typeface="ＭＳ Ｐゴシック" charset="0"/>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326" tIns="45664" rIns="91326" bIns="45664" rtlCol="0" anchor="ctr"/>
          <a:lstStyle>
            <a:lvl1pPr algn="l">
              <a:defRPr sz="1200">
                <a:solidFill>
                  <a:schemeClr val="tx1">
                    <a:tint val="75000"/>
                  </a:schemeClr>
                </a:solidFill>
              </a:defRPr>
            </a:lvl1pPr>
          </a:lstStyle>
          <a:p>
            <a:pPr defTabSz="456633"/>
            <a:r>
              <a:rPr lang="en-US" smtClean="0">
                <a:solidFill>
                  <a:prstClr val="black">
                    <a:tint val="75000"/>
                  </a:prstClr>
                </a:solidFill>
                <a:latin typeface="Calibri"/>
                <a:ea typeface="ＭＳ Ｐゴシック" charset="0"/>
                <a:cs typeface="ＭＳ Ｐゴシック" charset="0"/>
              </a:rPr>
              <a:t>5/26/16</a:t>
            </a:r>
            <a:endParaRPr lang="en-US" dirty="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639743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p:timing>
    <p:tnLst>
      <p:par>
        <p:cTn xmlns:p14="http://schemas.microsoft.com/office/powerpoint/2010/main" id="1" dur="indefinite" restart="never" nodeType="tmRoot"/>
      </p:par>
    </p:tnLst>
  </p:timing>
  <p:hf hdr="0" ftr="0"/>
  <p:txStyles>
    <p:titleStyle>
      <a:lvl1pPr algn="ctr" defTabSz="456633" rtl="0" eaLnBrk="1" latinLnBrk="0" hangingPunct="1">
        <a:spcBef>
          <a:spcPct val="0"/>
        </a:spcBef>
        <a:buNone/>
        <a:defRPr sz="4400" kern="1200">
          <a:solidFill>
            <a:schemeClr val="tx1"/>
          </a:solidFill>
          <a:latin typeface="+mj-lt"/>
          <a:ea typeface="+mj-ea"/>
          <a:cs typeface="+mj-cs"/>
        </a:defRPr>
      </a:lvl1pPr>
    </p:titleStyle>
    <p:bodyStyle>
      <a:lvl1pPr marL="342484" indent="-342484" algn="l" defTabSz="456633" rtl="0" eaLnBrk="1" latinLnBrk="0" hangingPunct="1">
        <a:spcBef>
          <a:spcPct val="20000"/>
        </a:spcBef>
        <a:buFont typeface="Arial"/>
        <a:buChar char="•"/>
        <a:defRPr sz="3200" kern="1200">
          <a:solidFill>
            <a:schemeClr val="tx1"/>
          </a:solidFill>
          <a:latin typeface="+mn-lt"/>
          <a:ea typeface="+mn-ea"/>
          <a:cs typeface="+mn-cs"/>
        </a:defRPr>
      </a:lvl1pPr>
      <a:lvl2pPr marL="742038" indent="-285404" algn="l" defTabSz="456633" rtl="0" eaLnBrk="1" latinLnBrk="0" hangingPunct="1">
        <a:spcBef>
          <a:spcPct val="20000"/>
        </a:spcBef>
        <a:buFont typeface="Arial"/>
        <a:buChar char="–"/>
        <a:defRPr sz="2800" kern="1200">
          <a:solidFill>
            <a:schemeClr val="tx1"/>
          </a:solidFill>
          <a:latin typeface="+mn-lt"/>
          <a:ea typeface="+mn-ea"/>
          <a:cs typeface="+mn-cs"/>
        </a:defRPr>
      </a:lvl2pPr>
      <a:lvl3pPr marL="1141593" indent="-228316" algn="l" defTabSz="456633" rtl="0" eaLnBrk="1" latinLnBrk="0" hangingPunct="1">
        <a:spcBef>
          <a:spcPct val="20000"/>
        </a:spcBef>
        <a:buFont typeface="Arial"/>
        <a:buChar char="•"/>
        <a:defRPr sz="2400" kern="1200">
          <a:solidFill>
            <a:schemeClr val="tx1"/>
          </a:solidFill>
          <a:latin typeface="+mn-lt"/>
          <a:ea typeface="+mn-ea"/>
          <a:cs typeface="+mn-cs"/>
        </a:defRPr>
      </a:lvl3pPr>
      <a:lvl4pPr marL="1598233" indent="-228316" algn="l" defTabSz="456633" rtl="0" eaLnBrk="1" latinLnBrk="0" hangingPunct="1">
        <a:spcBef>
          <a:spcPct val="20000"/>
        </a:spcBef>
        <a:buFont typeface="Arial"/>
        <a:buChar char="–"/>
        <a:defRPr sz="2000" kern="1200">
          <a:solidFill>
            <a:schemeClr val="tx1"/>
          </a:solidFill>
          <a:latin typeface="+mn-lt"/>
          <a:ea typeface="+mn-ea"/>
          <a:cs typeface="+mn-cs"/>
        </a:defRPr>
      </a:lvl4pPr>
      <a:lvl5pPr marL="2054880" indent="-228316" algn="l" defTabSz="456633" rtl="0" eaLnBrk="1" latinLnBrk="0" hangingPunct="1">
        <a:spcBef>
          <a:spcPct val="20000"/>
        </a:spcBef>
        <a:buFont typeface="Arial"/>
        <a:buChar char="»"/>
        <a:defRPr sz="2000" kern="1200">
          <a:solidFill>
            <a:schemeClr val="tx1"/>
          </a:solidFill>
          <a:latin typeface="+mn-lt"/>
          <a:ea typeface="+mn-ea"/>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44922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121836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smtClean="0"/>
              <a:t>5/26/16</a:t>
            </a:r>
            <a:endParaRPr lang="en-US" dirty="0"/>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188340186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Lst>
  <p:hf hdr="0" ft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866646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450077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2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jpeg"/><Relationship Id="rId13" Type="http://schemas.openxmlformats.org/officeDocument/2006/relationships/image" Target="../media/image41.emf"/><Relationship Id="rId14" Type="http://schemas.openxmlformats.org/officeDocument/2006/relationships/image" Target="../media/image42.jpg"/><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emf"/><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jpeg"/><Relationship Id="rId10" Type="http://schemas.openxmlformats.org/officeDocument/2006/relationships/image" Target="../media/image38.png"/></Relationships>
</file>

<file path=ppt/slides/_rels/slide29.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jpeg"/><Relationship Id="rId13" Type="http://schemas.openxmlformats.org/officeDocument/2006/relationships/image" Target="../media/image41.emf"/><Relationship Id="rId14" Type="http://schemas.openxmlformats.org/officeDocument/2006/relationships/image" Target="../media/image42.jpg"/><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emf"/><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jpeg"/><Relationship Id="rId10"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31.png"/><Relationship Id="rId1" Type="http://schemas.openxmlformats.org/officeDocument/2006/relationships/slideLayout" Target="../slideLayouts/slideLayout81.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9.png"/><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emf"/><Relationship Id="rId9" Type="http://schemas.openxmlformats.org/officeDocument/2006/relationships/image" Target="../media/image17.png"/><Relationship Id="rId10" Type="http://schemas.openxmlformats.org/officeDocument/2006/relationships/image" Target="../media/image18.png"/><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930179" y="1067512"/>
            <a:ext cx="5910122" cy="409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2800" b="1" dirty="0" smtClean="0">
                <a:solidFill>
                  <a:srgbClr val="000090"/>
                </a:solidFill>
                <a:cs typeface="Arial" charset="0"/>
              </a:rPr>
              <a:t>Tropospheric Emissions: Monitoring of Pollution</a:t>
            </a:r>
          </a:p>
          <a:p>
            <a:pPr algn="r" eaLnBrk="1" hangingPunct="1"/>
            <a:r>
              <a:rPr lang="en-US" sz="2800" b="1" dirty="0" smtClean="0">
                <a:solidFill>
                  <a:srgbClr val="000090"/>
                </a:solidFill>
                <a:cs typeface="Arial" charset="0"/>
              </a:rPr>
              <a:t>(TEMPO) – Status and</a:t>
            </a:r>
          </a:p>
          <a:p>
            <a:pPr algn="r" eaLnBrk="1" hangingPunct="1"/>
            <a:r>
              <a:rPr lang="en-US" sz="2800" b="1" dirty="0">
                <a:solidFill>
                  <a:srgbClr val="000090"/>
                </a:solidFill>
                <a:cs typeface="Arial" charset="0"/>
              </a:rPr>
              <a:t>P</a:t>
            </a:r>
            <a:r>
              <a:rPr lang="en-US" sz="2800" b="1" dirty="0" smtClean="0">
                <a:solidFill>
                  <a:srgbClr val="000090"/>
                </a:solidFill>
                <a:cs typeface="Arial" charset="0"/>
              </a:rPr>
              <a:t>otential </a:t>
            </a:r>
            <a:r>
              <a:rPr lang="en-US" sz="2800" b="1" dirty="0">
                <a:solidFill>
                  <a:srgbClr val="000090"/>
                </a:solidFill>
                <a:cs typeface="Arial" charset="0"/>
              </a:rPr>
              <a:t>S</a:t>
            </a:r>
            <a:r>
              <a:rPr lang="en-US" sz="2800" b="1" dirty="0" smtClean="0">
                <a:solidFill>
                  <a:srgbClr val="000090"/>
                </a:solidFill>
                <a:cs typeface="Arial" charset="0"/>
              </a:rPr>
              <a:t>cience </a:t>
            </a:r>
            <a:r>
              <a:rPr lang="en-US" sz="2800" b="1" dirty="0">
                <a:solidFill>
                  <a:srgbClr val="000090"/>
                </a:solidFill>
                <a:cs typeface="Arial" charset="0"/>
              </a:rPr>
              <a:t>S</a:t>
            </a:r>
            <a:r>
              <a:rPr lang="en-US" sz="2800" b="1" dirty="0" smtClean="0">
                <a:solidFill>
                  <a:srgbClr val="000090"/>
                </a:solidFill>
                <a:cs typeface="Arial" charset="0"/>
              </a:rPr>
              <a:t>tudies</a:t>
            </a:r>
            <a:endParaRPr lang="en-US" sz="2800" b="1" dirty="0">
              <a:solidFill>
                <a:srgbClr val="000090"/>
              </a:solidFill>
              <a:cs typeface="Arial" charset="0"/>
            </a:endParaRPr>
          </a:p>
          <a:p>
            <a:pPr algn="r" eaLnBrk="1" hangingPunct="1"/>
            <a:endParaRPr lang="en-US" dirty="0" smtClean="0">
              <a:solidFill>
                <a:srgbClr val="000090"/>
              </a:solidFill>
              <a:cs typeface="Arial" charset="0"/>
            </a:endParaRPr>
          </a:p>
          <a:p>
            <a:pPr algn="r" eaLnBrk="1" hangingPunct="1"/>
            <a:r>
              <a:rPr lang="en-US" sz="1800" b="1" dirty="0" smtClean="0">
                <a:solidFill>
                  <a:srgbClr val="000090"/>
                </a:solidFill>
                <a:cs typeface="Arial" charset="0"/>
              </a:rPr>
              <a:t>Kelly Chance</a:t>
            </a:r>
          </a:p>
          <a:p>
            <a:pPr algn="r" eaLnBrk="1" hangingPunct="1"/>
            <a:r>
              <a:rPr lang="en-US" sz="1800" b="1" dirty="0" smtClean="0">
                <a:solidFill>
                  <a:srgbClr val="000090"/>
                </a:solidFill>
                <a:cs typeface="Arial" charset="0"/>
              </a:rPr>
              <a:t>Smithsonian Astrophysical</a:t>
            </a:r>
          </a:p>
          <a:p>
            <a:pPr algn="r" eaLnBrk="1" hangingPunct="1"/>
            <a:r>
              <a:rPr lang="en-US" sz="1800" b="1" dirty="0" smtClean="0">
                <a:solidFill>
                  <a:srgbClr val="000090"/>
                </a:solidFill>
                <a:cs typeface="Arial" charset="0"/>
              </a:rPr>
              <a:t>Observatory</a:t>
            </a:r>
            <a:endParaRPr lang="en-US" sz="1800" b="1" dirty="0">
              <a:solidFill>
                <a:srgbClr val="000090"/>
              </a:solidFill>
              <a:cs typeface="Arial" charset="0"/>
            </a:endParaRPr>
          </a:p>
          <a:p>
            <a:pPr algn="r" defTabSz="914400" fontAlgn="base">
              <a:lnSpc>
                <a:spcPct val="80000"/>
              </a:lnSpc>
              <a:spcBef>
                <a:spcPct val="0"/>
              </a:spcBef>
              <a:spcAft>
                <a:spcPct val="0"/>
              </a:spcAft>
            </a:pPr>
            <a:endParaRPr lang="en-US" sz="1800" b="1" dirty="0" smtClean="0">
              <a:solidFill>
                <a:srgbClr val="000090"/>
              </a:solidFill>
              <a:cs typeface="Arial" charset="0"/>
            </a:endParaRPr>
          </a:p>
          <a:p>
            <a:pPr algn="r" defTabSz="914400" fontAlgn="base">
              <a:lnSpc>
                <a:spcPct val="80000"/>
              </a:lnSpc>
              <a:spcBef>
                <a:spcPct val="0"/>
              </a:spcBef>
              <a:spcAft>
                <a:spcPct val="0"/>
              </a:spcAft>
            </a:pPr>
            <a:r>
              <a:rPr lang="en-US" sz="1600" b="1" dirty="0" smtClean="0">
                <a:solidFill>
                  <a:srgbClr val="000090"/>
                </a:solidFill>
                <a:cs typeface="Arial" charset="0"/>
              </a:rPr>
              <a:t>May 26, </a:t>
            </a:r>
            <a:r>
              <a:rPr lang="en-US" sz="1600" b="1" dirty="0" smtClean="0">
                <a:solidFill>
                  <a:srgbClr val="000090"/>
                </a:solidFill>
                <a:cs typeface="Arial" charset="0"/>
              </a:rPr>
              <a:t>2016</a:t>
            </a:r>
          </a:p>
          <a:p>
            <a:pPr algn="r" defTabSz="914400" fontAlgn="base">
              <a:lnSpc>
                <a:spcPct val="80000"/>
              </a:lnSpc>
              <a:spcBef>
                <a:spcPct val="0"/>
              </a:spcBef>
              <a:spcAft>
                <a:spcPct val="0"/>
              </a:spcAft>
            </a:pPr>
            <a:endParaRPr lang="en-US" sz="1600" b="1" dirty="0">
              <a:solidFill>
                <a:srgbClr val="000090"/>
              </a:solidFill>
              <a:cs typeface="Arial" charset="0"/>
            </a:endParaRPr>
          </a:p>
          <a:p>
            <a:pPr algn="r" defTabSz="914400" fontAlgn="base">
              <a:lnSpc>
                <a:spcPct val="80000"/>
              </a:lnSpc>
              <a:spcBef>
                <a:spcPct val="0"/>
              </a:spcBef>
              <a:spcAft>
                <a:spcPct val="0"/>
              </a:spcAft>
            </a:pPr>
            <a:r>
              <a:rPr lang="en-US" sz="3600" b="1" dirty="0">
                <a:solidFill>
                  <a:srgbClr val="000090"/>
                </a:solidFill>
                <a:cs typeface="Arial" charset="0"/>
              </a:rPr>
              <a:t>t</a:t>
            </a:r>
            <a:r>
              <a:rPr lang="en-US" sz="3600" b="1" dirty="0" smtClean="0">
                <a:solidFill>
                  <a:srgbClr val="000090"/>
                </a:solidFill>
                <a:cs typeface="Arial" charset="0"/>
              </a:rPr>
              <a:t>empo.si.edu</a:t>
            </a:r>
            <a:endParaRPr lang="en-US" sz="3600" b="1" dirty="0" smtClean="0">
              <a:solidFill>
                <a:srgbClr val="000090"/>
              </a:solidFill>
              <a:cs typeface="Arial" charset="0"/>
            </a:endParaRPr>
          </a:p>
        </p:txBody>
      </p:sp>
    </p:spTree>
    <p:extLst>
      <p:ext uri="{BB962C8B-B14F-4D97-AF65-F5344CB8AC3E}">
        <p14:creationId xmlns:p14="http://schemas.microsoft.com/office/powerpoint/2010/main" val="29091358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600" dirty="0" smtClean="0"/>
              <a:t>The view from GEO</a:t>
            </a:r>
            <a:endParaRPr lang="en-US" sz="3600" dirty="0"/>
          </a:p>
        </p:txBody>
      </p:sp>
      <p:pic>
        <p:nvPicPr>
          <p:cNvPr id="5" name="Picture 4" descr="IMG_2233.JPG"/>
          <p:cNvPicPr>
            <a:picLocks noChangeAspect="1"/>
          </p:cNvPicPr>
          <p:nvPr/>
        </p:nvPicPr>
        <p:blipFill rotWithShape="1">
          <a:blip r:embed="rId3">
            <a:extLst>
              <a:ext uri="{28A0092B-C50C-407E-A947-70E740481C1C}">
                <a14:useLocalDpi xmlns:a14="http://schemas.microsoft.com/office/drawing/2010/main" val="0"/>
              </a:ext>
            </a:extLst>
          </a:blip>
          <a:srcRect t="20956" r="908"/>
          <a:stretch/>
        </p:blipFill>
        <p:spPr>
          <a:xfrm>
            <a:off x="0" y="1036104"/>
            <a:ext cx="9144000" cy="5470505"/>
          </a:xfrm>
          <a:prstGeom prst="rect">
            <a:avLst/>
          </a:prstGeom>
        </p:spPr>
      </p:pic>
      <p:cxnSp>
        <p:nvCxnSpPr>
          <p:cNvPr id="8" name="Straight Connector 7"/>
          <p:cNvCxnSpPr/>
          <p:nvPr/>
        </p:nvCxnSpPr>
        <p:spPr>
          <a:xfrm>
            <a:off x="2346463" y="1771425"/>
            <a:ext cx="3468269" cy="914400"/>
          </a:xfrm>
          <a:prstGeom prst="line">
            <a:avLst/>
          </a:prstGeom>
          <a:ln w="76200" cmpd="sng">
            <a:solidFill>
              <a:schemeClr val="bg1"/>
            </a:solidFill>
            <a:prstDash val="dash"/>
            <a:headEnd type="triangle"/>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613763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hourly NO</a:t>
            </a:r>
            <a:r>
              <a:rPr lang="en-US" sz="3200" baseline="-25000" dirty="0" smtClean="0">
                <a:solidFill>
                  <a:schemeClr val="bg1">
                    <a:lumMod val="85000"/>
                  </a:schemeClr>
                </a:solidFill>
              </a:rPr>
              <a:t>2</a:t>
            </a:r>
            <a:r>
              <a:rPr lang="en-US" sz="3200" dirty="0" smtClean="0">
                <a:solidFill>
                  <a:schemeClr val="bg1">
                    <a:lumMod val="85000"/>
                  </a:schemeClr>
                </a:solidFill>
              </a:rPr>
              <a:t> sweep</a:t>
            </a:r>
            <a:endParaRPr lang="en-US" sz="3200" dirty="0">
              <a:solidFill>
                <a:schemeClr val="bg1">
                  <a:lumMod val="85000"/>
                </a:schemeClr>
              </a:solidFill>
            </a:endParaRP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5" y="1037935"/>
            <a:ext cx="7616167" cy="5820064"/>
          </a:xfrm>
          <a:prstGeom prst="rect">
            <a:avLst/>
          </a:prstGeom>
        </p:spPr>
      </p:pic>
      <p:sp>
        <p:nvSpPr>
          <p:cNvPr id="2" name="TextBox 1"/>
          <p:cNvSpPr txBox="1"/>
          <p:nvPr/>
        </p:nvSpPr>
        <p:spPr>
          <a:xfrm>
            <a:off x="6415319" y="4950130"/>
            <a:ext cx="1493242" cy="646331"/>
          </a:xfrm>
          <a:prstGeom prst="rect">
            <a:avLst/>
          </a:prstGeom>
          <a:noFill/>
        </p:spPr>
        <p:txBody>
          <a:bodyPr wrap="none" rtlCol="0">
            <a:spAutoFit/>
          </a:bodyPr>
          <a:lstStyle/>
          <a:p>
            <a:r>
              <a:rPr lang="en-US" b="1" dirty="0" smtClean="0">
                <a:solidFill>
                  <a:srgbClr val="000090"/>
                </a:solidFill>
                <a:latin typeface="Arial"/>
                <a:cs typeface="Arial"/>
              </a:rPr>
              <a:t>N.B. special</a:t>
            </a:r>
          </a:p>
          <a:p>
            <a:r>
              <a:rPr lang="en-US" b="1" dirty="0">
                <a:solidFill>
                  <a:srgbClr val="000090"/>
                </a:solidFill>
                <a:latin typeface="Arial"/>
                <a:cs typeface="Arial"/>
              </a:rPr>
              <a:t>o</a:t>
            </a:r>
            <a:r>
              <a:rPr lang="en-US" b="1" dirty="0" smtClean="0">
                <a:solidFill>
                  <a:srgbClr val="000090"/>
                </a:solidFill>
                <a:latin typeface="Arial"/>
                <a:cs typeface="Arial"/>
              </a:rPr>
              <a:t>perations!</a:t>
            </a:r>
            <a:endParaRPr lang="en-US" b="1"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395841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shman.BAMS.Fig11.png"/>
          <p:cNvPicPr>
            <a:picLocks noChangeAspect="1"/>
          </p:cNvPicPr>
          <p:nvPr/>
        </p:nvPicPr>
        <p:blipFill>
          <a:blip r:embed="rId3"/>
          <a:srcRect l="8688" t="12296" r="10355" b="6091"/>
          <a:stretch>
            <a:fillRect/>
          </a:stretch>
        </p:blipFill>
        <p:spPr bwMode="auto">
          <a:xfrm>
            <a:off x="2388060" y="1007339"/>
            <a:ext cx="6309445" cy="4915498"/>
          </a:xfrm>
          <a:prstGeom prst="rect">
            <a:avLst/>
          </a:prstGeom>
          <a:noFill/>
          <a:ln w="9525">
            <a:noFill/>
            <a:miter lim="800000"/>
            <a:headEnd/>
            <a:tailEnd/>
          </a:ln>
        </p:spPr>
      </p:pic>
      <p:sp>
        <p:nvSpPr>
          <p:cNvPr id="5" name="Title 3"/>
          <p:cNvSpPr txBox="1">
            <a:spLocks/>
          </p:cNvSpPr>
          <p:nvPr/>
        </p:nvSpPr>
        <p:spPr>
          <a:xfrm>
            <a:off x="2252662" y="11340"/>
            <a:ext cx="5649255" cy="96012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400" dirty="0" smtClean="0">
                <a:solidFill>
                  <a:schemeClr val="bg1">
                    <a:lumMod val="85000"/>
                  </a:schemeClr>
                </a:solidFill>
                <a:latin typeface="Arial Rounded MT Bold"/>
                <a:ea typeface="ヒラギノ角ゴ Pro W3" charset="-128"/>
                <a:cs typeface="Arial Rounded MT Bold"/>
              </a:rPr>
              <a:t>Why geostationary? High temporal and spatial resolution</a:t>
            </a:r>
          </a:p>
        </p:txBody>
      </p:sp>
      <p:sp>
        <p:nvSpPr>
          <p:cNvPr id="6" name="Text Box 12"/>
          <p:cNvSpPr txBox="1">
            <a:spLocks noChangeArrowheads="1"/>
          </p:cNvSpPr>
          <p:nvPr/>
        </p:nvSpPr>
        <p:spPr bwMode="auto">
          <a:xfrm>
            <a:off x="42863" y="2903538"/>
            <a:ext cx="2209800" cy="1816100"/>
          </a:xfrm>
          <a:prstGeom prst="rect">
            <a:avLst/>
          </a:prstGeom>
          <a:solidFill>
            <a:srgbClr val="FFFFFF"/>
          </a:solidFill>
          <a:ln w="9525">
            <a:noFill/>
            <a:miter lim="800000"/>
            <a:headEnd/>
            <a:tailEnd/>
          </a:ln>
        </p:spPr>
        <p:txBody>
          <a:bodyPr>
            <a:prstTxWarp prst="textNoShape">
              <a:avLst/>
            </a:prstTxWarp>
            <a:spAutoFit/>
          </a:bodyPr>
          <a:lstStyle/>
          <a:p>
            <a:pPr defTabSz="914400" eaLnBrk="0" hangingPunct="0">
              <a:spcBef>
                <a:spcPct val="50000"/>
              </a:spcBef>
              <a:defRPr/>
            </a:pPr>
            <a:r>
              <a:rPr lang="en-US" sz="1600" b="1" kern="0" dirty="0">
                <a:solidFill>
                  <a:srgbClr val="000090"/>
                </a:solidFill>
                <a:latin typeface="Arial"/>
              </a:rPr>
              <a:t>Hourly NO</a:t>
            </a:r>
            <a:r>
              <a:rPr lang="en-US" sz="1600" b="1" kern="0" baseline="-25000" dirty="0">
                <a:solidFill>
                  <a:srgbClr val="000090"/>
                </a:solidFill>
                <a:latin typeface="Arial"/>
              </a:rPr>
              <a:t>2</a:t>
            </a:r>
            <a:r>
              <a:rPr lang="en-US" sz="1600" b="1" kern="0" dirty="0">
                <a:solidFill>
                  <a:srgbClr val="000090"/>
                </a:solidFill>
                <a:latin typeface="Arial"/>
              </a:rPr>
              <a:t> surface concentration and integrated column calculated by CMAQ air quality model: Houston, TX, June 22-23, 2005</a:t>
            </a:r>
          </a:p>
        </p:txBody>
      </p:sp>
      <p:sp>
        <p:nvSpPr>
          <p:cNvPr id="7" name="TextBox 7"/>
          <p:cNvSpPr txBox="1">
            <a:spLocks noChangeArrowheads="1"/>
          </p:cNvSpPr>
          <p:nvPr/>
        </p:nvSpPr>
        <p:spPr bwMode="auto">
          <a:xfrm>
            <a:off x="37387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22</a:t>
            </a:r>
          </a:p>
        </p:txBody>
      </p:sp>
      <p:sp>
        <p:nvSpPr>
          <p:cNvPr id="8" name="TextBox 9"/>
          <p:cNvSpPr txBox="1">
            <a:spLocks noChangeArrowheads="1"/>
          </p:cNvSpPr>
          <p:nvPr/>
        </p:nvSpPr>
        <p:spPr bwMode="auto">
          <a:xfrm>
            <a:off x="5264160" y="5638800"/>
            <a:ext cx="1406525" cy="261938"/>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100" b="1" kern="0" dirty="0">
                <a:solidFill>
                  <a:srgbClr val="000000"/>
                </a:solidFill>
                <a:latin typeface="Arial"/>
              </a:rPr>
              <a:t>Hour of Day (UTC)</a:t>
            </a:r>
          </a:p>
        </p:txBody>
      </p:sp>
      <p:sp>
        <p:nvSpPr>
          <p:cNvPr id="9" name="TextBox 8"/>
          <p:cNvSpPr txBox="1">
            <a:spLocks noChangeArrowheads="1"/>
          </p:cNvSpPr>
          <p:nvPr/>
        </p:nvSpPr>
        <p:spPr bwMode="auto">
          <a:xfrm>
            <a:off x="71446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23</a:t>
            </a:r>
          </a:p>
        </p:txBody>
      </p:sp>
      <p:sp>
        <p:nvSpPr>
          <p:cNvPr id="10" name="Text Box 42"/>
          <p:cNvSpPr txBox="1">
            <a:spLocks noChangeArrowheads="1"/>
          </p:cNvSpPr>
          <p:nvPr/>
        </p:nvSpPr>
        <p:spPr bwMode="auto">
          <a:xfrm>
            <a:off x="279400" y="5943600"/>
            <a:ext cx="8678863" cy="307975"/>
          </a:xfrm>
          <a:prstGeom prst="rect">
            <a:avLst/>
          </a:prstGeom>
          <a:noFill/>
          <a:ln w="19050">
            <a:solidFill>
              <a:srgbClr val="FF0000"/>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LEO observations provide limited information on </a:t>
            </a:r>
            <a:r>
              <a:rPr lang="en-US" sz="1400" b="1" u="sng" dirty="0">
                <a:solidFill>
                  <a:srgbClr val="000090"/>
                </a:solidFill>
                <a:latin typeface="Arial"/>
              </a:rPr>
              <a:t>rapidly varying</a:t>
            </a:r>
            <a:r>
              <a:rPr lang="en-US" sz="1400" b="1" dirty="0">
                <a:solidFill>
                  <a:srgbClr val="000090"/>
                </a:solidFill>
                <a:latin typeface="Arial"/>
              </a:rPr>
              <a:t> emissions, chemistry, &amp; transport</a:t>
            </a:r>
          </a:p>
        </p:txBody>
      </p:sp>
      <p:sp>
        <p:nvSpPr>
          <p:cNvPr id="11" name="Text Box 27"/>
          <p:cNvSpPr txBox="1">
            <a:spLocks noChangeArrowheads="1"/>
          </p:cNvSpPr>
          <p:nvPr/>
        </p:nvSpPr>
        <p:spPr bwMode="auto">
          <a:xfrm>
            <a:off x="279400" y="6278108"/>
            <a:ext cx="8678863" cy="307975"/>
          </a:xfrm>
          <a:prstGeom prst="rect">
            <a:avLst/>
          </a:prstGeom>
          <a:solidFill>
            <a:srgbClr val="FCFF32"/>
          </a:solidFill>
          <a:ln w="19050">
            <a:solidFill>
              <a:schemeClr val="tx1"/>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GEO will provide observations at temporal and spatial scales highly relevant to air quality processes</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824293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Los Angeles coverage</a:t>
            </a:r>
            <a:endParaRPr lang="en-US" sz="3200" dirty="0">
              <a:solidFill>
                <a:schemeClr val="bg1">
                  <a:lumMod val="85000"/>
                </a:schemeClr>
              </a:solidFill>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13</a:t>
            </a:fld>
            <a:endParaRPr lang="en-US" dirty="0">
              <a:solidFill>
                <a:prstClr val="black">
                  <a:tint val="75000"/>
                </a:prstClr>
              </a:solidFill>
              <a:latin typeface="Calibri"/>
            </a:endParaRPr>
          </a:p>
        </p:txBody>
      </p:sp>
      <p:pic>
        <p:nvPicPr>
          <p:cNvPr id="3" name="Picture 2"/>
          <p:cNvPicPr>
            <a:picLocks noChangeAspect="1"/>
          </p:cNvPicPr>
          <p:nvPr/>
        </p:nvPicPr>
        <p:blipFill>
          <a:blip r:embed="rId3"/>
          <a:stretch>
            <a:fillRect/>
          </a:stretch>
        </p:blipFill>
        <p:spPr>
          <a:xfrm>
            <a:off x="0" y="973938"/>
            <a:ext cx="9144000" cy="6101201"/>
          </a:xfrm>
          <a:prstGeom prst="rect">
            <a:avLst/>
          </a:prstGeom>
        </p:spPr>
      </p:pic>
      <p:sp>
        <p:nvSpPr>
          <p:cNvPr id="11" name="TextBox 10"/>
          <p:cNvSpPr txBox="1"/>
          <p:nvPr/>
        </p:nvSpPr>
        <p:spPr>
          <a:xfrm rot="18960000">
            <a:off x="2015643" y="3555218"/>
            <a:ext cx="5885846" cy="1323439"/>
          </a:xfrm>
          <a:prstGeom prst="rect">
            <a:avLst/>
          </a:prstGeom>
          <a:noFill/>
        </p:spPr>
        <p:txBody>
          <a:bodyPr wrap="none" rtlCol="0">
            <a:spAutoFit/>
          </a:bodyPr>
          <a:lstStyle/>
          <a:p>
            <a:r>
              <a:rPr lang="en-US" sz="8000" b="1" dirty="0" smtClean="0">
                <a:solidFill>
                  <a:srgbClr val="FFFF00"/>
                </a:solidFill>
                <a:latin typeface="Arial"/>
                <a:cs typeface="Arial"/>
              </a:rPr>
              <a:t>Every hour!</a:t>
            </a:r>
            <a:endParaRPr lang="en-US" sz="8000" b="1" dirty="0">
              <a:solidFill>
                <a:srgbClr val="FFFF00"/>
              </a:solidFill>
              <a:latin typeface="Arial"/>
              <a:cs typeface="Arial"/>
            </a:endParaRPr>
          </a:p>
        </p:txBody>
      </p:sp>
      <p:sp>
        <p:nvSpPr>
          <p:cNvPr id="6" name="Date Placeholder 5"/>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279700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Mexico City coverage</a:t>
            </a:r>
            <a:endParaRPr lang="en-US" sz="3200" dirty="0">
              <a:solidFill>
                <a:schemeClr val="bg1">
                  <a:lumMod val="85000"/>
                </a:schemeClr>
              </a:solidFill>
            </a:endParaRPr>
          </a:p>
        </p:txBody>
      </p:sp>
      <p:pic>
        <p:nvPicPr>
          <p:cNvPr id="12" name="Picture 11" descr="mex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 y="1023990"/>
            <a:ext cx="9462008" cy="5905246"/>
          </a:xfrm>
          <a:prstGeom prst="rect">
            <a:avLst/>
          </a:prstGeom>
        </p:spPr>
      </p:pic>
      <p:pic>
        <p:nvPicPr>
          <p:cNvPr id="13" name="Picture 12" descr="bigred.png"/>
          <p:cNvPicPr>
            <a:picLocks/>
          </p:cNvPicPr>
          <p:nvPr/>
        </p:nvPicPr>
        <p:blipFill rotWithShape="1">
          <a:blip r:embed="rId4">
            <a:extLst>
              <a:ext uri="{28A0092B-C50C-407E-A947-70E740481C1C}">
                <a14:useLocalDpi xmlns:a14="http://schemas.microsoft.com/office/drawing/2010/main" val="0"/>
              </a:ext>
            </a:extLst>
          </a:blip>
          <a:srcRect l="50" t="10384" r="186" b="2368"/>
          <a:stretch/>
        </p:blipFill>
        <p:spPr>
          <a:xfrm>
            <a:off x="0" y="1023990"/>
            <a:ext cx="9060930" cy="5905246"/>
          </a:xfrm>
          <a:prstGeom prst="rect">
            <a:avLst/>
          </a:prstGeom>
        </p:spPr>
      </p:pic>
      <p:sp>
        <p:nvSpPr>
          <p:cNvPr id="14" name="TextBox 13"/>
          <p:cNvSpPr txBox="1"/>
          <p:nvPr/>
        </p:nvSpPr>
        <p:spPr>
          <a:xfrm rot="18960000">
            <a:off x="1724820" y="3194559"/>
            <a:ext cx="5884844" cy="1323439"/>
          </a:xfrm>
          <a:prstGeom prst="rect">
            <a:avLst/>
          </a:prstGeom>
          <a:noFill/>
        </p:spPr>
        <p:txBody>
          <a:bodyPr wrap="none" rtlCol="0">
            <a:spAutoFit/>
          </a:bodyPr>
          <a:lstStyle/>
          <a:p>
            <a:r>
              <a:rPr lang="en-US" sz="8000" b="1" dirty="0" smtClean="0">
                <a:solidFill>
                  <a:srgbClr val="FFFF00"/>
                </a:solidFill>
                <a:latin typeface="Arial"/>
                <a:cs typeface="Arial"/>
              </a:rPr>
              <a:t>¡</a:t>
            </a:r>
            <a:r>
              <a:rPr lang="en-US" sz="8000" b="1" dirty="0">
                <a:solidFill>
                  <a:srgbClr val="FFFF00"/>
                </a:solidFill>
                <a:latin typeface="Arial"/>
                <a:cs typeface="Arial"/>
              </a:rPr>
              <a:t>C</a:t>
            </a:r>
            <a:r>
              <a:rPr lang="en-US" sz="8000" b="1" dirty="0" smtClean="0">
                <a:solidFill>
                  <a:srgbClr val="FFFF00"/>
                </a:solidFill>
                <a:latin typeface="Arial"/>
                <a:cs typeface="Arial"/>
              </a:rPr>
              <a:t>ada hora!</a:t>
            </a:r>
            <a:endParaRPr lang="en-US" sz="8000" b="1" dirty="0">
              <a:solidFill>
                <a:srgbClr val="FFFF00"/>
              </a:solidFill>
              <a:latin typeface="Arial"/>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2278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000" b="1" dirty="0" smtClean="0">
                <a:solidFill>
                  <a:schemeClr val="bg1">
                    <a:lumMod val="85000"/>
                  </a:schemeClr>
                </a:solidFill>
                <a:ea typeface="ＭＳ Ｐゴシック" charset="-128"/>
              </a:rPr>
              <a:t>Science studies</a:t>
            </a:r>
            <a:endParaRPr lang="en-US" sz="4000" b="1" dirty="0">
              <a:solidFill>
                <a:schemeClr val="bg1">
                  <a:lumMod val="85000"/>
                </a:schemeClr>
              </a:solidFill>
              <a:ea typeface="ＭＳ Ｐゴシック" charset="-128"/>
            </a:endParaRPr>
          </a:p>
        </p:txBody>
      </p:sp>
      <p:sp>
        <p:nvSpPr>
          <p:cNvPr id="2" name="Rectangle 1"/>
          <p:cNvSpPr/>
          <p:nvPr/>
        </p:nvSpPr>
        <p:spPr>
          <a:xfrm>
            <a:off x="-16933" y="974409"/>
            <a:ext cx="9160933" cy="1969770"/>
          </a:xfrm>
          <a:prstGeom prst="rect">
            <a:avLst/>
          </a:prstGeom>
        </p:spPr>
        <p:txBody>
          <a:bodyPr wrap="square">
            <a:spAutoFit/>
          </a:bodyPr>
          <a:lstStyle/>
          <a:p>
            <a:pPr marL="342900" lvl="1" indent="-342900" defTabSz="914400">
              <a:buFont typeface="Arial"/>
              <a:buChar char="•"/>
              <a:defRPr/>
            </a:pPr>
            <a:r>
              <a:rPr lang="en-US" sz="2200" b="1" dirty="0">
                <a:solidFill>
                  <a:srgbClr val="000090"/>
                </a:solidFill>
                <a:latin typeface="Arial"/>
                <a:ea typeface="ＭＳ Ｐゴシック" charset="0"/>
                <a:cs typeface="Arial"/>
              </a:rPr>
              <a:t>Spatial </a:t>
            </a:r>
            <a:r>
              <a:rPr lang="en-US" sz="2200" b="1" dirty="0" smtClean="0">
                <a:solidFill>
                  <a:srgbClr val="000090"/>
                </a:solidFill>
                <a:latin typeface="Arial"/>
                <a:ea typeface="ＭＳ Ｐゴシック" charset="0"/>
                <a:cs typeface="Arial"/>
              </a:rPr>
              <a:t>resolution</a:t>
            </a:r>
            <a:r>
              <a:rPr lang="en-US" sz="2200" b="1" dirty="0">
                <a:solidFill>
                  <a:srgbClr val="000090"/>
                </a:solidFill>
                <a:latin typeface="Arial"/>
                <a:ea typeface="ＭＳ Ｐゴシック" charset="0"/>
                <a:cs typeface="Arial"/>
              </a:rPr>
              <a:t>: allow tracking pollution at sub-urban scale </a:t>
            </a:r>
          </a:p>
          <a:p>
            <a:pPr marL="800100" lvl="2" indent="-342900" defTabSz="914400">
              <a:buFont typeface="Lucida Grande"/>
              <a:buChar char="-"/>
              <a:defRPr/>
            </a:pPr>
            <a:r>
              <a:rPr lang="en-US" sz="2000" b="1" kern="0" dirty="0" smtClean="0">
                <a:solidFill>
                  <a:srgbClr val="000090"/>
                </a:solidFill>
                <a:latin typeface="Arial"/>
              </a:rPr>
              <a:t>GEO at 100°W: 2.1 </a:t>
            </a:r>
            <a:r>
              <a:rPr lang="en-US" sz="2000" b="1" kern="0" dirty="0">
                <a:solidFill>
                  <a:srgbClr val="000090"/>
                </a:solidFill>
                <a:latin typeface="Arial"/>
              </a:rPr>
              <a:t>km N/S × </a:t>
            </a:r>
            <a:r>
              <a:rPr lang="en-US" sz="2000" b="1" kern="0" dirty="0" smtClean="0">
                <a:solidFill>
                  <a:srgbClr val="000090"/>
                </a:solidFill>
                <a:latin typeface="Arial"/>
              </a:rPr>
              <a:t>4.7 </a:t>
            </a:r>
            <a:r>
              <a:rPr lang="en-US" sz="2000" b="1" kern="0" dirty="0">
                <a:solidFill>
                  <a:srgbClr val="000090"/>
                </a:solidFill>
                <a:latin typeface="Arial"/>
              </a:rPr>
              <a:t>km E/</a:t>
            </a:r>
            <a:r>
              <a:rPr lang="en-US" sz="2000" b="1" kern="0" dirty="0" smtClean="0">
                <a:solidFill>
                  <a:srgbClr val="000090"/>
                </a:solidFill>
                <a:latin typeface="Arial"/>
              </a:rPr>
              <a:t>W = 9.8 km</a:t>
            </a:r>
            <a:r>
              <a:rPr lang="en-US" sz="2000" b="1" kern="0" baseline="30000" dirty="0" smtClean="0">
                <a:solidFill>
                  <a:srgbClr val="000090"/>
                </a:solidFill>
                <a:latin typeface="Arial"/>
              </a:rPr>
              <a:t>2</a:t>
            </a:r>
            <a:r>
              <a:rPr lang="en-US" sz="2000" b="1" kern="0" dirty="0" smtClean="0">
                <a:solidFill>
                  <a:srgbClr val="000090"/>
                </a:solidFill>
                <a:latin typeface="Arial"/>
              </a:rPr>
              <a:t> (native) at center of FOR (36.5</a:t>
            </a:r>
            <a:r>
              <a:rPr lang="en-US" sz="2000" b="1" kern="0" dirty="0">
                <a:solidFill>
                  <a:srgbClr val="000090"/>
                </a:solidFill>
                <a:latin typeface="Arial"/>
              </a:rPr>
              <a:t>°</a:t>
            </a:r>
            <a:r>
              <a:rPr lang="en-US" sz="2000" b="1" kern="0" dirty="0" smtClean="0">
                <a:solidFill>
                  <a:srgbClr val="000090"/>
                </a:solidFill>
                <a:latin typeface="Arial"/>
              </a:rPr>
              <a:t>N, 100</a:t>
            </a:r>
            <a:r>
              <a:rPr lang="en-US" sz="2000" b="1" kern="0" dirty="0">
                <a:solidFill>
                  <a:srgbClr val="000090"/>
                </a:solidFill>
                <a:latin typeface="Arial"/>
              </a:rPr>
              <a:t>°</a:t>
            </a:r>
            <a:r>
              <a:rPr lang="en-US" sz="2000" b="1" kern="0" dirty="0" smtClean="0">
                <a:solidFill>
                  <a:srgbClr val="000090"/>
                </a:solidFill>
                <a:latin typeface="Arial"/>
              </a:rPr>
              <a:t>W)</a:t>
            </a:r>
            <a:endParaRPr lang="en-US" sz="2000" b="1" kern="0" dirty="0">
              <a:solidFill>
                <a:srgbClr val="000090"/>
              </a:solidFill>
              <a:latin typeface="Arial"/>
            </a:endParaRPr>
          </a:p>
          <a:p>
            <a:pPr marL="800100" lvl="2" indent="-342900" defTabSz="914400">
              <a:buFont typeface="Lucida Grande"/>
              <a:buChar char="-"/>
              <a:defRPr/>
            </a:pPr>
            <a:r>
              <a:rPr lang="en-US" sz="2000" b="1" kern="0" dirty="0" smtClean="0">
                <a:solidFill>
                  <a:srgbClr val="000090"/>
                </a:solidFill>
                <a:latin typeface="Arial"/>
              </a:rPr>
              <a:t>Full resolution for NO</a:t>
            </a:r>
            <a:r>
              <a:rPr lang="en-US" sz="2000" b="1" kern="0" baseline="-25000" dirty="0" smtClean="0">
                <a:solidFill>
                  <a:srgbClr val="000090"/>
                </a:solidFill>
                <a:latin typeface="Arial"/>
              </a:rPr>
              <a:t>2</a:t>
            </a:r>
            <a:r>
              <a:rPr lang="en-US" sz="2000" b="1" kern="0" dirty="0" smtClean="0">
                <a:solidFill>
                  <a:srgbClr val="000090"/>
                </a:solidFill>
                <a:latin typeface="Arial"/>
              </a:rPr>
              <a:t>, HCHO, total O</a:t>
            </a:r>
            <a:r>
              <a:rPr lang="en-US" sz="2000" b="1" kern="0" baseline="-25000" dirty="0" smtClean="0">
                <a:solidFill>
                  <a:srgbClr val="000090"/>
                </a:solidFill>
                <a:latin typeface="Arial"/>
              </a:rPr>
              <a:t>3</a:t>
            </a:r>
            <a:r>
              <a:rPr lang="en-US" sz="2000" b="1" kern="0" dirty="0" smtClean="0">
                <a:solidFill>
                  <a:srgbClr val="000090"/>
                </a:solidFill>
                <a:latin typeface="Arial"/>
              </a:rPr>
              <a:t> products</a:t>
            </a:r>
          </a:p>
          <a:p>
            <a:pPr marL="800100" lvl="2" indent="-342900" defTabSz="914400">
              <a:buFont typeface="Lucida Grande"/>
              <a:buChar char="-"/>
              <a:defRPr/>
            </a:pPr>
            <a:r>
              <a:rPr lang="en-US" sz="2000" b="1" kern="0" dirty="0" smtClean="0">
                <a:solidFill>
                  <a:srgbClr val="000090"/>
                </a:solidFill>
                <a:latin typeface="Arial"/>
              </a:rPr>
              <a:t>Co-add 4 N/S pixels for O</a:t>
            </a:r>
            <a:r>
              <a:rPr lang="en-US" sz="2000" b="1" kern="0" baseline="-25000" dirty="0" smtClean="0">
                <a:solidFill>
                  <a:srgbClr val="000090"/>
                </a:solidFill>
                <a:latin typeface="Arial"/>
              </a:rPr>
              <a:t>3</a:t>
            </a:r>
            <a:r>
              <a:rPr lang="en-US" sz="2000" b="1" kern="0" dirty="0" smtClean="0">
                <a:solidFill>
                  <a:srgbClr val="000090"/>
                </a:solidFill>
                <a:latin typeface="Arial"/>
              </a:rPr>
              <a:t> profile product: 8.4 km N/S </a:t>
            </a:r>
            <a:r>
              <a:rPr lang="en-US" sz="2000" b="1" kern="0" dirty="0">
                <a:solidFill>
                  <a:srgbClr val="000090"/>
                </a:solidFill>
                <a:latin typeface="Arial"/>
              </a:rPr>
              <a:t>× </a:t>
            </a:r>
            <a:r>
              <a:rPr lang="en-US" sz="2000" b="1" kern="0" dirty="0" smtClean="0">
                <a:solidFill>
                  <a:srgbClr val="000090"/>
                </a:solidFill>
                <a:latin typeface="Arial"/>
              </a:rPr>
              <a:t>4.7 </a:t>
            </a:r>
            <a:r>
              <a:rPr lang="en-US" sz="2000" b="1" kern="0" dirty="0">
                <a:solidFill>
                  <a:srgbClr val="000090"/>
                </a:solidFill>
                <a:latin typeface="Arial"/>
              </a:rPr>
              <a:t>km E/W </a:t>
            </a:r>
          </a:p>
          <a:p>
            <a:pPr marL="800100" lvl="2" indent="-342900" defTabSz="914400">
              <a:buFont typeface="Wingdings" charset="2"/>
              <a:buChar char="Ø"/>
              <a:defRPr/>
            </a:pPr>
            <a:endParaRPr lang="en-US" sz="2000" kern="0" dirty="0">
              <a:solidFill>
                <a:srgbClr val="000090"/>
              </a:solidFill>
              <a:latin typeface="Arial"/>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15</a:t>
            </a:fld>
            <a:endParaRPr lang="en-US" dirty="0">
              <a:solidFill>
                <a:prstClr val="black">
                  <a:tint val="75000"/>
                </a:prstClr>
              </a:solidFill>
              <a:latin typeface="Calibri"/>
            </a:endParaRPr>
          </a:p>
        </p:txBody>
      </p:sp>
      <p:pic>
        <p:nvPicPr>
          <p:cNvPr id="3" name="Picture 2"/>
          <p:cNvPicPr>
            <a:picLocks noChangeAspect="1"/>
          </p:cNvPicPr>
          <p:nvPr/>
        </p:nvPicPr>
        <p:blipFill rotWithShape="1">
          <a:blip r:embed="rId3"/>
          <a:srcRect l="4188" r="4122"/>
          <a:stretch/>
        </p:blipFill>
        <p:spPr>
          <a:xfrm>
            <a:off x="595808" y="2923085"/>
            <a:ext cx="5742825" cy="3945864"/>
          </a:xfrm>
          <a:prstGeom prst="rect">
            <a:avLst/>
          </a:prstGeom>
        </p:spPr>
      </p:pic>
      <p:sp>
        <p:nvSpPr>
          <p:cNvPr id="8" name="TextBox 7"/>
          <p:cNvSpPr txBox="1"/>
          <p:nvPr/>
        </p:nvSpPr>
        <p:spPr>
          <a:xfrm>
            <a:off x="6500832" y="4142354"/>
            <a:ext cx="2811988" cy="1569660"/>
          </a:xfrm>
          <a:prstGeom prst="rect">
            <a:avLst/>
          </a:prstGeom>
          <a:noFill/>
        </p:spPr>
        <p:txBody>
          <a:bodyPr wrap="square" rtlCol="0">
            <a:spAutoFit/>
          </a:bodyPr>
          <a:lstStyle/>
          <a:p>
            <a:r>
              <a:rPr lang="en-US" sz="2400" b="1" dirty="0" smtClean="0">
                <a:solidFill>
                  <a:srgbClr val="000090"/>
                </a:solidFill>
                <a:latin typeface="Arial"/>
                <a:cs typeface="Arial"/>
              </a:rPr>
              <a:t>~ 1/300 of GOME-2</a:t>
            </a:r>
          </a:p>
          <a:p>
            <a:endParaRPr lang="en-US" sz="2400" b="1" dirty="0" smtClean="0">
              <a:solidFill>
                <a:srgbClr val="000090"/>
              </a:solidFill>
              <a:latin typeface="Arial"/>
              <a:cs typeface="Arial"/>
            </a:endParaRPr>
          </a:p>
          <a:p>
            <a:r>
              <a:rPr lang="en-US" sz="2400" b="1" dirty="0" smtClean="0">
                <a:solidFill>
                  <a:srgbClr val="000090"/>
                </a:solidFill>
                <a:latin typeface="Arial"/>
                <a:cs typeface="Arial"/>
              </a:rPr>
              <a:t>~ 1/30 of OMI</a:t>
            </a:r>
            <a:endParaRPr lang="en-US" sz="2400" b="1" dirty="0">
              <a:solidFill>
                <a:srgbClr val="000090"/>
              </a:solidFill>
              <a:latin typeface="Arial"/>
              <a:cs typeface="Aria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9916733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19723"/>
            <a:ext cx="5972807" cy="961490"/>
          </a:xfrm>
        </p:spPr>
        <p:txBody>
          <a:bodyPr anchor="ctr"/>
          <a:lstStyle/>
          <a:p>
            <a:r>
              <a:rPr lang="en-US" b="1" dirty="0" smtClean="0">
                <a:solidFill>
                  <a:schemeClr val="bg1">
                    <a:lumMod val="85000"/>
                  </a:schemeClr>
                </a:solidFill>
              </a:rPr>
              <a:t>TEMPO footprint (GEO at 100º W)</a:t>
            </a:r>
            <a:endParaRPr lang="en-US" dirty="0">
              <a:solidFill>
                <a:schemeClr val="bg1">
                  <a:lumMod val="85000"/>
                </a:schemeClr>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smtClean="0">
                <a:solidFill>
                  <a:srgbClr val="000090"/>
                </a:solidFill>
                <a:latin typeface="Arial"/>
                <a:cs typeface="Arial"/>
              </a:rPr>
              <a:t>For GEO at 80ºW, pixel size at 36.5ºN, 100ºW is 2.2 km × 5.2 km.</a:t>
            </a:r>
          </a:p>
        </p:txBody>
      </p:sp>
      <p:graphicFrame>
        <p:nvGraphicFramePr>
          <p:cNvPr id="10" name="Table 9"/>
          <p:cNvGraphicFramePr>
            <a:graphicFrameLocks noGrp="1"/>
          </p:cNvGraphicFramePr>
          <p:nvPr>
            <p:extLst>
              <p:ext uri="{D42A27DB-BD31-4B8C-83A1-F6EECF244321}">
                <p14:modId xmlns:p14="http://schemas.microsoft.com/office/powerpoint/2010/main" val="1786957127"/>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gridCol w="725737"/>
                <a:gridCol w="725736"/>
                <a:gridCol w="814942"/>
              </a:tblGrid>
              <a:tr h="527051">
                <a:tc>
                  <a:txBody>
                    <a:bodyPr/>
                    <a:lstStyle/>
                    <a:p>
                      <a:pPr algn="ctr"/>
                      <a:r>
                        <a:rPr lang="en-US" dirty="0" smtClean="0">
                          <a:solidFill>
                            <a:srgbClr val="000090"/>
                          </a:solidFill>
                          <a:latin typeface="Arial"/>
                          <a:cs typeface="Arial"/>
                        </a:rPr>
                        <a:t>Location</a:t>
                      </a:r>
                      <a:endParaRPr lang="en-US" dirty="0">
                        <a:solidFill>
                          <a:srgbClr val="000090"/>
                        </a:solidFill>
                        <a:latin typeface="Arial"/>
                        <a:cs typeface="Arial"/>
                      </a:endParaRP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N/S</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E/W</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GSA</a:t>
                      </a:r>
                    </a:p>
                    <a:p>
                      <a:pPr algn="ctr"/>
                      <a:r>
                        <a:rPr lang="en-US" dirty="0" smtClean="0">
                          <a:solidFill>
                            <a:srgbClr val="000090"/>
                          </a:solidFill>
                          <a:latin typeface="Arial"/>
                          <a:cs typeface="Arial"/>
                        </a:rPr>
                        <a:t>(km</a:t>
                      </a:r>
                      <a:r>
                        <a:rPr lang="en-US" baseline="30000" dirty="0" smtClean="0">
                          <a:solidFill>
                            <a:srgbClr val="000090"/>
                          </a:solidFill>
                          <a:latin typeface="Arial"/>
                          <a:cs typeface="Arial"/>
                        </a:rPr>
                        <a:t>2</a:t>
                      </a:r>
                      <a:r>
                        <a:rPr lang="en-US" dirty="0" smtClean="0">
                          <a:solidFill>
                            <a:srgbClr val="000090"/>
                          </a:solidFill>
                          <a:latin typeface="Arial"/>
                          <a:cs typeface="Arial"/>
                        </a:rPr>
                        <a:t>)</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48429">
                <a:tc>
                  <a:txBody>
                    <a:bodyPr/>
                    <a:lstStyle/>
                    <a:p>
                      <a:r>
                        <a:rPr lang="en-US" dirty="0" smtClean="0">
                          <a:solidFill>
                            <a:srgbClr val="000090"/>
                          </a:solidFill>
                          <a:latin typeface="Arial"/>
                          <a:cs typeface="Arial"/>
                        </a:rPr>
                        <a:t>36.5</a:t>
                      </a:r>
                      <a:r>
                        <a:rPr lang="en-US" baseline="30000" dirty="0" smtClean="0">
                          <a:solidFill>
                            <a:srgbClr val="000090"/>
                          </a:solidFill>
                          <a:latin typeface="Arial"/>
                          <a:cs typeface="Arial"/>
                        </a:rPr>
                        <a:t>o</a:t>
                      </a:r>
                      <a:r>
                        <a:rPr lang="en-US" dirty="0" smtClean="0">
                          <a:solidFill>
                            <a:srgbClr val="000090"/>
                          </a:solidFill>
                          <a:latin typeface="Arial"/>
                          <a:cs typeface="Arial"/>
                        </a:rPr>
                        <a:t>N, 100</a:t>
                      </a:r>
                      <a:r>
                        <a:rPr lang="en-US" baseline="30000" dirty="0" smtClean="0">
                          <a:solidFill>
                            <a:srgbClr val="000090"/>
                          </a:solidFill>
                          <a:latin typeface="Arial"/>
                          <a:cs typeface="Arial"/>
                        </a:rPr>
                        <a:t>o</a:t>
                      </a:r>
                      <a:r>
                        <a:rPr lang="en-US" dirty="0" smtClean="0">
                          <a:solidFill>
                            <a:srgbClr val="000090"/>
                          </a:solidFill>
                          <a:latin typeface="Arial"/>
                          <a:cs typeface="Arial"/>
                        </a:rPr>
                        <a:t>W</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2.11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4.65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9.8</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22876">
                <a:tc>
                  <a:txBody>
                    <a:bodyPr/>
                    <a:lstStyle/>
                    <a:p>
                      <a:r>
                        <a:rPr lang="en-US" dirty="0" smtClean="0">
                          <a:solidFill>
                            <a:srgbClr val="000090"/>
                          </a:solidFill>
                          <a:latin typeface="Arial"/>
                          <a:cs typeface="Arial"/>
                        </a:rPr>
                        <a:t>Washington,</a:t>
                      </a:r>
                      <a:r>
                        <a:rPr lang="en-US" baseline="0" dirty="0" smtClean="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2.37</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11.9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Seattle</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2.99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Los Angeles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2.09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Boston</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2.71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Miami</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1.83</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Mexico City</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Canadian tar sands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3.94</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527051">
                <a:tc gridSpan="4">
                  <a:txBody>
                    <a:bodyPr/>
                    <a:lstStyle/>
                    <a:p>
                      <a:r>
                        <a:rPr lang="en-US" b="1" dirty="0" smtClean="0">
                          <a:solidFill>
                            <a:srgbClr val="000090"/>
                          </a:solidFill>
                          <a:latin typeface="Arial"/>
                          <a:cs typeface="Arial"/>
                        </a:rPr>
                        <a:t>Assumes</a:t>
                      </a:r>
                      <a:r>
                        <a:rPr lang="en-US" b="1" baseline="0" dirty="0" smtClean="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r>
            </a:tbl>
          </a:graphicData>
        </a:graphic>
      </p:graphicFrame>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799045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www.</a:t>
            </a:r>
            <a:r>
              <a:rPr lang="en-US" sz="4400" b="1" dirty="0" smtClean="0">
                <a:solidFill>
                  <a:schemeClr val="bg1">
                    <a:lumMod val="85000"/>
                  </a:schemeClr>
                </a:solidFill>
              </a:rPr>
              <a:t>epa</a:t>
            </a:r>
            <a:r>
              <a:rPr lang="en-US" sz="4400" dirty="0" smtClean="0">
                <a:solidFill>
                  <a:schemeClr val="bg1">
                    <a:lumMod val="85000"/>
                  </a:schemeClr>
                </a:solidFill>
              </a:rPr>
              <a:t>.gov</a:t>
            </a:r>
            <a:r>
              <a:rPr lang="en-US" sz="4400" dirty="0">
                <a:solidFill>
                  <a:schemeClr val="bg1">
                    <a:lumMod val="85000"/>
                  </a:schemeClr>
                </a:solidFill>
              </a:rPr>
              <a:t>/</a:t>
            </a:r>
            <a:r>
              <a:rPr lang="en-US" sz="4400" b="1" dirty="0" smtClean="0">
                <a:solidFill>
                  <a:schemeClr val="bg1">
                    <a:lumMod val="85000"/>
                  </a:schemeClr>
                </a:solidFill>
              </a:rPr>
              <a:t>rs</a:t>
            </a:r>
            <a:r>
              <a:rPr lang="en-US" sz="4400" dirty="0" smtClean="0">
                <a:solidFill>
                  <a:schemeClr val="bg1">
                    <a:lumMod val="85000"/>
                  </a:schemeClr>
                </a:solidFill>
              </a:rPr>
              <a:t>ig</a:t>
            </a:r>
            <a:endParaRPr lang="en-US" sz="4400" dirty="0">
              <a:solidFill>
                <a:schemeClr val="bg1">
                  <a:lumMod val="85000"/>
                </a:schemeClr>
              </a:solidFill>
            </a:endParaRP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634" y="2407758"/>
            <a:ext cx="6927330" cy="4071790"/>
          </a:xfrm>
          <a:prstGeom prst="rect">
            <a:avLst/>
          </a:prstGeom>
        </p:spPr>
      </p:pic>
      <p:sp>
        <p:nvSpPr>
          <p:cNvPr id="8" name="TextBox 7"/>
          <p:cNvSpPr txBox="1"/>
          <p:nvPr/>
        </p:nvSpPr>
        <p:spPr>
          <a:xfrm>
            <a:off x="0" y="1154228"/>
            <a:ext cx="9144000" cy="1200328"/>
          </a:xfrm>
          <a:prstGeom prst="rect">
            <a:avLst/>
          </a:prstGeom>
          <a:noFill/>
        </p:spPr>
        <p:txBody>
          <a:bodyPr wrap="square" rtlCol="0">
            <a:spAutoFit/>
          </a:bodyPr>
          <a:lstStyle/>
          <a:p>
            <a:r>
              <a:rPr lang="en-US" sz="2400" b="1" dirty="0" smtClean="0">
                <a:latin typeface="Arial"/>
                <a:cs typeface="Arial"/>
              </a:rPr>
              <a:t>TEMPO will use the EPA’s Remote Sensing Information Gateway (RSIG) for subsetting, visualization, and product distribution – </a:t>
            </a:r>
            <a:r>
              <a:rPr lang="en-US" sz="2400" b="1" i="1" dirty="0" smtClean="0">
                <a:latin typeface="Arial"/>
                <a:cs typeface="Arial"/>
              </a:rPr>
              <a:t>to make TEMPO YOUR instrument</a:t>
            </a: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924276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333" y="13818"/>
            <a:ext cx="6885432" cy="960120"/>
          </a:xfrm>
        </p:spPr>
        <p:txBody>
          <a:bodyPr anchor="ctr"/>
          <a:lstStyle/>
          <a:p>
            <a:r>
              <a:rPr lang="en-US" sz="3600" dirty="0" smtClean="0">
                <a:solidFill>
                  <a:schemeClr val="bg1">
                    <a:lumMod val="85000"/>
                  </a:schemeClr>
                </a:solidFill>
              </a:rPr>
              <a:t>Global pollution</a:t>
            </a:r>
            <a:br>
              <a:rPr lang="en-US" sz="3600" dirty="0" smtClean="0">
                <a:solidFill>
                  <a:schemeClr val="bg1">
                    <a:lumMod val="85000"/>
                  </a:schemeClr>
                </a:solidFill>
              </a:rPr>
            </a:br>
            <a:r>
              <a:rPr lang="en-US" sz="3600" dirty="0" smtClean="0">
                <a:solidFill>
                  <a:schemeClr val="bg1">
                    <a:lumMod val="85000"/>
                  </a:schemeClr>
                </a:solidFill>
              </a:rPr>
              <a:t>monitoring constellation</a:t>
            </a:r>
            <a:endParaRPr lang="en-US" sz="3600" dirty="0">
              <a:solidFill>
                <a:schemeClr val="bg1">
                  <a:lumMod val="85000"/>
                </a:schemeClr>
              </a:solidFill>
            </a:endParaRPr>
          </a:p>
        </p:txBody>
      </p:sp>
      <p:grpSp>
        <p:nvGrpSpPr>
          <p:cNvPr id="30" name="Group 2"/>
          <p:cNvGrpSpPr>
            <a:grpSpLocks/>
          </p:cNvGrpSpPr>
          <p:nvPr/>
        </p:nvGrpSpPr>
        <p:grpSpPr bwMode="auto">
          <a:xfrm>
            <a:off x="212725" y="1026166"/>
            <a:ext cx="8688388" cy="4979987"/>
            <a:chOff x="213358" y="886968"/>
            <a:chExt cx="8687329" cy="4980432"/>
          </a:xfrm>
        </p:grpSpPr>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l="7175" t="9802" r="7201" b="4393"/>
            <a:stretch>
              <a:fillRect/>
            </a:stretch>
          </p:blipFill>
          <p:spPr bwMode="auto">
            <a:xfrm>
              <a:off x="213358" y="909192"/>
              <a:ext cx="8687329" cy="488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4384799" y="886968"/>
              <a:ext cx="1098416" cy="63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sp>
          <p:nvSpPr>
            <p:cNvPr id="33" name="Rectangle 32"/>
            <p:cNvSpPr/>
            <p:nvPr/>
          </p:nvSpPr>
          <p:spPr>
            <a:xfrm>
              <a:off x="749868" y="4419471"/>
              <a:ext cx="2095245" cy="646171"/>
            </a:xfrm>
            <a:prstGeom prst="rect">
              <a:avLst/>
            </a:prstGeom>
          </p:spPr>
          <p:txBody>
            <a:bodyPr lIns="91326" tIns="45664" rIns="91326" bIns="45664">
              <a:spAutoFit/>
            </a:bodyPr>
            <a:lstStyle/>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Sentinel-5P</a:t>
              </a:r>
            </a:p>
            <a:p>
              <a:pPr algn="ctr" defTabSz="456633">
                <a:defRPr/>
              </a:pPr>
              <a:r>
                <a:rPr lang="en-US" b="1" i="1" dirty="0" smtClean="0">
                  <a:solidFill>
                    <a:srgbClr val="FF3300"/>
                  </a:solidFill>
                  <a:effectLst>
                    <a:outerShdw blurRad="38100" dist="38100" dir="2700000" algn="tl">
                      <a:srgbClr val="000000"/>
                    </a:outerShdw>
                  </a:effectLst>
                  <a:latin typeface="Verdana"/>
                  <a:ea typeface="ＭＳ Ｐゴシック" charset="0"/>
                  <a:cs typeface="Verdana"/>
                </a:rPr>
                <a:t>(once </a:t>
              </a:r>
              <a:r>
                <a:rPr lang="en-US" b="1" i="1" dirty="0">
                  <a:solidFill>
                    <a:srgbClr val="FF3300"/>
                  </a:solidFill>
                  <a:effectLst>
                    <a:outerShdw blurRad="38100" dist="38100" dir="2700000" algn="tl">
                      <a:srgbClr val="000000"/>
                    </a:outerShdw>
                  </a:effectLst>
                  <a:latin typeface="Verdana"/>
                  <a:ea typeface="ＭＳ Ｐゴシック" charset="0"/>
                  <a:cs typeface="Verdana"/>
                </a:rPr>
                <a:t>per day)</a:t>
              </a:r>
              <a:endParaRPr lang="en-US" dirty="0">
                <a:solidFill>
                  <a:prstClr val="black"/>
                </a:solidFill>
                <a:latin typeface="Verdana"/>
                <a:ea typeface="ＭＳ Ｐゴシック" charset="0"/>
                <a:cs typeface="Verdana"/>
              </a:endParaRPr>
            </a:p>
          </p:txBody>
        </p:sp>
        <p:sp>
          <p:nvSpPr>
            <p:cNvPr id="34" name="직사각형 10"/>
            <p:cNvSpPr/>
            <p:nvPr/>
          </p:nvSpPr>
          <p:spPr bwMode="auto">
            <a:xfrm>
              <a:off x="1786379" y="1142578"/>
              <a:ext cx="1925402" cy="1590817"/>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b="1" i="1">
                <a:solidFill>
                  <a:srgbClr val="FF3300"/>
                </a:solidFill>
                <a:effectLst>
                  <a:outerShdw blurRad="38100" dist="38100" dir="2700000" algn="tl">
                    <a:srgbClr val="000000"/>
                  </a:outerShdw>
                </a:effectLst>
                <a:latin typeface="맑은 고딕" charset="0"/>
                <a:ea typeface="ＭＳ Ｐゴシック" charset="0"/>
                <a:cs typeface="맑은 고딕" charset="0"/>
              </a:endParaRPr>
            </a:p>
          </p:txBody>
        </p:sp>
        <p:sp>
          <p:nvSpPr>
            <p:cNvPr id="35" name="직사각형 11"/>
            <p:cNvSpPr/>
            <p:nvPr/>
          </p:nvSpPr>
          <p:spPr bwMode="auto">
            <a:xfrm>
              <a:off x="4303847" y="1023505"/>
              <a:ext cx="1679370" cy="123201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6" name="직사각형 5"/>
            <p:cNvSpPr/>
            <p:nvPr/>
          </p:nvSpPr>
          <p:spPr bwMode="auto">
            <a:xfrm>
              <a:off x="6314964" y="1599819"/>
              <a:ext cx="1600005" cy="2057584"/>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7" name="Rectangle 36"/>
            <p:cNvSpPr/>
            <p:nvPr/>
          </p:nvSpPr>
          <p:spPr>
            <a:xfrm>
              <a:off x="2029237" y="1547014"/>
              <a:ext cx="1312703"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TEMPO</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8" name="Rectangle 37"/>
            <p:cNvSpPr/>
            <p:nvPr/>
          </p:nvSpPr>
          <p:spPr>
            <a:xfrm>
              <a:off x="4365752" y="1260653"/>
              <a:ext cx="1574608"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Sentinel-4</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9" name="Rectangle 38"/>
            <p:cNvSpPr/>
            <p:nvPr/>
          </p:nvSpPr>
          <p:spPr>
            <a:xfrm>
              <a:off x="6460996" y="1688585"/>
              <a:ext cx="1374607"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GEMS</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40" name="TextBox 15"/>
            <p:cNvSpPr txBox="1">
              <a:spLocks noChangeArrowheads="1"/>
            </p:cNvSpPr>
            <p:nvPr/>
          </p:nvSpPr>
          <p:spPr bwMode="auto">
            <a:xfrm>
              <a:off x="5633983" y="4639911"/>
              <a:ext cx="2240520" cy="5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6" tIns="45664" rIns="91326" bIns="456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ja-JP" sz="1400" b="1" i="1" dirty="0" smtClean="0">
                  <a:solidFill>
                    <a:srgbClr val="FFFFFF"/>
                  </a:solidFill>
                  <a:latin typeface="Verdana" charset="0"/>
                </a:rPr>
                <a:t>Courtesy Jhoon Kim,</a:t>
              </a:r>
            </a:p>
            <a:p>
              <a:pPr defTabSz="914400" fontAlgn="base">
                <a:spcBef>
                  <a:spcPct val="0"/>
                </a:spcBef>
                <a:spcAft>
                  <a:spcPct val="0"/>
                </a:spcAft>
              </a:pPr>
              <a:r>
                <a:rPr lang="en-US" altLang="ja-JP" sz="1400" b="1" i="1" dirty="0" smtClean="0">
                  <a:solidFill>
                    <a:srgbClr val="FFFFFF"/>
                  </a:solidFill>
                  <a:latin typeface="Verdana" charset="0"/>
                </a:rPr>
                <a:t>Andreas Richter</a:t>
              </a:r>
            </a:p>
          </p:txBody>
        </p:sp>
        <p:sp>
          <p:nvSpPr>
            <p:cNvPr id="41" name="Rectangle 40"/>
            <p:cNvSpPr/>
            <p:nvPr/>
          </p:nvSpPr>
          <p:spPr>
            <a:xfrm>
              <a:off x="3962576" y="5486366"/>
              <a:ext cx="1600005" cy="381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grpSp>
      <p:sp>
        <p:nvSpPr>
          <p:cNvPr id="42" name="TextBox 41"/>
          <p:cNvSpPr txBox="1"/>
          <p:nvPr/>
        </p:nvSpPr>
        <p:spPr>
          <a:xfrm>
            <a:off x="76200" y="5540375"/>
            <a:ext cx="8915400" cy="1092200"/>
          </a:xfrm>
          <a:prstGeom prst="rect">
            <a:avLst/>
          </a:prstGeom>
          <a:solidFill>
            <a:schemeClr val="bg1"/>
          </a:solidFill>
        </p:spPr>
        <p:txBody>
          <a:bodyPr lIns="182653" tIns="45664" rIns="182653" bIns="45664">
            <a:spAutoFit/>
          </a:bodyPr>
          <a:lstStyle/>
          <a:p>
            <a:pPr defTabSz="456633">
              <a:defRPr/>
            </a:pPr>
            <a:r>
              <a:rPr lang="en-US" sz="1600" b="1" dirty="0">
                <a:solidFill>
                  <a:prstClr val="black"/>
                </a:solidFill>
                <a:latin typeface="Arial"/>
                <a:ea typeface="ヒラギノ角ゴ Pro W3" charset="-128"/>
                <a:cs typeface="Arial"/>
              </a:rPr>
              <a:t>Policy-relevant science and environmental services enabled by common observations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emissions, at common confidence levels, over industrialized Northern Hemisphere</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air quality forecasts and assimilation systems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assessment, e.g., observations to support United Nations Convention on Long Range Transboundary Air Pollution</a:t>
            </a:r>
          </a:p>
        </p:txBody>
      </p:sp>
      <p:cxnSp>
        <p:nvCxnSpPr>
          <p:cNvPr id="7" name="Straight Arrow Connector 6"/>
          <p:cNvCxnSpPr/>
          <p:nvPr/>
        </p:nvCxnSpPr>
        <p:spPr>
          <a:xfrm>
            <a:off x="2161718" y="3609307"/>
            <a:ext cx="822960" cy="0"/>
          </a:xfrm>
          <a:prstGeom prst="straightConnector1">
            <a:avLst/>
          </a:prstGeom>
          <a:ln w="4445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4629887" y="3518601"/>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a:spLocks noChangeAspect="1"/>
          </p:cNvSpPr>
          <p:nvPr/>
        </p:nvSpPr>
        <p:spPr>
          <a:xfrm>
            <a:off x="7460013" y="3522113"/>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827065" y="3684720"/>
            <a:ext cx="1577171" cy="369332"/>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80-115°W</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7" name="TextBox 26"/>
          <p:cNvSpPr txBox="1"/>
          <p:nvPr/>
        </p:nvSpPr>
        <p:spPr>
          <a:xfrm>
            <a:off x="4478380" y="3762080"/>
            <a:ext cx="2047515"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0°</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2021+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8" name="TextBox 27"/>
          <p:cNvSpPr txBox="1"/>
          <p:nvPr/>
        </p:nvSpPr>
        <p:spPr>
          <a:xfrm>
            <a:off x="6938635" y="3774215"/>
            <a:ext cx="1847340"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128.2°E</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2019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05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TEMPO s</a:t>
            </a:r>
            <a:r>
              <a:rPr lang="en-US" sz="4400" dirty="0" smtClean="0">
                <a:solidFill>
                  <a:schemeClr val="bg1">
                    <a:lumMod val="85000"/>
                  </a:schemeClr>
                </a:solidFill>
              </a:rPr>
              <a:t>ummary</a:t>
            </a:r>
            <a:endParaRPr lang="en-US" sz="4400" dirty="0">
              <a:solidFill>
                <a:schemeClr val="bg1">
                  <a:lumMod val="85000"/>
                </a:schemeClr>
              </a:solidFill>
            </a:endParaRPr>
          </a:p>
        </p:txBody>
      </p:sp>
      <p:sp>
        <p:nvSpPr>
          <p:cNvPr id="5" name="TextBox 4"/>
          <p:cNvSpPr txBox="1"/>
          <p:nvPr/>
        </p:nvSpPr>
        <p:spPr>
          <a:xfrm>
            <a:off x="130251" y="1238441"/>
            <a:ext cx="8840759" cy="5303902"/>
          </a:xfrm>
          <a:prstGeom prst="rect">
            <a:avLst/>
          </a:prstGeom>
          <a:noFill/>
        </p:spPr>
        <p:txBody>
          <a:bodyPr wrap="square" lIns="91326" tIns="45664" rIns="91326" bIns="45664" rtlCol="0">
            <a:spAutoFit/>
          </a:bodyPr>
          <a:lstStyle/>
          <a:p>
            <a:pPr marL="285404" indent="-285404" defTabSz="456633">
              <a:spcBef>
                <a:spcPts val="1200"/>
              </a:spcBef>
              <a:buFont typeface="Arial"/>
              <a:buChar char="•"/>
            </a:pPr>
            <a:r>
              <a:rPr lang="en-US" sz="2400" b="1" dirty="0" smtClean="0">
                <a:solidFill>
                  <a:srgbClr val="000090"/>
                </a:solidFill>
                <a:latin typeface="Arial"/>
                <a:ea typeface="ＭＳ Ｐゴシック" charset="0"/>
                <a:cs typeface="Arial"/>
              </a:rPr>
              <a:t>Currently on-schedule and on-budget</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System Requirements Review and Mission Definition Review in November 2013</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KDP-B April </a:t>
            </a:r>
            <a:r>
              <a:rPr lang="en-US" sz="2000" b="1" dirty="0" smtClean="0">
                <a:solidFill>
                  <a:srgbClr val="000090"/>
                </a:solidFill>
                <a:latin typeface="Arial"/>
                <a:ea typeface="ＭＳ Ｐゴシック" charset="0"/>
                <a:cs typeface="Arial"/>
              </a:rPr>
              <a:t>2014</a:t>
            </a:r>
          </a:p>
          <a:p>
            <a:pPr marL="742037" lvl="1" indent="-285404" defTabSz="456633">
              <a:spcBef>
                <a:spcPts val="400"/>
              </a:spcBef>
              <a:buFont typeface="Arial"/>
              <a:buChar char="•"/>
            </a:pPr>
            <a:r>
              <a:rPr lang="en-US" sz="2000" b="1" dirty="0">
                <a:solidFill>
                  <a:srgbClr val="000090"/>
                </a:solidFill>
                <a:latin typeface="Arial"/>
                <a:cs typeface="Arial"/>
              </a:rPr>
              <a:t>Most technical issues solved at the preliminary design level, following technical interchange meeting at Ball, April 2014</a:t>
            </a:r>
            <a:endParaRPr lang="en-US" sz="2000" b="1" dirty="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Passed PDR on July 31, 2014</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Now in Phase C: KDP-C April 10, 2015</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Instrument CDR June 2015</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Ground Systems </a:t>
            </a:r>
            <a:r>
              <a:rPr lang="en-US" sz="2000" b="1" smtClean="0">
                <a:solidFill>
                  <a:srgbClr val="000090"/>
                </a:solidFill>
                <a:latin typeface="Arial"/>
                <a:ea typeface="ＭＳ Ｐゴシック" charset="0"/>
                <a:cs typeface="Arial"/>
              </a:rPr>
              <a:t>CDR May </a:t>
            </a:r>
            <a:r>
              <a:rPr lang="en-US" sz="2000" b="1" dirty="0" smtClean="0">
                <a:solidFill>
                  <a:srgbClr val="000090"/>
                </a:solidFill>
                <a:latin typeface="Arial"/>
                <a:ea typeface="ＭＳ Ｐゴシック" charset="0"/>
                <a:cs typeface="Arial"/>
              </a:rPr>
              <a:t>2016</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smtClean="0">
                <a:solidFill>
                  <a:srgbClr val="000090"/>
                </a:solidFill>
                <a:latin typeface="Arial"/>
                <a:ea typeface="ＭＳ Ｐゴシック" charset="0"/>
                <a:cs typeface="Arial"/>
              </a:rPr>
              <a:t>Select satellite </a:t>
            </a:r>
            <a:r>
              <a:rPr lang="en-US" sz="2400" b="1" dirty="0">
                <a:solidFill>
                  <a:srgbClr val="000090"/>
                </a:solidFill>
                <a:latin typeface="Arial"/>
                <a:ea typeface="ＭＳ Ｐゴシック" charset="0"/>
                <a:cs typeface="Arial"/>
              </a:rPr>
              <a:t>host </a:t>
            </a:r>
            <a:r>
              <a:rPr lang="en-US" sz="2400" b="1" dirty="0" smtClean="0">
                <a:solidFill>
                  <a:srgbClr val="000090"/>
                </a:solidFill>
                <a:latin typeface="Arial"/>
                <a:ea typeface="ＭＳ Ｐゴシック" charset="0"/>
                <a:cs typeface="Arial"/>
              </a:rPr>
              <a:t>2017+</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TEMPO operating longitude and launch date are not known until after host selection</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a:solidFill>
                  <a:srgbClr val="000090"/>
                </a:solidFill>
                <a:latin typeface="Arial"/>
                <a:ea typeface="ＭＳ Ｐゴシック" charset="0"/>
                <a:cs typeface="Arial"/>
              </a:rPr>
              <a:t>Instrument </a:t>
            </a:r>
            <a:r>
              <a:rPr lang="en-US" sz="2400" b="1" dirty="0" smtClean="0">
                <a:solidFill>
                  <a:srgbClr val="000090"/>
                </a:solidFill>
                <a:latin typeface="Arial"/>
                <a:ea typeface="ＭＳ Ｐゴシック" charset="0"/>
                <a:cs typeface="Arial"/>
              </a:rPr>
              <a:t>delivery 05/2017 for launch </a:t>
            </a:r>
            <a:r>
              <a:rPr lang="en-US" sz="2400" b="1" dirty="0">
                <a:solidFill>
                  <a:srgbClr val="000090"/>
                </a:solidFill>
                <a:latin typeface="Arial"/>
                <a:ea typeface="ＭＳ Ｐゴシック" charset="0"/>
                <a:cs typeface="Arial"/>
              </a:rPr>
              <a:t>11/</a:t>
            </a:r>
            <a:r>
              <a:rPr lang="en-US" sz="2400" b="1" dirty="0" smtClean="0">
                <a:solidFill>
                  <a:srgbClr val="000090"/>
                </a:solidFill>
                <a:latin typeface="Arial"/>
                <a:ea typeface="ＭＳ Ｐゴシック" charset="0"/>
                <a:cs typeface="Arial"/>
              </a:rPr>
              <a:t>2018 or later</a:t>
            </a:r>
            <a:endParaRPr lang="en-US" sz="2400" b="1" dirty="0">
              <a:solidFill>
                <a:srgbClr val="000090"/>
              </a:solidFill>
              <a:latin typeface="Arial"/>
              <a:ea typeface="ＭＳ Ｐゴシック" charset="0"/>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595653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12473"/>
            <a:ext cx="5973763" cy="960120"/>
          </a:xfrm>
        </p:spPr>
        <p:txBody>
          <a:bodyPr/>
          <a:lstStyle/>
          <a:p>
            <a:pPr fontAlgn="auto">
              <a:spcAft>
                <a:spcPts val="0"/>
              </a:spcAft>
              <a:defRPr/>
            </a:pPr>
            <a:r>
              <a:rPr lang="en-US" b="1" dirty="0">
                <a:solidFill>
                  <a:schemeClr val="bg1">
                    <a:lumMod val="85000"/>
                  </a:schemeClr>
                </a:solidFill>
                <a:ea typeface="ＭＳ Ｐゴシック" charset="-128"/>
              </a:rPr>
              <a:t>Hourly atmospheric pollution from geostationary Earth orbit</a:t>
            </a:r>
            <a:br>
              <a:rPr lang="en-US" b="1" dirty="0">
                <a:solidFill>
                  <a:schemeClr val="bg1">
                    <a:lumMod val="85000"/>
                  </a:schemeClr>
                </a:solidFill>
                <a:ea typeface="ＭＳ Ｐゴシック" charset="-128"/>
              </a:rPr>
            </a:br>
            <a:endParaRPr lang="en-US"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512" y="1299125"/>
            <a:ext cx="5456238" cy="5198747"/>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a:t>
            </a:r>
            <a:r>
              <a:rPr lang="en-US" sz="1300" dirty="0" smtClean="0">
                <a:solidFill>
                  <a:srgbClr val="000000"/>
                </a:solidFill>
                <a:latin typeface="Arial"/>
                <a:ea typeface="ＭＳ Ｐゴシック" charset="0"/>
                <a:cs typeface="Arial"/>
              </a:rPr>
              <a:t>Nebraska, RT Solutions, Carr Astronautics</a:t>
            </a:r>
            <a:endParaRPr lang="en-US" sz="1300" dirty="0">
              <a:solidFill>
                <a:srgbClr val="000000"/>
              </a:solidFill>
              <a:latin typeface="Arial"/>
              <a:ea typeface="ＭＳ Ｐゴシック" charset="0"/>
              <a:cs typeface="Arial"/>
            </a:endParaRPr>
          </a:p>
          <a:p>
            <a:pPr defTabSz="456633">
              <a:spcBef>
                <a:spcPts val="100"/>
              </a:spcBef>
              <a:defRPr/>
            </a:pPr>
            <a:r>
              <a:rPr lang="en-US" sz="1300" b="1" dirty="0">
                <a:solidFill>
                  <a:srgbClr val="1F497D"/>
                </a:solidFill>
                <a:latin typeface="Arial"/>
                <a:ea typeface="ＭＳ Ｐゴシック" charset="0"/>
                <a:cs typeface="Arial"/>
              </a:rPr>
              <a:t>International collaboration: </a:t>
            </a:r>
            <a:r>
              <a:rPr lang="en-US" sz="1300" dirty="0">
                <a:solidFill>
                  <a:srgbClr val="000000"/>
                </a:solidFill>
                <a:latin typeface="Arial"/>
                <a:ea typeface="ＭＳ Ｐゴシック" charset="0"/>
                <a:cs typeface="Arial"/>
              </a:rPr>
              <a:t>Korea, </a:t>
            </a:r>
            <a:r>
              <a:rPr lang="en-US" sz="1300" dirty="0" smtClean="0">
                <a:solidFill>
                  <a:srgbClr val="000000"/>
                </a:solidFill>
                <a:latin typeface="Arial"/>
                <a:ea typeface="ＭＳ Ｐゴシック" charset="0"/>
                <a:cs typeface="Arial"/>
              </a:rPr>
              <a:t>U.K., ESA, Canada, Mexico, Cuba, Spain</a:t>
            </a:r>
            <a:endParaRPr lang="en-US" sz="1300" dirty="0">
              <a:solidFill>
                <a:srgbClr val="000000"/>
              </a:solidFill>
              <a:latin typeface="Arial"/>
              <a:ea typeface="ＭＳ Ｐゴシック" charset="0"/>
              <a:cs typeface="Arial"/>
            </a:endParaRP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Instrument</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Instrument delivery May 2017</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NASA </a:t>
            </a:r>
            <a:r>
              <a:rPr lang="en-US" sz="1300" dirty="0">
                <a:solidFill>
                  <a:prstClr val="black"/>
                </a:solidFill>
                <a:latin typeface="Arial"/>
                <a:ea typeface="ＭＳ Ｐゴシック" charset="0"/>
                <a:cs typeface="Arial"/>
              </a:rPr>
              <a:t>will arrange hosting on commercial geostationary communications satellite with launch expected NET 11/</a:t>
            </a:r>
            <a:r>
              <a:rPr lang="en-US" sz="1300" dirty="0" smtClean="0">
                <a:solidFill>
                  <a:prstClr val="black"/>
                </a:solidFill>
                <a:latin typeface="Arial"/>
                <a:ea typeface="ＭＳ Ｐゴシック" charset="0"/>
                <a:cs typeface="Arial"/>
              </a:rPr>
              <a:t>2018</a:t>
            </a:r>
          </a:p>
          <a:p>
            <a:pPr marL="118919" indent="-118919" defTabSz="456633">
              <a:spcBef>
                <a:spcPts val="1300"/>
              </a:spcBef>
              <a:defRPr/>
            </a:pPr>
            <a:r>
              <a:rPr lang="en-US" sz="1300" b="1" dirty="0" smtClean="0">
                <a:solidFill>
                  <a:srgbClr val="1F497D"/>
                </a:solidFill>
                <a:latin typeface="Arial"/>
                <a:ea typeface="ＭＳ Ｐゴシック" charset="0"/>
                <a:cs typeface="Arial"/>
              </a:rPr>
              <a:t>Provides </a:t>
            </a:r>
            <a:r>
              <a:rPr lang="en-US" sz="1300" b="1" dirty="0">
                <a:solidFill>
                  <a:srgbClr val="1F497D"/>
                </a:solidFill>
                <a:latin typeface="Arial"/>
                <a:ea typeface="ＭＳ Ｐゴシック" charset="0"/>
                <a:cs typeface="Arial"/>
              </a:rPr>
              <a:t>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Distinguishes </a:t>
            </a:r>
            <a:r>
              <a:rPr lang="en-US" sz="1300" dirty="0">
                <a:solidFill>
                  <a:prstClr val="black"/>
                </a:solidFill>
                <a:latin typeface="Arial"/>
                <a:ea typeface="ＭＳ Ｐゴシック" charset="0"/>
                <a:cs typeface="Arial"/>
              </a:rPr>
              <a:t>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a:t>
            </a:r>
            <a:r>
              <a:rPr lang="en-US" sz="1300" dirty="0" smtClean="0">
                <a:solidFill>
                  <a:prstClr val="black"/>
                </a:solidFill>
                <a:latin typeface="Arial"/>
                <a:ea typeface="ＭＳ Ｐゴシック" charset="0"/>
                <a:cs typeface="Arial"/>
              </a:rPr>
              <a:t>team</a:t>
            </a:r>
          </a:p>
        </p:txBody>
      </p:sp>
      <p:sp>
        <p:nvSpPr>
          <p:cNvPr id="9" name="Rectangle 8"/>
          <p:cNvSpPr/>
          <p:nvPr/>
        </p:nvSpPr>
        <p:spPr>
          <a:xfrm>
            <a:off x="1" y="6480365"/>
            <a:ext cx="8005763" cy="307975"/>
          </a:xfrm>
          <a:prstGeom prst="rect">
            <a:avLst/>
          </a:prstGeom>
        </p:spPr>
        <p:txBody>
          <a:bodyPr lIns="91326" tIns="45664" rIns="91326" bIns="45664">
            <a:spAutoFit/>
          </a:bodyPr>
          <a:lstStyle/>
          <a:p>
            <a:pPr marL="118919" lvl="1" indent="-118919"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
        <p:nvSpPr>
          <p:cNvPr id="3" name="Date Placeholder 2"/>
          <p:cNvSpPr>
            <a:spLocks noGrp="1"/>
          </p:cNvSpPr>
          <p:nvPr>
            <p:ph type="dt" sz="half" idx="10"/>
          </p:nvPr>
        </p:nvSpPr>
        <p:spPr/>
        <p:txBody>
          <a:bodyPr/>
          <a:lstStyle/>
          <a:p>
            <a:pPr>
              <a:defRPr/>
            </a:pPr>
            <a:r>
              <a:rPr lang="en-US" smtClean="0"/>
              <a:t>5/26/16</a:t>
            </a:r>
            <a:endParaRPr lang="en-US" dirty="0"/>
          </a:p>
        </p:txBody>
      </p:sp>
      <p:sp>
        <p:nvSpPr>
          <p:cNvPr id="5" name="Slide Number Placeholder 4"/>
          <p:cNvSpPr>
            <a:spLocks noGrp="1"/>
          </p:cNvSpPr>
          <p:nvPr>
            <p:ph type="sldNum" sz="quarter" idx="12"/>
          </p:nvPr>
        </p:nvSpPr>
        <p:spPr/>
        <p:txBody>
          <a:bodyPr/>
          <a:lstStyle/>
          <a:p>
            <a:pPr>
              <a:defRPr/>
            </a:pPr>
            <a:fld id="{464442FC-C654-E44A-A663-725279F4C8FF}" type="slidenum">
              <a:rPr lang="en-US" smtClean="0"/>
              <a:pPr>
                <a:defRPr/>
              </a:pPr>
              <a:t>2</a:t>
            </a:fld>
            <a:endParaRPr lang="en-US" dirty="0"/>
          </a:p>
        </p:txBody>
      </p:sp>
    </p:spTree>
    <p:extLst>
      <p:ext uri="{BB962C8B-B14F-4D97-AF65-F5344CB8AC3E}">
        <p14:creationId xmlns:p14="http://schemas.microsoft.com/office/powerpoint/2010/main" val="8199974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2400" b="1" dirty="0" smtClean="0">
                <a:solidFill>
                  <a:schemeClr val="bg1">
                    <a:lumMod val="85000"/>
                  </a:schemeClr>
                </a:solidFill>
              </a:rPr>
              <a:t>Data products, science studies (the Green Paper), special operations</a:t>
            </a:r>
            <a:endParaRPr lang="en-US" sz="2400" b="1" dirty="0">
              <a:solidFill>
                <a:schemeClr val="bg1">
                  <a:lumMod val="85000"/>
                </a:schemeClr>
              </a:solidFill>
            </a:endParaRPr>
          </a:p>
        </p:txBody>
      </p:sp>
      <p:sp>
        <p:nvSpPr>
          <p:cNvPr id="2" name="TextBox 1"/>
          <p:cNvSpPr txBox="1"/>
          <p:nvPr/>
        </p:nvSpPr>
        <p:spPr>
          <a:xfrm>
            <a:off x="0" y="1479791"/>
            <a:ext cx="9144000" cy="4801315"/>
          </a:xfrm>
          <a:prstGeom prst="rect">
            <a:avLst/>
          </a:prstGeom>
          <a:noFill/>
        </p:spPr>
        <p:txBody>
          <a:bodyPr wrap="square" rtlCol="0">
            <a:spAutoFit/>
          </a:bodyPr>
          <a:lstStyle/>
          <a:p>
            <a:pPr lvl="0"/>
            <a:r>
              <a:rPr lang="en-US" dirty="0" smtClean="0">
                <a:solidFill>
                  <a:srgbClr val="000090"/>
                </a:solidFill>
                <a:latin typeface="Arial"/>
                <a:cs typeface="Arial"/>
              </a:rPr>
              <a:t>Volcanic </a:t>
            </a:r>
            <a:r>
              <a:rPr lang="en-US" b="1" dirty="0">
                <a:solidFill>
                  <a:srgbClr val="000090"/>
                </a:solidFill>
                <a:latin typeface="Arial"/>
                <a:cs typeface="Arial"/>
              </a:rPr>
              <a:t>SO</a:t>
            </a:r>
            <a:r>
              <a:rPr lang="en-US" b="1" baseline="-25000" dirty="0">
                <a:solidFill>
                  <a:srgbClr val="000090"/>
                </a:solidFill>
                <a:latin typeface="Arial"/>
                <a:cs typeface="Arial"/>
              </a:rPr>
              <a:t>2</a:t>
            </a:r>
            <a:r>
              <a:rPr lang="en-US" dirty="0">
                <a:solidFill>
                  <a:srgbClr val="000090"/>
                </a:solidFill>
                <a:latin typeface="Arial"/>
                <a:cs typeface="Arial"/>
              </a:rPr>
              <a:t> (column amount and plume altitude is a potential research product.</a:t>
            </a:r>
          </a:p>
          <a:p>
            <a:pPr lvl="0"/>
            <a:r>
              <a:rPr lang="en-US" dirty="0">
                <a:solidFill>
                  <a:srgbClr val="000090"/>
                </a:solidFill>
                <a:latin typeface="Arial"/>
                <a:cs typeface="Arial"/>
              </a:rPr>
              <a:t>Diurnal out-going </a:t>
            </a:r>
            <a:r>
              <a:rPr lang="en-US" b="1" dirty="0">
                <a:solidFill>
                  <a:srgbClr val="000090"/>
                </a:solidFill>
                <a:latin typeface="Arial"/>
                <a:cs typeface="Arial"/>
              </a:rPr>
              <a:t>shortwave radiation and cloud forcing</a:t>
            </a:r>
            <a:r>
              <a:rPr lang="en-US" dirty="0">
                <a:solidFill>
                  <a:srgbClr val="000090"/>
                </a:solidFill>
                <a:latin typeface="Arial"/>
                <a:cs typeface="Arial"/>
              </a:rPr>
              <a:t> is a potential research </a:t>
            </a:r>
            <a:r>
              <a:rPr lang="en-US" dirty="0" smtClean="0">
                <a:solidFill>
                  <a:srgbClr val="000090"/>
                </a:solidFill>
                <a:latin typeface="Arial"/>
                <a:cs typeface="Arial"/>
              </a:rPr>
              <a:t>product</a:t>
            </a:r>
            <a:r>
              <a:rPr lang="en-US" dirty="0" smtClean="0">
                <a:solidFill>
                  <a:srgbClr val="000090"/>
                </a:solidFill>
                <a:latin typeface="Arial"/>
                <a:cs typeface="Arial"/>
              </a:rPr>
              <a:t>.</a:t>
            </a:r>
          </a:p>
          <a:p>
            <a:pPr lvl="0"/>
            <a:endParaRPr lang="en-US" dirty="0" smtClean="0">
              <a:solidFill>
                <a:srgbClr val="000090"/>
              </a:solidFill>
              <a:latin typeface="Arial"/>
              <a:cs typeface="Arial"/>
            </a:endParaRPr>
          </a:p>
          <a:p>
            <a:pPr lvl="0"/>
            <a:r>
              <a:rPr lang="en-US" dirty="0" smtClean="0">
                <a:solidFill>
                  <a:srgbClr val="000090"/>
                </a:solidFill>
                <a:latin typeface="Arial"/>
                <a:cs typeface="Arial"/>
              </a:rPr>
              <a:t>Nighttime </a:t>
            </a:r>
            <a:r>
              <a:rPr lang="en-US" b="1" dirty="0">
                <a:solidFill>
                  <a:srgbClr val="000090"/>
                </a:solidFill>
                <a:latin typeface="Arial"/>
                <a:cs typeface="Arial"/>
              </a:rPr>
              <a:t>“city lights”</a:t>
            </a:r>
            <a:r>
              <a:rPr lang="en-US" dirty="0">
                <a:solidFill>
                  <a:srgbClr val="000090"/>
                </a:solidFill>
                <a:latin typeface="Arial"/>
                <a:cs typeface="Arial"/>
              </a:rPr>
              <a:t> products, which represent anthropogenic activities at the same spatial resolution as air quality products, may be produced twice per day (late evening and early morning) as a research product. Meeting TEMPO measurement requirements for NO</a:t>
            </a:r>
            <a:r>
              <a:rPr lang="en-US" baseline="-25000" dirty="0">
                <a:solidFill>
                  <a:srgbClr val="000090"/>
                </a:solidFill>
                <a:latin typeface="Arial"/>
                <a:cs typeface="Arial"/>
              </a:rPr>
              <a:t>2</a:t>
            </a:r>
            <a:r>
              <a:rPr lang="en-US" dirty="0">
                <a:solidFill>
                  <a:srgbClr val="000090"/>
                </a:solidFill>
                <a:latin typeface="Arial"/>
                <a:cs typeface="Arial"/>
              </a:rPr>
              <a:t> (visible) implies the sensitivity for city lights products over the CONUS within a 2-hour period at 2×4.5 km</a:t>
            </a:r>
            <a:r>
              <a:rPr lang="en-US" baseline="30000" dirty="0">
                <a:solidFill>
                  <a:srgbClr val="000090"/>
                </a:solidFill>
                <a:latin typeface="Arial"/>
                <a:cs typeface="Arial"/>
              </a:rPr>
              <a:t>2</a:t>
            </a:r>
            <a:r>
              <a:rPr lang="en-US" dirty="0">
                <a:solidFill>
                  <a:srgbClr val="000090"/>
                </a:solidFill>
                <a:latin typeface="Arial"/>
                <a:cs typeface="Arial"/>
              </a:rPr>
              <a:t> to 1.1×10</a:t>
            </a:r>
            <a:r>
              <a:rPr lang="en-US" baseline="30000" dirty="0">
                <a:solidFill>
                  <a:srgbClr val="000090"/>
                </a:solidFill>
                <a:latin typeface="Arial"/>
                <a:cs typeface="Arial"/>
              </a:rPr>
              <a:t>-8</a:t>
            </a:r>
            <a:r>
              <a:rPr lang="en-US" dirty="0">
                <a:solidFill>
                  <a:srgbClr val="000090"/>
                </a:solidFill>
                <a:latin typeface="Arial"/>
                <a:cs typeface="Arial"/>
              </a:rPr>
              <a:t> W cm</a:t>
            </a:r>
            <a:r>
              <a:rPr lang="en-US" baseline="30000" dirty="0">
                <a:solidFill>
                  <a:srgbClr val="000090"/>
                </a:solidFill>
                <a:latin typeface="Arial"/>
                <a:cs typeface="Arial"/>
              </a:rPr>
              <a:t>-2 </a:t>
            </a:r>
            <a:r>
              <a:rPr lang="en-US" dirty="0">
                <a:solidFill>
                  <a:srgbClr val="000090"/>
                </a:solidFill>
                <a:latin typeface="Arial"/>
                <a:cs typeface="Arial"/>
              </a:rPr>
              <a:t>sr</a:t>
            </a:r>
            <a:r>
              <a:rPr lang="en-US" baseline="30000" dirty="0">
                <a:solidFill>
                  <a:srgbClr val="000090"/>
                </a:solidFill>
                <a:latin typeface="Arial"/>
                <a:cs typeface="Arial"/>
              </a:rPr>
              <a:t>-1 </a:t>
            </a:r>
            <a:r>
              <a:rPr lang="en-US" dirty="0">
                <a:solidFill>
                  <a:srgbClr val="000090"/>
                </a:solidFill>
                <a:latin typeface="Arial"/>
                <a:cs typeface="Arial"/>
              </a:rPr>
              <a:t>μm</a:t>
            </a:r>
            <a:r>
              <a:rPr lang="en-US" baseline="30000" dirty="0">
                <a:solidFill>
                  <a:srgbClr val="000090"/>
                </a:solidFill>
                <a:latin typeface="Arial"/>
                <a:cs typeface="Arial"/>
              </a:rPr>
              <a:t>-1</a:t>
            </a:r>
            <a:r>
              <a:rPr lang="en-US" dirty="0" smtClean="0">
                <a:solidFill>
                  <a:srgbClr val="000090"/>
                </a:solidFill>
                <a:latin typeface="Arial"/>
                <a:cs typeface="Arial"/>
              </a:rPr>
              <a:t>.</a:t>
            </a:r>
          </a:p>
          <a:p>
            <a:pPr lvl="0"/>
            <a:endParaRPr lang="en-US" dirty="0" smtClean="0">
              <a:solidFill>
                <a:srgbClr val="000090"/>
              </a:solidFill>
              <a:latin typeface="Arial"/>
              <a:cs typeface="Arial"/>
            </a:endParaRPr>
          </a:p>
          <a:p>
            <a:pPr lvl="0"/>
            <a:r>
              <a:rPr lang="en-US" dirty="0" smtClean="0">
                <a:solidFill>
                  <a:srgbClr val="000090"/>
                </a:solidFill>
                <a:latin typeface="Arial"/>
                <a:cs typeface="Arial"/>
              </a:rPr>
              <a:t>Several </a:t>
            </a:r>
            <a:r>
              <a:rPr lang="en-US" dirty="0" smtClean="0">
                <a:solidFill>
                  <a:srgbClr val="000090"/>
                </a:solidFill>
                <a:latin typeface="Arial"/>
                <a:cs typeface="Arial"/>
              </a:rPr>
              <a:t>additional </a:t>
            </a:r>
            <a:r>
              <a:rPr lang="en-US" b="1" dirty="0" smtClean="0">
                <a:solidFill>
                  <a:srgbClr val="000090"/>
                </a:solidFill>
                <a:latin typeface="Arial"/>
                <a:cs typeface="Arial"/>
              </a:rPr>
              <a:t>first-measurement molecules</a:t>
            </a:r>
            <a:r>
              <a:rPr lang="en-US" dirty="0" smtClean="0">
                <a:solidFill>
                  <a:srgbClr val="000090"/>
                </a:solidFill>
                <a:latin typeface="Arial"/>
                <a:cs typeface="Arial"/>
              </a:rPr>
              <a:t> are being studied.</a:t>
            </a:r>
            <a:endParaRPr lang="en-US" dirty="0">
              <a:solidFill>
                <a:srgbClr val="000090"/>
              </a:solidFill>
              <a:latin typeface="Arial"/>
              <a:cs typeface="Arial"/>
            </a:endParaRPr>
          </a:p>
          <a:p>
            <a:r>
              <a:rPr lang="en-US" dirty="0">
                <a:solidFill>
                  <a:srgbClr val="000090"/>
                </a:solidFill>
                <a:latin typeface="Arial"/>
                <a:cs typeface="Arial"/>
              </a:rPr>
              <a:t> </a:t>
            </a:r>
          </a:p>
          <a:p>
            <a:r>
              <a:rPr lang="en-US" b="1" dirty="0">
                <a:solidFill>
                  <a:srgbClr val="000090"/>
                </a:solidFill>
                <a:latin typeface="Arial"/>
                <a:cs typeface="Arial"/>
              </a:rPr>
              <a:t>H</a:t>
            </a:r>
            <a:r>
              <a:rPr lang="en-US" b="1" baseline="-25000" dirty="0">
                <a:solidFill>
                  <a:srgbClr val="000090"/>
                </a:solidFill>
                <a:latin typeface="Arial"/>
                <a:cs typeface="Arial"/>
              </a:rPr>
              <a:t>2</a:t>
            </a:r>
            <a:r>
              <a:rPr lang="en-US" b="1" dirty="0">
                <a:solidFill>
                  <a:srgbClr val="000090"/>
                </a:solidFill>
                <a:latin typeface="Arial"/>
                <a:cs typeface="Arial"/>
              </a:rPr>
              <a:t>O</a:t>
            </a:r>
            <a:r>
              <a:rPr lang="en-US" dirty="0">
                <a:solidFill>
                  <a:srgbClr val="000090"/>
                </a:solidFill>
                <a:latin typeface="Arial"/>
                <a:cs typeface="Arial"/>
              </a:rPr>
              <a:t> will be produced at </a:t>
            </a:r>
            <a:r>
              <a:rPr lang="en-US" dirty="0" smtClean="0">
                <a:solidFill>
                  <a:srgbClr val="000090"/>
                </a:solidFill>
                <a:latin typeface="Arial"/>
                <a:cs typeface="Arial"/>
              </a:rPr>
              <a:t>launch from the </a:t>
            </a:r>
            <a:r>
              <a:rPr lang="en-US" dirty="0" smtClean="0">
                <a:solidFill>
                  <a:srgbClr val="000090"/>
                </a:solidFill>
                <a:latin typeface="Arial"/>
                <a:cs typeface="Arial"/>
              </a:rPr>
              <a:t>7ν</a:t>
            </a:r>
            <a:r>
              <a:rPr lang="en-US" dirty="0">
                <a:latin typeface="Arial"/>
                <a:cs typeface="Arial"/>
              </a:rPr>
              <a:t> </a:t>
            </a:r>
            <a:r>
              <a:rPr lang="en-US" dirty="0" smtClean="0">
                <a:solidFill>
                  <a:srgbClr val="000090"/>
                </a:solidFill>
                <a:latin typeface="Arial"/>
                <a:cs typeface="Arial"/>
              </a:rPr>
              <a:t>vibrational </a:t>
            </a:r>
            <a:r>
              <a:rPr lang="en-US" dirty="0" smtClean="0">
                <a:solidFill>
                  <a:srgbClr val="000090"/>
                </a:solidFill>
                <a:latin typeface="Arial"/>
                <a:cs typeface="Arial"/>
              </a:rPr>
              <a:t>polyad at 445 nm. </a:t>
            </a:r>
            <a:r>
              <a:rPr lang="en-US" dirty="0">
                <a:solidFill>
                  <a:srgbClr val="000090"/>
                </a:solidFill>
                <a:latin typeface="Arial"/>
                <a:cs typeface="Arial"/>
              </a:rPr>
              <a:t>Water vapor retrieved from the visible spectrum has good sensitivity to the planetary boundary layer, since the absorption is optically thin, and is available over both the land and ocean. The hourly coverage of TEMPO will greatly improve the knowledge of water vapor’s diurnal cycle and make rapid variations in time readily observed</a:t>
            </a:r>
            <a:r>
              <a:rPr lang="en-US" dirty="0" smtClean="0">
                <a:solidFill>
                  <a:srgbClr val="000090"/>
                </a:solidFill>
                <a:latin typeface="Arial"/>
                <a:cs typeface="Arial"/>
              </a:rPr>
              <a:t>.</a:t>
            </a:r>
            <a:endParaRPr lang="en-US"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68059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Clouds and aerosols</a:t>
            </a:r>
            <a:endParaRPr lang="en-US" sz="4400" b="1" dirty="0">
              <a:solidFill>
                <a:schemeClr val="bg1">
                  <a:lumMod val="85000"/>
                </a:schemeClr>
              </a:solidFill>
            </a:endParaRPr>
          </a:p>
        </p:txBody>
      </p:sp>
      <p:sp>
        <p:nvSpPr>
          <p:cNvPr id="2" name="TextBox 1"/>
          <p:cNvSpPr txBox="1"/>
          <p:nvPr/>
        </p:nvSpPr>
        <p:spPr>
          <a:xfrm>
            <a:off x="0" y="1813444"/>
            <a:ext cx="9144000" cy="5016758"/>
          </a:xfrm>
          <a:prstGeom prst="rect">
            <a:avLst/>
          </a:prstGeom>
          <a:noFill/>
        </p:spPr>
        <p:txBody>
          <a:bodyPr wrap="square" rtlCol="0">
            <a:spAutoFit/>
          </a:bodyPr>
          <a:lstStyle/>
          <a:p>
            <a:r>
              <a:rPr lang="en-US" sz="2000" b="1" dirty="0" smtClean="0">
                <a:solidFill>
                  <a:srgbClr val="000090"/>
                </a:solidFill>
                <a:latin typeface="Arial"/>
                <a:cs typeface="Arial"/>
              </a:rPr>
              <a:t>Clouds </a:t>
            </a:r>
            <a:r>
              <a:rPr lang="en-US" sz="2000" dirty="0">
                <a:solidFill>
                  <a:srgbClr val="000090"/>
                </a:solidFill>
                <a:latin typeface="Arial"/>
                <a:cs typeface="Arial"/>
              </a:rPr>
              <a:t>The launch cloud algorithm is be based on the rotational Raman scattering (RRS) cloud algorithm that was developed for OMI by GSFC. Retrieved cloud pressures from OMCLDRR are not at the geometrical center of the cloud, but rather at the optical centroid pressure (OCP) of the </a:t>
            </a:r>
            <a:r>
              <a:rPr lang="en-US" sz="2000" dirty="0" smtClean="0">
                <a:solidFill>
                  <a:srgbClr val="000090"/>
                </a:solidFill>
                <a:latin typeface="Arial"/>
                <a:cs typeface="Arial"/>
              </a:rPr>
              <a:t>cloud. </a:t>
            </a:r>
            <a:r>
              <a:rPr lang="en-US" sz="2000" b="1" dirty="0" smtClean="0">
                <a:solidFill>
                  <a:srgbClr val="000090"/>
                </a:solidFill>
                <a:latin typeface="Arial"/>
                <a:cs typeface="Arial"/>
              </a:rPr>
              <a:t>Additional</a:t>
            </a:r>
            <a:r>
              <a:rPr lang="en-US" sz="2000" dirty="0" smtClean="0">
                <a:solidFill>
                  <a:srgbClr val="000090"/>
                </a:solidFill>
                <a:latin typeface="Arial"/>
                <a:cs typeface="Arial"/>
              </a:rPr>
              <a:t> cloud </a:t>
            </a:r>
            <a:r>
              <a:rPr lang="en-US" sz="2000" dirty="0">
                <a:solidFill>
                  <a:srgbClr val="000090"/>
                </a:solidFill>
                <a:latin typeface="Arial"/>
                <a:cs typeface="Arial"/>
              </a:rPr>
              <a:t>products are possible using the O</a:t>
            </a:r>
            <a:r>
              <a:rPr lang="en-US" sz="2000" baseline="-25000" dirty="0">
                <a:solidFill>
                  <a:srgbClr val="000090"/>
                </a:solidFill>
                <a:latin typeface="Arial"/>
                <a:cs typeface="Arial"/>
              </a:rPr>
              <a:t>2</a:t>
            </a:r>
            <a:r>
              <a:rPr lang="en-US" sz="2000" dirty="0">
                <a:solidFill>
                  <a:srgbClr val="000090"/>
                </a:solidFill>
                <a:latin typeface="Arial"/>
                <a:cs typeface="Arial"/>
              </a:rPr>
              <a:t>-O</a:t>
            </a:r>
            <a:r>
              <a:rPr lang="en-US" sz="2000" baseline="-25000" dirty="0">
                <a:solidFill>
                  <a:srgbClr val="000090"/>
                </a:solidFill>
                <a:latin typeface="Arial"/>
                <a:cs typeface="Arial"/>
              </a:rPr>
              <a:t>2</a:t>
            </a:r>
            <a:r>
              <a:rPr lang="en-US" sz="2000" dirty="0">
                <a:solidFill>
                  <a:srgbClr val="000090"/>
                </a:solidFill>
                <a:latin typeface="Arial"/>
                <a:cs typeface="Arial"/>
              </a:rPr>
              <a:t> collision complex and/or the O</a:t>
            </a:r>
            <a:r>
              <a:rPr lang="en-US" sz="2000" baseline="-25000" dirty="0">
                <a:solidFill>
                  <a:srgbClr val="000090"/>
                </a:solidFill>
                <a:latin typeface="Arial"/>
                <a:cs typeface="Arial"/>
              </a:rPr>
              <a:t>2 </a:t>
            </a:r>
            <a:r>
              <a:rPr lang="en-US" sz="2000" i="1" dirty="0">
                <a:solidFill>
                  <a:srgbClr val="000090"/>
                </a:solidFill>
                <a:latin typeface="Arial"/>
                <a:cs typeface="Arial"/>
              </a:rPr>
              <a:t>B</a:t>
            </a:r>
            <a:r>
              <a:rPr lang="en-US" sz="2000" dirty="0">
                <a:solidFill>
                  <a:srgbClr val="000090"/>
                </a:solidFill>
                <a:latin typeface="Arial"/>
                <a:cs typeface="Arial"/>
              </a:rPr>
              <a:t> band.</a:t>
            </a:r>
          </a:p>
          <a:p>
            <a:endParaRPr lang="en-US" sz="2000" dirty="0">
              <a:solidFill>
                <a:srgbClr val="000090"/>
              </a:solidFill>
              <a:latin typeface="Arial"/>
              <a:cs typeface="Arial"/>
            </a:endParaRPr>
          </a:p>
          <a:p>
            <a:r>
              <a:rPr lang="en-US" sz="2000" b="1" dirty="0">
                <a:solidFill>
                  <a:srgbClr val="000090"/>
                </a:solidFill>
                <a:latin typeface="Arial"/>
                <a:cs typeface="Arial"/>
              </a:rPr>
              <a:t>Aerosols </a:t>
            </a:r>
            <a:r>
              <a:rPr lang="en-US" sz="2000" dirty="0">
                <a:solidFill>
                  <a:srgbClr val="000090"/>
                </a:solidFill>
                <a:latin typeface="Arial"/>
                <a:cs typeface="Arial"/>
              </a:rPr>
              <a:t>TEMPO’s launch algorithm for retrieving aerosols will be based upon the </a:t>
            </a:r>
            <a:r>
              <a:rPr lang="en-US" sz="2000" dirty="0" smtClean="0">
                <a:solidFill>
                  <a:srgbClr val="000090"/>
                </a:solidFill>
                <a:latin typeface="Arial"/>
                <a:cs typeface="Arial"/>
              </a:rPr>
              <a:t>OMI </a:t>
            </a:r>
            <a:r>
              <a:rPr lang="en-US" sz="2000" dirty="0">
                <a:solidFill>
                  <a:srgbClr val="000090"/>
                </a:solidFill>
                <a:latin typeface="Arial"/>
                <a:cs typeface="Arial"/>
              </a:rPr>
              <a:t>aerosol algorithm that uses the sensitivity of near-UV observations to particle absorption to retrieve Absorbing Aerosol Index (AAI), aerosol optical depth (AOD) and single scattering albedo (SSA). TEMPO may be used together with the advanced baseline imager (ABI) instruments on the NOAA GOES-R and GOES-S satellites for aerosol retrievals, reducing AOD and fine mode AOD uncertainties from 30% to 10% and from 40% to 20%</a:t>
            </a:r>
            <a:r>
              <a:rPr lang="en-US" sz="2000" dirty="0" smtClean="0">
                <a:solidFill>
                  <a:srgbClr val="000090"/>
                </a:solidFill>
                <a:latin typeface="Arial"/>
                <a:cs typeface="Arial"/>
              </a:rPr>
              <a:t>.</a:t>
            </a:r>
            <a:endParaRPr lang="en-US" sz="2000" dirty="0">
              <a:solidFill>
                <a:srgbClr val="000090"/>
              </a:solidFill>
              <a:latin typeface="Arial"/>
              <a:cs typeface="Arial"/>
            </a:endParaRPr>
          </a:p>
          <a:p>
            <a:pPr lvl="0"/>
            <a:endParaRPr lang="en-US" sz="2000" dirty="0">
              <a:solidFill>
                <a:srgbClr val="000090"/>
              </a:solidFill>
              <a:latin typeface="Arial"/>
              <a:cs typeface="Arial"/>
            </a:endParaRPr>
          </a:p>
          <a:p>
            <a:endParaRPr lang="en-US" sz="20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24518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NO</a:t>
            </a:r>
            <a:r>
              <a:rPr lang="en-US" sz="4400" b="1" baseline="-25000" dirty="0" smtClean="0">
                <a:solidFill>
                  <a:schemeClr val="bg1">
                    <a:lumMod val="85000"/>
                  </a:schemeClr>
                </a:solidFill>
              </a:rPr>
              <a:t>x</a:t>
            </a:r>
            <a:r>
              <a:rPr lang="en-US" sz="4400" b="1" dirty="0" smtClean="0">
                <a:solidFill>
                  <a:schemeClr val="bg1">
                    <a:lumMod val="85000"/>
                  </a:schemeClr>
                </a:solidFill>
              </a:rPr>
              <a:t> studies</a:t>
            </a:r>
            <a:endParaRPr lang="en-US" sz="4400" b="1" dirty="0">
              <a:solidFill>
                <a:schemeClr val="bg1">
                  <a:lumMod val="85000"/>
                </a:schemeClr>
              </a:solidFill>
            </a:endParaRPr>
          </a:p>
        </p:txBody>
      </p:sp>
      <p:sp>
        <p:nvSpPr>
          <p:cNvPr id="2" name="TextBox 1"/>
          <p:cNvSpPr txBox="1"/>
          <p:nvPr/>
        </p:nvSpPr>
        <p:spPr>
          <a:xfrm>
            <a:off x="0" y="986802"/>
            <a:ext cx="9144000" cy="5632311"/>
          </a:xfrm>
          <a:prstGeom prst="rect">
            <a:avLst/>
          </a:prstGeom>
          <a:noFill/>
        </p:spPr>
        <p:txBody>
          <a:bodyPr wrap="square" rtlCol="0">
            <a:spAutoFit/>
          </a:bodyPr>
          <a:lstStyle/>
          <a:p>
            <a:r>
              <a:rPr lang="en-US" sz="2000" b="1" dirty="0" smtClean="0">
                <a:solidFill>
                  <a:srgbClr val="000090"/>
                </a:solidFill>
                <a:latin typeface="Arial"/>
                <a:cs typeface="Arial"/>
              </a:rPr>
              <a:t>Lightning </a:t>
            </a:r>
            <a:r>
              <a:rPr lang="en-US" sz="2000" b="1" dirty="0">
                <a:solidFill>
                  <a:srgbClr val="000090"/>
                </a:solidFill>
                <a:latin typeface="Arial"/>
                <a:cs typeface="Arial"/>
              </a:rPr>
              <a:t>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Interpretation of satellite measurements of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and upper tropospheric HNO</a:t>
            </a:r>
            <a:r>
              <a:rPr lang="en-US" sz="2000" baseline="-25000" dirty="0">
                <a:solidFill>
                  <a:srgbClr val="000090"/>
                </a:solidFill>
                <a:latin typeface="Arial"/>
                <a:cs typeface="Arial"/>
              </a:rPr>
              <a:t>3</a:t>
            </a:r>
            <a:r>
              <a:rPr lang="en-US" sz="2000" dirty="0">
                <a:solidFill>
                  <a:srgbClr val="000090"/>
                </a:solidFill>
                <a:latin typeface="Arial"/>
                <a:cs typeface="Arial"/>
              </a:rPr>
              <a:t> lead to an overall estimate of 6 ± 2 Tg N y-1 from lightning [Martin et al., 2007]. TEMPO measurements, including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can be made for time periods and longitudinal bands selected to coincide with large thunderstorm activity, including outflow regions, with fairly short notice.</a:t>
            </a:r>
          </a:p>
          <a:p>
            <a:r>
              <a:rPr lang="en-US" sz="2000" dirty="0">
                <a:solidFill>
                  <a:srgbClr val="000090"/>
                </a:solidFill>
                <a:latin typeface="Arial"/>
                <a:cs typeface="Arial"/>
              </a:rPr>
              <a:t> </a:t>
            </a:r>
          </a:p>
          <a:p>
            <a:r>
              <a:rPr lang="en-US" sz="2000" b="1" dirty="0">
                <a:solidFill>
                  <a:srgbClr val="000090"/>
                </a:solidFill>
                <a:latin typeface="Arial"/>
                <a:cs typeface="Arial"/>
              </a:rPr>
              <a:t>Soil 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Jaeglé et al. [2005] estimate 2.5 - 4.5 TgN y</a:t>
            </a:r>
            <a:r>
              <a:rPr lang="en-US" sz="2000" baseline="30000" dirty="0">
                <a:solidFill>
                  <a:srgbClr val="000090"/>
                </a:solidFill>
                <a:latin typeface="Arial"/>
                <a:cs typeface="Arial"/>
              </a:rPr>
              <a:t>-1</a:t>
            </a:r>
            <a:r>
              <a:rPr lang="en-US" sz="2000" dirty="0">
                <a:solidFill>
                  <a:srgbClr val="000090"/>
                </a:solidFill>
                <a:latin typeface="Arial"/>
                <a:cs typeface="Arial"/>
              </a:rPr>
              <a:t> are emitted globally from nitrogen-fertilized soils, still highly uncertain. The US a posteriori estimate for 2000 is 0.86 ± 1.7 TgN y</a:t>
            </a:r>
            <a:r>
              <a:rPr lang="en-US" sz="2000" baseline="30000" dirty="0">
                <a:solidFill>
                  <a:srgbClr val="000090"/>
                </a:solidFill>
                <a:latin typeface="Arial"/>
                <a:cs typeface="Arial"/>
              </a:rPr>
              <a:t>-1</a:t>
            </a:r>
            <a:r>
              <a:rPr lang="en-US" sz="2000" dirty="0">
                <a:solidFill>
                  <a:srgbClr val="000090"/>
                </a:solidFill>
                <a:latin typeface="Arial"/>
                <a:cs typeface="Arial"/>
              </a:rPr>
              <a:t>. For Central America it is 1.5 ± 1.6 TgN y</a:t>
            </a:r>
            <a:r>
              <a:rPr lang="en-US" sz="2000" baseline="30000" dirty="0">
                <a:solidFill>
                  <a:srgbClr val="000090"/>
                </a:solidFill>
                <a:latin typeface="Arial"/>
                <a:cs typeface="Arial"/>
              </a:rPr>
              <a:t>-1</a:t>
            </a:r>
            <a:r>
              <a:rPr lang="en-US" sz="2000" dirty="0">
                <a:solidFill>
                  <a:srgbClr val="000090"/>
                </a:solidFill>
                <a:latin typeface="Arial"/>
                <a:cs typeface="Arial"/>
              </a:rPr>
              <a:t>. They note an underestimate of NO release by nitrogen-fertilized croplands as well as an underestimate of rain-induced emissions from semiarid soils.</a:t>
            </a:r>
          </a:p>
          <a:p>
            <a:r>
              <a:rPr lang="en-US" sz="2000" dirty="0">
                <a:solidFill>
                  <a:srgbClr val="000090"/>
                </a:solidFill>
                <a:latin typeface="Arial"/>
                <a:cs typeface="Arial"/>
              </a:rPr>
              <a:t> </a:t>
            </a:r>
          </a:p>
          <a:p>
            <a:r>
              <a:rPr lang="en-US" sz="2000" dirty="0">
                <a:solidFill>
                  <a:srgbClr val="000090"/>
                </a:solidFill>
                <a:latin typeface="Arial"/>
                <a:cs typeface="Arial"/>
              </a:rPr>
              <a:t>TEMPO is able to follow the temporal evolution of emissions from croplands after fertilizer application and from rain-induced emissions from semi-arid soils. </a:t>
            </a:r>
            <a:r>
              <a:rPr lang="en-US" sz="2000" dirty="0">
                <a:solidFill>
                  <a:srgbClr val="000090"/>
                </a:solidFill>
                <a:latin typeface="Arial"/>
                <a:cs typeface="Arial"/>
              </a:rPr>
              <a:t>H</a:t>
            </a:r>
            <a:r>
              <a:rPr lang="en-US" sz="2000" dirty="0" smtClean="0">
                <a:solidFill>
                  <a:srgbClr val="000090"/>
                </a:solidFill>
                <a:latin typeface="Arial"/>
                <a:cs typeface="Arial"/>
              </a:rPr>
              <a:t>igher </a:t>
            </a:r>
            <a:r>
              <a:rPr lang="en-US" sz="2000" dirty="0">
                <a:solidFill>
                  <a:srgbClr val="000090"/>
                </a:solidFill>
                <a:latin typeface="Arial"/>
                <a:cs typeface="Arial"/>
              </a:rPr>
              <a:t>than hourly </a:t>
            </a:r>
            <a:r>
              <a:rPr lang="en-US" sz="2000" dirty="0" smtClean="0">
                <a:solidFill>
                  <a:srgbClr val="000090"/>
                </a:solidFill>
                <a:latin typeface="Arial"/>
                <a:cs typeface="Arial"/>
              </a:rPr>
              <a:t>time resolution </a:t>
            </a:r>
            <a:r>
              <a:rPr lang="en-US" sz="2000" dirty="0">
                <a:solidFill>
                  <a:srgbClr val="000090"/>
                </a:solidFill>
                <a:latin typeface="Arial"/>
                <a:cs typeface="Arial"/>
              </a:rPr>
              <a:t>over selected regions </a:t>
            </a:r>
            <a:r>
              <a:rPr lang="en-US" sz="2000" dirty="0" smtClean="0">
                <a:solidFill>
                  <a:srgbClr val="000090"/>
                </a:solidFill>
                <a:latin typeface="Arial"/>
                <a:cs typeface="Arial"/>
              </a:rPr>
              <a:t>may </a:t>
            </a:r>
            <a:r>
              <a:rPr lang="en-US" sz="2000" dirty="0">
                <a:solidFill>
                  <a:srgbClr val="000090"/>
                </a:solidFill>
                <a:latin typeface="Arial"/>
                <a:cs typeface="Arial"/>
              </a:rPr>
              <a:t>be accomplished by special observations. </a:t>
            </a:r>
            <a:r>
              <a:rPr lang="en-US" sz="2000" dirty="0" smtClean="0">
                <a:solidFill>
                  <a:srgbClr val="000090"/>
                </a:solidFill>
                <a:latin typeface="Arial"/>
                <a:cs typeface="Arial"/>
              </a:rPr>
              <a:t>Improved </a:t>
            </a:r>
            <a:r>
              <a:rPr lang="en-US" sz="2000" dirty="0">
                <a:solidFill>
                  <a:srgbClr val="000090"/>
                </a:solidFill>
                <a:latin typeface="Arial"/>
                <a:cs typeface="Arial"/>
              </a:rPr>
              <a:t>constraints on soil NO</a:t>
            </a:r>
            <a:r>
              <a:rPr lang="en-US" sz="2000" baseline="-25000" dirty="0">
                <a:solidFill>
                  <a:srgbClr val="000090"/>
                </a:solidFill>
                <a:latin typeface="Arial"/>
                <a:cs typeface="Arial"/>
              </a:rPr>
              <a:t>x</a:t>
            </a:r>
            <a:r>
              <a:rPr lang="en-US" sz="2000" dirty="0">
                <a:solidFill>
                  <a:srgbClr val="000090"/>
                </a:solidFill>
                <a:latin typeface="Arial"/>
                <a:cs typeface="Arial"/>
              </a:rPr>
              <a:t> emissions may also improve estimated of lightning NO</a:t>
            </a:r>
            <a:r>
              <a:rPr lang="en-US" sz="2000" baseline="-25000" dirty="0">
                <a:solidFill>
                  <a:srgbClr val="000090"/>
                </a:solidFill>
                <a:latin typeface="Arial"/>
                <a:cs typeface="Arial"/>
              </a:rPr>
              <a:t>x</a:t>
            </a:r>
            <a:r>
              <a:rPr lang="en-US" sz="2000" dirty="0">
                <a:solidFill>
                  <a:srgbClr val="000090"/>
                </a:solidFill>
                <a:latin typeface="Arial"/>
                <a:cs typeface="Arial"/>
              </a:rPr>
              <a:t> </a:t>
            </a:r>
            <a:r>
              <a:rPr lang="en-US" sz="2000" dirty="0">
                <a:solidFill>
                  <a:srgbClr val="000090"/>
                </a:solidFill>
                <a:latin typeface="Arial"/>
                <a:cs typeface="Arial"/>
              </a:rPr>
              <a:t>emissions </a:t>
            </a:r>
            <a:r>
              <a:rPr lang="en-US" sz="2000" dirty="0" smtClean="0">
                <a:solidFill>
                  <a:srgbClr val="000090"/>
                </a:solidFill>
                <a:latin typeface="Arial"/>
                <a:cs typeface="Arial"/>
              </a:rPr>
              <a:t>[Martin </a:t>
            </a:r>
            <a:r>
              <a:rPr lang="en-US" sz="2000" i="1" dirty="0">
                <a:solidFill>
                  <a:srgbClr val="000090"/>
                </a:solidFill>
                <a:latin typeface="Arial"/>
                <a:cs typeface="Arial"/>
              </a:rPr>
              <a:t>et al</a:t>
            </a:r>
            <a:r>
              <a:rPr lang="en-US" sz="2000" dirty="0">
                <a:solidFill>
                  <a:srgbClr val="000090"/>
                </a:solidFill>
                <a:latin typeface="Arial"/>
                <a:cs typeface="Arial"/>
              </a:rPr>
              <a:t>. </a:t>
            </a:r>
            <a:r>
              <a:rPr lang="en-US" sz="2000" dirty="0" smtClean="0">
                <a:solidFill>
                  <a:srgbClr val="000090"/>
                </a:solidFill>
                <a:latin typeface="Arial"/>
                <a:cs typeface="Arial"/>
              </a:rPr>
              <a:t>2000</a:t>
            </a:r>
            <a:r>
              <a:rPr lang="en-US" sz="2000" dirty="0">
                <a:solidFill>
                  <a:srgbClr val="000090"/>
                </a:solidFill>
                <a:latin typeface="Arial"/>
                <a:cs typeface="Arial"/>
              </a:rPr>
              <a:t>].</a:t>
            </a:r>
            <a:endParaRPr lang="en-US" sz="20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Halogens</a:t>
            </a:r>
            <a:endParaRPr lang="en-US" sz="4400" b="1" dirty="0">
              <a:solidFill>
                <a:schemeClr val="bg1">
                  <a:lumMod val="85000"/>
                </a:schemeClr>
              </a:solidFill>
            </a:endParaRPr>
          </a:p>
        </p:txBody>
      </p:sp>
      <p:sp>
        <p:nvSpPr>
          <p:cNvPr id="2" name="TextBox 1"/>
          <p:cNvSpPr txBox="1"/>
          <p:nvPr/>
        </p:nvSpPr>
        <p:spPr>
          <a:xfrm>
            <a:off x="0" y="1020305"/>
            <a:ext cx="9144000" cy="5755423"/>
          </a:xfrm>
          <a:prstGeom prst="rect">
            <a:avLst/>
          </a:prstGeom>
          <a:noFill/>
        </p:spPr>
        <p:txBody>
          <a:bodyPr wrap="square" rtlCol="0">
            <a:spAutoFit/>
          </a:bodyPr>
          <a:lstStyle/>
          <a:p>
            <a:r>
              <a:rPr lang="en-US" sz="1600" b="1" dirty="0" smtClean="0">
                <a:solidFill>
                  <a:srgbClr val="000090"/>
                </a:solidFill>
                <a:latin typeface="Arial"/>
                <a:cs typeface="Arial"/>
              </a:rPr>
              <a:t>BrO</a:t>
            </a:r>
            <a:r>
              <a:rPr lang="en-US" sz="1600" dirty="0" smtClean="0">
                <a:solidFill>
                  <a:srgbClr val="000090"/>
                </a:solidFill>
                <a:latin typeface="Arial"/>
                <a:cs typeface="Arial"/>
              </a:rPr>
              <a:t> </a:t>
            </a:r>
            <a:r>
              <a:rPr lang="en-US" sz="1600" dirty="0">
                <a:solidFill>
                  <a:srgbClr val="000090"/>
                </a:solidFill>
                <a:latin typeface="Arial"/>
                <a:cs typeface="Arial"/>
              </a:rPr>
              <a:t>will be produced at launch, assuming stratospheric AMFs. Scientific studies will correct retrievals for tropospheric content. </a:t>
            </a:r>
            <a:r>
              <a:rPr lang="en-US" sz="1600" b="1" dirty="0">
                <a:solidFill>
                  <a:srgbClr val="000090"/>
                </a:solidFill>
                <a:latin typeface="Arial"/>
                <a:cs typeface="Arial"/>
              </a:rPr>
              <a:t>IO</a:t>
            </a:r>
            <a:r>
              <a:rPr lang="en-US" sz="1600" dirty="0">
                <a:solidFill>
                  <a:srgbClr val="000090"/>
                </a:solidFill>
                <a:latin typeface="Arial"/>
                <a:cs typeface="Arial"/>
              </a:rPr>
              <a:t> was first measured from </a:t>
            </a:r>
            <a:r>
              <a:rPr lang="en-US" sz="1600" dirty="0" smtClean="0">
                <a:solidFill>
                  <a:srgbClr val="000090"/>
                </a:solidFill>
                <a:latin typeface="Arial"/>
                <a:cs typeface="Arial"/>
              </a:rPr>
              <a:t>by SAO space </a:t>
            </a:r>
            <a:r>
              <a:rPr lang="en-US" sz="1600" dirty="0">
                <a:solidFill>
                  <a:srgbClr val="000090"/>
                </a:solidFill>
                <a:latin typeface="Arial"/>
                <a:cs typeface="Arial"/>
              </a:rPr>
              <a:t>using SCIAMACHY spectra [Saiz-Lopez </a:t>
            </a:r>
            <a:r>
              <a:rPr lang="en-US" sz="1600" i="1" dirty="0">
                <a:solidFill>
                  <a:srgbClr val="000090"/>
                </a:solidFill>
                <a:latin typeface="Arial"/>
                <a:cs typeface="Arial"/>
              </a:rPr>
              <a:t>et al</a:t>
            </a:r>
            <a:r>
              <a:rPr lang="en-US" sz="1600" dirty="0">
                <a:solidFill>
                  <a:srgbClr val="000090"/>
                </a:solidFill>
                <a:latin typeface="Arial"/>
                <a:cs typeface="Arial"/>
              </a:rPr>
              <a:t>., 2007]. It will be produced as a scientific product, particularly for coastal studies, assuming AMFs appropriate to lower tropospheric loading.</a:t>
            </a:r>
          </a:p>
          <a:p>
            <a:r>
              <a:rPr lang="en-US" sz="1600" dirty="0">
                <a:solidFill>
                  <a:srgbClr val="000090"/>
                </a:solidFill>
                <a:latin typeface="Arial"/>
                <a:cs typeface="Arial"/>
              </a:rPr>
              <a:t> </a:t>
            </a:r>
          </a:p>
          <a:p>
            <a:r>
              <a:rPr lang="en-US" sz="1600" b="1" dirty="0">
                <a:solidFill>
                  <a:srgbClr val="FF0000"/>
                </a:solidFill>
                <a:latin typeface="Arial"/>
                <a:cs typeface="Arial"/>
              </a:rPr>
              <a:t>The atmospheric chemistry of halogen oxides </a:t>
            </a:r>
            <a:r>
              <a:rPr lang="en-US" sz="1600" b="1" dirty="0" smtClean="0">
                <a:solidFill>
                  <a:srgbClr val="FF0000"/>
                </a:solidFill>
                <a:latin typeface="Arial"/>
                <a:cs typeface="Arial"/>
              </a:rPr>
              <a:t>over </a:t>
            </a:r>
            <a:r>
              <a:rPr lang="en-US" sz="1600" b="1" dirty="0">
                <a:solidFill>
                  <a:srgbClr val="FF0000"/>
                </a:solidFill>
                <a:latin typeface="Arial"/>
                <a:cs typeface="Arial"/>
              </a:rPr>
              <a:t>the ocean, and in particular in coastal regions</a:t>
            </a:r>
            <a:r>
              <a:rPr lang="en-US" sz="1600" dirty="0">
                <a:solidFill>
                  <a:srgbClr val="000090"/>
                </a:solidFill>
                <a:latin typeface="Arial"/>
                <a:cs typeface="Arial"/>
              </a:rPr>
              <a:t>, can play important roles in ozone destruction, oxidizing capacity, and dimethylsulfide oxidation to form cloud-condensation nuclei [Saiz-Lopez and von Glasow, 2012]. The budgets and distribution of reactive halogens along the coastal areas of North America are poorly known. Therefore, providing a measure of the budgets and diurnal evolution of coastal halogen oxides is necessary to understand their role in atmospheric photochemistry of coastal regions. Previous ground-based observations have shown enhanced levels (at a few pptv) of halogen oxides over coastal locations with respect to their background concentrations over the remote marine boundary layer [Simpson et al., 2015]. Previous global satellite instruments lacked the sensitivity and spatial resolution to detect the presence of active halogen chemistry over mid-latitude coastal areas. TEMPO observations together with atmospheric models will allow examination of the processes linking ocean halogen emissions and their potential impact on the oxidizing capacity of coastal environments of North America.</a:t>
            </a:r>
          </a:p>
          <a:p>
            <a:r>
              <a:rPr lang="en-US" sz="1600" dirty="0">
                <a:solidFill>
                  <a:srgbClr val="000090"/>
                </a:solidFill>
                <a:latin typeface="Arial"/>
                <a:cs typeface="Arial"/>
              </a:rPr>
              <a:t> </a:t>
            </a:r>
          </a:p>
          <a:p>
            <a:r>
              <a:rPr lang="en-US" sz="1600" dirty="0">
                <a:solidFill>
                  <a:srgbClr val="000090"/>
                </a:solidFill>
                <a:latin typeface="Arial"/>
                <a:cs typeface="Arial"/>
              </a:rPr>
              <a:t>TEMPO also performs</a:t>
            </a:r>
            <a:r>
              <a:rPr lang="en-US" sz="1600" b="1" dirty="0">
                <a:solidFill>
                  <a:srgbClr val="FF0000"/>
                </a:solidFill>
                <a:latin typeface="Arial"/>
                <a:cs typeface="Arial"/>
              </a:rPr>
              <a:t> hourly measurements one of the world’s largest salt lakes: the Great Salt Lake in Utah</a:t>
            </a:r>
            <a:r>
              <a:rPr lang="en-US" sz="1600" dirty="0">
                <a:solidFill>
                  <a:srgbClr val="000090"/>
                </a:solidFill>
                <a:latin typeface="Arial"/>
                <a:cs typeface="Arial"/>
              </a:rPr>
              <a:t>. Measurements over Salt Lake City show the highest concentrations of BrO over the globe. Hourly measurement at a high spatial resolution can improve understanding of BrO production in salt lakes</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245182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Spectral indicators</a:t>
            </a:r>
            <a:endParaRPr lang="en-US" sz="4400" b="1" dirty="0">
              <a:solidFill>
                <a:schemeClr val="bg1">
                  <a:lumMod val="85000"/>
                </a:schemeClr>
              </a:solidFill>
            </a:endParaRPr>
          </a:p>
        </p:txBody>
      </p:sp>
      <p:sp>
        <p:nvSpPr>
          <p:cNvPr id="2" name="TextBox 1"/>
          <p:cNvSpPr txBox="1"/>
          <p:nvPr/>
        </p:nvSpPr>
        <p:spPr>
          <a:xfrm>
            <a:off x="0" y="1194001"/>
            <a:ext cx="9144000" cy="5509201"/>
          </a:xfrm>
          <a:prstGeom prst="rect">
            <a:avLst/>
          </a:prstGeom>
          <a:noFill/>
        </p:spPr>
        <p:txBody>
          <a:bodyPr wrap="square" rtlCol="0">
            <a:spAutoFit/>
          </a:bodyPr>
          <a:lstStyle/>
          <a:p>
            <a:r>
              <a:rPr lang="en-US" sz="1600" b="1" dirty="0" smtClean="0">
                <a:solidFill>
                  <a:srgbClr val="FF0000"/>
                </a:solidFill>
                <a:latin typeface="Arial"/>
                <a:cs typeface="Arial"/>
              </a:rPr>
              <a:t>Fluorescence </a:t>
            </a:r>
            <a:r>
              <a:rPr lang="en-US" sz="1600" b="1" dirty="0">
                <a:solidFill>
                  <a:srgbClr val="FF0000"/>
                </a:solidFill>
                <a:latin typeface="Arial"/>
                <a:cs typeface="Arial"/>
              </a:rPr>
              <a:t>and other spectral indicators</a:t>
            </a:r>
            <a:r>
              <a:rPr lang="en-US" sz="1600" b="1" dirty="0">
                <a:solidFill>
                  <a:srgbClr val="000090"/>
                </a:solidFill>
                <a:latin typeface="Arial"/>
                <a:cs typeface="Arial"/>
              </a:rPr>
              <a:t> </a:t>
            </a:r>
            <a:r>
              <a:rPr lang="en-US" sz="1600" dirty="0">
                <a:solidFill>
                  <a:srgbClr val="000090"/>
                </a:solidFill>
                <a:latin typeface="Arial"/>
                <a:cs typeface="Arial"/>
              </a:rPr>
              <a:t>Solar-induced fluorescence (SIF) from chlorophyll over both land and </a:t>
            </a:r>
            <a:r>
              <a:rPr lang="en-US" sz="1600" dirty="0" smtClean="0">
                <a:solidFill>
                  <a:srgbClr val="000090"/>
                </a:solidFill>
                <a:latin typeface="Arial"/>
                <a:cs typeface="Arial"/>
              </a:rPr>
              <a:t>ocean will </a:t>
            </a:r>
            <a:r>
              <a:rPr lang="en-US" sz="1600" dirty="0">
                <a:solidFill>
                  <a:srgbClr val="000090"/>
                </a:solidFill>
                <a:latin typeface="Arial"/>
                <a:cs typeface="Arial"/>
              </a:rPr>
              <a:t>be measured. In terrestrial vegetation, chlorophyll fluorescence is emitted at red to far-red wavelengths (~650-800 nm) with two broad peaks near 685 and 740 nm, known as the red and far-red emission features. Oceanic SIF is emitted exclusively in the red feature. SIF measurements have been used for studies of tropical dynamics, primary productivity, the length of carbon uptake period, and drought responses, while ocean measurements have been used to detect red tides and to conduct studies on the physiology, phenology, and productivity of phytoplankton. TEMPO can retrieve both red and far-red SIF by utilizing the property that SIF fills in solar Fraunhofer and atmospheric absorption lines in backscattered spectra normalized by a reference (</a:t>
            </a:r>
            <a:r>
              <a:rPr lang="en-US" sz="1600" i="1" dirty="0">
                <a:solidFill>
                  <a:srgbClr val="000090"/>
                </a:solidFill>
                <a:latin typeface="Arial"/>
                <a:cs typeface="Arial"/>
              </a:rPr>
              <a:t>e.g</a:t>
            </a:r>
            <a:r>
              <a:rPr lang="en-US" sz="1600" dirty="0">
                <a:solidFill>
                  <a:srgbClr val="000090"/>
                </a:solidFill>
                <a:latin typeface="Arial"/>
                <a:cs typeface="Arial"/>
              </a:rPr>
              <a:t>., the solar spectrum) that does not contain SIF. </a:t>
            </a:r>
          </a:p>
          <a:p>
            <a:r>
              <a:rPr lang="en-US" sz="1600" dirty="0">
                <a:solidFill>
                  <a:srgbClr val="000090"/>
                </a:solidFill>
                <a:latin typeface="Arial"/>
                <a:cs typeface="Arial"/>
              </a:rPr>
              <a:t> </a:t>
            </a:r>
          </a:p>
          <a:p>
            <a:r>
              <a:rPr lang="en-US" sz="1600" dirty="0">
                <a:solidFill>
                  <a:srgbClr val="000090"/>
                </a:solidFill>
                <a:latin typeface="Arial"/>
                <a:cs typeface="Arial"/>
              </a:rPr>
              <a:t>TEMPO will also be capable of measuring </a:t>
            </a:r>
            <a:r>
              <a:rPr lang="en-US" sz="1600" b="1" dirty="0">
                <a:solidFill>
                  <a:srgbClr val="FF0000"/>
                </a:solidFill>
                <a:latin typeface="Arial"/>
                <a:cs typeface="Arial"/>
              </a:rPr>
              <a:t>spectral indices developed for estimating foliage pigment contents and concentrations</a:t>
            </a:r>
            <a:r>
              <a:rPr lang="en-US" sz="1600" dirty="0">
                <a:solidFill>
                  <a:srgbClr val="000090"/>
                </a:solidFill>
                <a:latin typeface="Arial"/>
                <a:cs typeface="Arial"/>
              </a:rPr>
              <a:t>. Spectral approaches for estimating pigment contents apply generally to leaves and not the full canopy. A single spectrally invariant parameter, the Directional Area Scattering Factor (DASF), relates canopy-measured spectral indices to pigment concentrations at the leaf scale.</a:t>
            </a:r>
          </a:p>
          <a:p>
            <a:r>
              <a:rPr lang="en-US" sz="1600" dirty="0">
                <a:solidFill>
                  <a:srgbClr val="000090"/>
                </a:solidFill>
                <a:latin typeface="Arial"/>
                <a:cs typeface="Arial"/>
              </a:rPr>
              <a:t> </a:t>
            </a:r>
          </a:p>
          <a:p>
            <a:r>
              <a:rPr lang="en-US" sz="1600" b="1" dirty="0">
                <a:solidFill>
                  <a:srgbClr val="FF0000"/>
                </a:solidFill>
                <a:latin typeface="Arial"/>
                <a:cs typeface="Arial"/>
              </a:rPr>
              <a:t>UVB</a:t>
            </a:r>
            <a:r>
              <a:rPr lang="en-US" sz="1600" dirty="0">
                <a:solidFill>
                  <a:srgbClr val="000090"/>
                </a:solidFill>
                <a:latin typeface="Arial"/>
                <a:cs typeface="Arial"/>
              </a:rPr>
              <a:t> TEMPO measurements of daily UV exposures build upon heritage from OMI and TROPOMI measurements. Hourly cloud measurements from TEMPO allow taking into account diurnal cloud variability, which has not been previously possible. The OMI UV algorithm is based on the TOMS UV algorithm. The specific product is the downward spectral irradiance at the ground (in W m</a:t>
            </a:r>
            <a:r>
              <a:rPr lang="en-US" sz="1600" baseline="30000" dirty="0">
                <a:solidFill>
                  <a:srgbClr val="000090"/>
                </a:solidFill>
                <a:latin typeface="Arial"/>
                <a:cs typeface="Arial"/>
              </a:rPr>
              <a:t>-2</a:t>
            </a:r>
            <a:r>
              <a:rPr lang="en-US" sz="1600" dirty="0">
                <a:solidFill>
                  <a:srgbClr val="000090"/>
                </a:solidFill>
                <a:latin typeface="Arial"/>
                <a:cs typeface="Arial"/>
              </a:rPr>
              <a:t> nm</a:t>
            </a:r>
            <a:r>
              <a:rPr lang="en-US" sz="1600" baseline="30000" dirty="0">
                <a:solidFill>
                  <a:srgbClr val="000090"/>
                </a:solidFill>
                <a:latin typeface="Arial"/>
                <a:cs typeface="Arial"/>
              </a:rPr>
              <a:t>-1</a:t>
            </a:r>
            <a:r>
              <a:rPr lang="en-US" sz="1600" dirty="0">
                <a:solidFill>
                  <a:srgbClr val="000090"/>
                </a:solidFill>
                <a:latin typeface="Arial"/>
                <a:cs typeface="Arial"/>
              </a:rPr>
              <a:t>) and the erythemally weighted irradiance (in W m</a:t>
            </a:r>
            <a:r>
              <a:rPr lang="en-US" sz="1600" baseline="30000" dirty="0">
                <a:solidFill>
                  <a:srgbClr val="000090"/>
                </a:solidFill>
                <a:latin typeface="Arial"/>
                <a:cs typeface="Arial"/>
              </a:rPr>
              <a:t>-2</a:t>
            </a:r>
            <a:r>
              <a:rPr lang="en-US" sz="1600" dirty="0">
                <a:solidFill>
                  <a:srgbClr val="000090"/>
                </a:solidFill>
                <a:latin typeface="Arial"/>
                <a:cs typeface="Arial"/>
              </a:rPr>
              <a:t>)</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Traffic,</a:t>
            </a:r>
            <a:br>
              <a:rPr lang="en-US" sz="3600" b="1" dirty="0" smtClean="0">
                <a:solidFill>
                  <a:schemeClr val="bg1">
                    <a:lumMod val="85000"/>
                  </a:schemeClr>
                </a:solidFill>
              </a:rPr>
            </a:br>
            <a:r>
              <a:rPr lang="en-US" sz="3600" b="1" dirty="0" smtClean="0">
                <a:solidFill>
                  <a:schemeClr val="bg1">
                    <a:lumMod val="85000"/>
                  </a:schemeClr>
                </a:solidFill>
              </a:rPr>
              <a:t>biomass burning</a:t>
            </a:r>
            <a:endParaRPr lang="en-US" sz="3600" b="1" dirty="0">
              <a:solidFill>
                <a:schemeClr val="bg1">
                  <a:lumMod val="85000"/>
                </a:schemeClr>
              </a:solidFill>
            </a:endParaRPr>
          </a:p>
        </p:txBody>
      </p:sp>
      <p:sp>
        <p:nvSpPr>
          <p:cNvPr id="2" name="TextBox 1"/>
          <p:cNvSpPr txBox="1"/>
          <p:nvPr/>
        </p:nvSpPr>
        <p:spPr>
          <a:xfrm>
            <a:off x="0" y="1302561"/>
            <a:ext cx="9144000" cy="5262979"/>
          </a:xfrm>
          <a:prstGeom prst="rect">
            <a:avLst/>
          </a:prstGeom>
          <a:noFill/>
        </p:spPr>
        <p:txBody>
          <a:bodyPr wrap="square" rtlCol="0">
            <a:spAutoFit/>
          </a:bodyPr>
          <a:lstStyle/>
          <a:p>
            <a:r>
              <a:rPr lang="en-US" sz="2400" b="1" dirty="0" smtClean="0">
                <a:solidFill>
                  <a:srgbClr val="000090"/>
                </a:solidFill>
                <a:latin typeface="Arial"/>
                <a:cs typeface="Arial"/>
              </a:rPr>
              <a:t>Morning </a:t>
            </a:r>
            <a:r>
              <a:rPr lang="en-US" sz="2400" b="1" dirty="0">
                <a:solidFill>
                  <a:srgbClr val="000090"/>
                </a:solidFill>
                <a:latin typeface="Arial"/>
                <a:cs typeface="Arial"/>
              </a:rPr>
              <a:t>and evening higher-frequency scans </a:t>
            </a:r>
            <a:r>
              <a:rPr lang="en-US" sz="2400" dirty="0">
                <a:solidFill>
                  <a:srgbClr val="000090"/>
                </a:solidFill>
                <a:latin typeface="Arial"/>
                <a:cs typeface="Arial"/>
              </a:rPr>
              <a:t>The optimized data collection scan pattern during mornings and evenings provides multiple advantages for addressing TEMPO science questions. The increased frequency of scans coincides with peaks in vehicle miles traveled on each coast.</a:t>
            </a:r>
          </a:p>
          <a:p>
            <a:r>
              <a:rPr lang="en-US" sz="2400" dirty="0">
                <a:solidFill>
                  <a:srgbClr val="000090"/>
                </a:solidFill>
                <a:latin typeface="Arial"/>
                <a:cs typeface="Arial"/>
              </a:rPr>
              <a:t> </a:t>
            </a:r>
          </a:p>
          <a:p>
            <a:r>
              <a:rPr lang="en-US" sz="2400" b="1" dirty="0">
                <a:solidFill>
                  <a:srgbClr val="000090"/>
                </a:solidFill>
                <a:latin typeface="Arial"/>
                <a:cs typeface="Arial"/>
              </a:rPr>
              <a:t>Biomass burning </a:t>
            </a:r>
            <a:r>
              <a:rPr lang="en-US" sz="2400" dirty="0">
                <a:solidFill>
                  <a:srgbClr val="000090"/>
                </a:solidFill>
                <a:latin typeface="Arial"/>
                <a:cs typeface="Arial"/>
              </a:rPr>
              <a:t>The unexplained variability in ozone production from fires is of particular interest. The suite of NO</a:t>
            </a:r>
            <a:r>
              <a:rPr lang="en-US" sz="2400" baseline="-25000" dirty="0">
                <a:solidFill>
                  <a:srgbClr val="000090"/>
                </a:solidFill>
                <a:latin typeface="Arial"/>
                <a:cs typeface="Arial"/>
              </a:rPr>
              <a:t>2</a:t>
            </a:r>
            <a:r>
              <a:rPr lang="en-US" sz="2400" dirty="0">
                <a:solidFill>
                  <a:srgbClr val="000090"/>
                </a:solidFill>
                <a:latin typeface="Arial"/>
                <a:cs typeface="Arial"/>
              </a:rPr>
              <a:t>, H</a:t>
            </a:r>
            <a:r>
              <a:rPr lang="en-US" sz="2400" baseline="-25000" dirty="0">
                <a:solidFill>
                  <a:srgbClr val="000090"/>
                </a:solidFill>
                <a:latin typeface="Arial"/>
                <a:cs typeface="Arial"/>
              </a:rPr>
              <a:t>2</a:t>
            </a:r>
            <a:r>
              <a:rPr lang="en-US" sz="2400" dirty="0">
                <a:solidFill>
                  <a:srgbClr val="000090"/>
                </a:solidFill>
                <a:latin typeface="Arial"/>
                <a:cs typeface="Arial"/>
              </a:rPr>
              <a:t>CO, C</a:t>
            </a:r>
            <a:r>
              <a:rPr lang="en-US" sz="2400" baseline="-25000" dirty="0">
                <a:solidFill>
                  <a:srgbClr val="000090"/>
                </a:solidFill>
                <a:latin typeface="Arial"/>
                <a:cs typeface="Arial"/>
              </a:rPr>
              <a:t>2</a:t>
            </a:r>
            <a:r>
              <a:rPr lang="en-US" sz="2400" dirty="0">
                <a:solidFill>
                  <a:srgbClr val="000090"/>
                </a:solidFill>
                <a:latin typeface="Arial"/>
                <a:cs typeface="Arial"/>
              </a:rPr>
              <a:t>H</a:t>
            </a:r>
            <a:r>
              <a:rPr lang="en-US" sz="2400" baseline="-25000" dirty="0">
                <a:solidFill>
                  <a:srgbClr val="000090"/>
                </a:solidFill>
                <a:latin typeface="Arial"/>
                <a:cs typeface="Arial"/>
              </a:rPr>
              <a:t>2</a:t>
            </a:r>
            <a:r>
              <a:rPr lang="en-US" sz="2400" dirty="0">
                <a:solidFill>
                  <a:srgbClr val="000090"/>
                </a:solidFill>
                <a:latin typeface="Arial"/>
                <a:cs typeface="Arial"/>
              </a:rPr>
              <a:t>O</a:t>
            </a:r>
            <a:r>
              <a:rPr lang="en-US" sz="2400" baseline="-25000" dirty="0">
                <a:solidFill>
                  <a:srgbClr val="000090"/>
                </a:solidFill>
                <a:latin typeface="Arial"/>
                <a:cs typeface="Arial"/>
              </a:rPr>
              <a:t>2</a:t>
            </a:r>
            <a:r>
              <a:rPr lang="en-US" sz="2400" dirty="0">
                <a:solidFill>
                  <a:srgbClr val="000090"/>
                </a:solidFill>
                <a:latin typeface="Arial"/>
                <a:cs typeface="Arial"/>
              </a:rPr>
              <a:t>, O</a:t>
            </a:r>
            <a:r>
              <a:rPr lang="en-US" sz="2400" baseline="-25000" dirty="0">
                <a:solidFill>
                  <a:srgbClr val="000090"/>
                </a:solidFill>
                <a:latin typeface="Arial"/>
                <a:cs typeface="Arial"/>
              </a:rPr>
              <a:t>3</a:t>
            </a:r>
            <a:r>
              <a:rPr lang="en-US" sz="2400" dirty="0">
                <a:solidFill>
                  <a:srgbClr val="000090"/>
                </a:solidFill>
                <a:latin typeface="Arial"/>
                <a:cs typeface="Arial"/>
              </a:rPr>
              <a:t>, and aerosol measurements from TEMPO is well suited to investigating how the chemical processing of primary fire emissions effects the secondary formation of VOCs and ozone. </a:t>
            </a:r>
            <a:r>
              <a:rPr lang="en-CA" sz="2400" dirty="0">
                <a:solidFill>
                  <a:srgbClr val="000090"/>
                </a:solidFill>
                <a:latin typeface="Arial"/>
                <a:cs typeface="Arial"/>
              </a:rPr>
              <a:t>For particularly important fires it is possible to command special TEMPO observations at even shorter than hourly revisit time, probably as short as 10 minutes</a:t>
            </a:r>
            <a:r>
              <a:rPr lang="en-CA"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City lights</a:t>
            </a:r>
            <a:endParaRPr lang="en-US" sz="4400" b="1" dirty="0">
              <a:solidFill>
                <a:schemeClr val="bg1">
                  <a:lumMod val="85000"/>
                </a:schemeClr>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2970" r="3157" b="592"/>
          <a:stretch/>
        </p:blipFill>
        <p:spPr bwMode="auto">
          <a:xfrm>
            <a:off x="2073275" y="1065617"/>
            <a:ext cx="4997450" cy="3966845"/>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extBox 1"/>
          <p:cNvSpPr txBox="1"/>
          <p:nvPr/>
        </p:nvSpPr>
        <p:spPr>
          <a:xfrm>
            <a:off x="18369" y="5199234"/>
            <a:ext cx="9125631" cy="1200329"/>
          </a:xfrm>
          <a:prstGeom prst="rect">
            <a:avLst/>
          </a:prstGeom>
          <a:noFill/>
        </p:spPr>
        <p:txBody>
          <a:bodyPr wrap="square" rtlCol="0">
            <a:spAutoFit/>
          </a:bodyPr>
          <a:lstStyle/>
          <a:p>
            <a:r>
              <a:rPr lang="en-US" dirty="0">
                <a:solidFill>
                  <a:srgbClr val="000090"/>
                </a:solidFill>
                <a:latin typeface="Arial"/>
                <a:cs typeface="Arial"/>
              </a:rPr>
              <a:t>SNRs of various artificial lighting types normalized to a common VIIRS-DNB response with a 10s dwell, no co-addition, and no spatial binning, assuming a dark current of 2800 e</a:t>
            </a:r>
            <a:r>
              <a:rPr lang="en-US" baseline="30000" dirty="0">
                <a:solidFill>
                  <a:srgbClr val="000090"/>
                </a:solidFill>
                <a:latin typeface="Arial"/>
                <a:cs typeface="Arial"/>
              </a:rPr>
              <a:t>-</a:t>
            </a:r>
            <a:r>
              <a:rPr lang="en-US" dirty="0">
                <a:solidFill>
                  <a:srgbClr val="000090"/>
                </a:solidFill>
                <a:latin typeface="Arial"/>
                <a:cs typeface="Arial"/>
              </a:rPr>
              <a:t> s</a:t>
            </a:r>
            <a:r>
              <a:rPr lang="en-US" baseline="30000" dirty="0">
                <a:solidFill>
                  <a:srgbClr val="000090"/>
                </a:solidFill>
                <a:latin typeface="Arial"/>
                <a:cs typeface="Arial"/>
              </a:rPr>
              <a:t>-1</a:t>
            </a:r>
            <a:r>
              <a:rPr lang="en-US" dirty="0">
                <a:solidFill>
                  <a:srgbClr val="000090"/>
                </a:solidFill>
                <a:latin typeface="Arial"/>
                <a:cs typeface="Arial"/>
              </a:rPr>
              <a:t>. City lights over all of greater North America can either be observed piecemeal over several days or in a single scan near the winter solstice. </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68059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Air quality and health</a:t>
            </a:r>
            <a:endParaRPr lang="en-US" sz="4400" b="1" dirty="0">
              <a:solidFill>
                <a:schemeClr val="bg1">
                  <a:lumMod val="85000"/>
                </a:schemeClr>
              </a:solidFill>
            </a:endParaRPr>
          </a:p>
        </p:txBody>
      </p:sp>
      <p:sp>
        <p:nvSpPr>
          <p:cNvPr id="2" name="TextBox 1"/>
          <p:cNvSpPr txBox="1"/>
          <p:nvPr/>
        </p:nvSpPr>
        <p:spPr>
          <a:xfrm>
            <a:off x="0" y="1296006"/>
            <a:ext cx="9144000" cy="5262979"/>
          </a:xfrm>
          <a:prstGeom prst="rect">
            <a:avLst/>
          </a:prstGeom>
          <a:noFill/>
          <a:ln>
            <a:noFill/>
          </a:ln>
        </p:spPr>
        <p:txBody>
          <a:bodyPr wrap="square" rtlCol="0">
            <a:spAutoFit/>
          </a:bodyPr>
          <a:lstStyle/>
          <a:p>
            <a:r>
              <a:rPr lang="en-US" sz="2400" dirty="0" smtClean="0">
                <a:solidFill>
                  <a:srgbClr val="000090"/>
                </a:solidFill>
                <a:latin typeface="Arial"/>
                <a:cs typeface="Arial"/>
              </a:rPr>
              <a:t>TEMPO’s </a:t>
            </a:r>
            <a:r>
              <a:rPr lang="en-US" sz="2400" dirty="0">
                <a:solidFill>
                  <a:srgbClr val="000090"/>
                </a:solidFill>
                <a:latin typeface="Arial"/>
                <a:cs typeface="Arial"/>
              </a:rPr>
              <a:t>hourly measurements allow better understanding of the complex chemistry and dynamics that drive </a:t>
            </a:r>
            <a:r>
              <a:rPr lang="en-US" sz="2400" b="1" dirty="0">
                <a:solidFill>
                  <a:srgbClr val="FF0000"/>
                </a:solidFill>
                <a:latin typeface="Arial"/>
                <a:cs typeface="Arial"/>
              </a:rPr>
              <a:t>air quality on short timescales</a:t>
            </a:r>
            <a:r>
              <a:rPr lang="en-US" sz="2400" dirty="0">
                <a:solidFill>
                  <a:srgbClr val="000090"/>
                </a:solidFill>
                <a:latin typeface="Arial"/>
                <a:cs typeface="Arial"/>
              </a:rPr>
              <a:t>. The density of TEMPO data is ideally suited for data assimilation into chemical models for both air quality forecasting and for better constraints on emissions that lead to air quality exceedances. Planning is underway to combine TEMPO with regional air quality models to </a:t>
            </a:r>
            <a:r>
              <a:rPr lang="en-US" sz="2400" b="1" dirty="0">
                <a:solidFill>
                  <a:srgbClr val="FF0000"/>
                </a:solidFill>
                <a:latin typeface="Arial"/>
                <a:cs typeface="Arial"/>
              </a:rPr>
              <a:t>improve EPA air quality indices and to directly supply the public with near real time pollution reports and forecasts through website and mobile applications</a:t>
            </a:r>
            <a:r>
              <a:rPr lang="en-US" sz="2400" dirty="0">
                <a:solidFill>
                  <a:srgbClr val="000090"/>
                </a:solidFill>
                <a:latin typeface="Arial"/>
                <a:cs typeface="Arial"/>
              </a:rPr>
              <a:t>.</a:t>
            </a:r>
            <a:r>
              <a:rPr lang="en-US" sz="2400" b="1" dirty="0">
                <a:solidFill>
                  <a:srgbClr val="000090"/>
                </a:solidFill>
                <a:latin typeface="Arial"/>
                <a:cs typeface="Arial"/>
              </a:rPr>
              <a:t> </a:t>
            </a:r>
            <a:r>
              <a:rPr lang="en-US" sz="2400" dirty="0">
                <a:solidFill>
                  <a:srgbClr val="000090"/>
                </a:solidFill>
                <a:latin typeface="Arial"/>
                <a:cs typeface="Arial"/>
              </a:rPr>
              <a:t>As a case study, an OSSE for the Intermountain West was performed to explore the potential of geostationary ozone measurements from TEMPO to improve monitoring of ozone exceedances and the role of background ozone in causing these exceedances (Zoogman </a:t>
            </a:r>
            <a:r>
              <a:rPr lang="en-US" sz="2400" i="1" dirty="0">
                <a:solidFill>
                  <a:srgbClr val="000090"/>
                </a:solidFill>
                <a:latin typeface="Arial"/>
                <a:cs typeface="Arial"/>
              </a:rPr>
              <a:t>et al</a:t>
            </a:r>
            <a:r>
              <a:rPr lang="en-US" sz="2400" dirty="0">
                <a:solidFill>
                  <a:srgbClr val="000090"/>
                </a:solidFill>
                <a:latin typeface="Arial"/>
                <a:cs typeface="Arial"/>
              </a:rPr>
              <a:t>. 2014)</a:t>
            </a:r>
            <a:r>
              <a:rPr lang="en-US"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The end!</a:t>
            </a:r>
            <a:r>
              <a:rPr lang="en-US" sz="4800" dirty="0" smtClean="0">
                <a:solidFill>
                  <a:schemeClr val="bg1">
                    <a:lumMod val="85000"/>
                  </a:schemeClr>
                </a:solidFill>
              </a:rPr>
              <a:t/>
            </a:r>
            <a:br>
              <a:rPr lang="en-US" sz="4800" dirty="0" smtClean="0">
                <a:solidFill>
                  <a:schemeClr val="bg1">
                    <a:lumMod val="85000"/>
                  </a:schemeClr>
                </a:solidFill>
              </a:rPr>
            </a:br>
            <a:r>
              <a:rPr lang="en-US" sz="1600" dirty="0" smtClean="0">
                <a:solidFill>
                  <a:schemeClr val="bg1">
                    <a:lumMod val="85000"/>
                  </a:schemeClr>
                </a:solidFill>
              </a:rPr>
              <a:t>Thanks to NASA, ESA, Ball Aerospace &amp;</a:t>
            </a:r>
            <a:br>
              <a:rPr lang="en-US" sz="1600" dirty="0" smtClean="0">
                <a:solidFill>
                  <a:schemeClr val="bg1">
                    <a:lumMod val="85000"/>
                  </a:schemeClr>
                </a:solidFill>
              </a:rPr>
            </a:br>
            <a:r>
              <a:rPr lang="en-US" sz="1600" dirty="0" smtClean="0">
                <a:solidFill>
                  <a:schemeClr val="bg1">
                    <a:lumMod val="85000"/>
                  </a:schemeClr>
                </a:solidFill>
              </a:rPr>
              <a:t>Technologies Corp., The Boeing Company</a:t>
            </a:r>
            <a:endParaRPr lang="en-US" sz="16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10" name="Picture 9" descr="R-U_N4c_L_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5243" y="4322347"/>
            <a:ext cx="2202262" cy="876630"/>
          </a:xfrm>
          <a:prstGeom prst="rect">
            <a:avLst/>
          </a:prstGeom>
        </p:spPr>
      </p:pic>
      <p:pic>
        <p:nvPicPr>
          <p:cNvPr id="11" name="Picture 10" descr="UMBC_Sea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9">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225" y="5378279"/>
            <a:ext cx="1833814" cy="1139707"/>
          </a:xfrm>
          <a:prstGeom prst="rect">
            <a:avLst/>
          </a:prstGeom>
        </p:spPr>
      </p:pic>
      <p:pic>
        <p:nvPicPr>
          <p:cNvPr id="14" name="Picture 13" descr="homepage.png"/>
          <p:cNvPicPr>
            <a:picLocks noChangeAspect="1"/>
          </p:cNvPicPr>
          <p:nvPr/>
        </p:nvPicPr>
        <p:blipFill rotWithShape="1">
          <a:blip r:embed="rId11">
            <a:extLst>
              <a:ext uri="{28A0092B-C50C-407E-A947-70E740481C1C}">
                <a14:useLocalDpi xmlns:a14="http://schemas.microsoft.com/office/drawing/2010/main" val="0"/>
              </a:ext>
            </a:extLst>
          </a:blip>
          <a:srcRect l="1928" t="10063" r="72155" b="8352"/>
          <a:stretch/>
        </p:blipFill>
        <p:spPr>
          <a:xfrm>
            <a:off x="5307505" y="4961662"/>
            <a:ext cx="1883752" cy="1760622"/>
          </a:xfrm>
          <a:prstGeom prst="rect">
            <a:avLst/>
          </a:prstGeom>
        </p:spPr>
      </p:pic>
      <p:pic>
        <p:nvPicPr>
          <p:cNvPr id="15" name="Picture 15" descr="ncar"/>
          <p:cNvPicPr>
            <a:picLocks noChangeAspect="1" noChangeArrowheads="1"/>
          </p:cNvPicPr>
          <p:nvPr/>
        </p:nvPicPr>
        <p:blipFill>
          <a:blip r:embed="rId12">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pic>
        <p:nvPicPr>
          <p:cNvPr id="17" name="Picture 16" descr="new-uah-logo.jpg"/>
          <p:cNvPicPr>
            <a:picLocks noChangeAspect="1"/>
          </p:cNvPicPr>
          <p:nvPr/>
        </p:nvPicPr>
        <p:blipFill rotWithShape="1">
          <a:blip r:embed="rId14">
            <a:extLst>
              <a:ext uri="{28A0092B-C50C-407E-A947-70E740481C1C}">
                <a14:useLocalDpi xmlns:a14="http://schemas.microsoft.com/office/drawing/2010/main" val="0"/>
              </a:ext>
            </a:extLst>
          </a:blip>
          <a:srcRect l="5089" t="12483" r="4605" b="11597"/>
          <a:stretch/>
        </p:blipFill>
        <p:spPr>
          <a:xfrm>
            <a:off x="3120492" y="2991783"/>
            <a:ext cx="2399775" cy="1008747"/>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706204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Backups</a:t>
            </a:r>
            <a:endParaRPr lang="en-US" sz="48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10" name="Picture 9" descr="R-U_N4c_L_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5243" y="4322347"/>
            <a:ext cx="2202262" cy="876630"/>
          </a:xfrm>
          <a:prstGeom prst="rect">
            <a:avLst/>
          </a:prstGeom>
        </p:spPr>
      </p:pic>
      <p:pic>
        <p:nvPicPr>
          <p:cNvPr id="11" name="Picture 10" descr="UMBC_Sea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9">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225" y="5378279"/>
            <a:ext cx="1833814" cy="1139707"/>
          </a:xfrm>
          <a:prstGeom prst="rect">
            <a:avLst/>
          </a:prstGeom>
        </p:spPr>
      </p:pic>
      <p:pic>
        <p:nvPicPr>
          <p:cNvPr id="14" name="Picture 13" descr="homepage.png"/>
          <p:cNvPicPr>
            <a:picLocks noChangeAspect="1"/>
          </p:cNvPicPr>
          <p:nvPr/>
        </p:nvPicPr>
        <p:blipFill rotWithShape="1">
          <a:blip r:embed="rId11">
            <a:extLst>
              <a:ext uri="{28A0092B-C50C-407E-A947-70E740481C1C}">
                <a14:useLocalDpi xmlns:a14="http://schemas.microsoft.com/office/drawing/2010/main" val="0"/>
              </a:ext>
            </a:extLst>
          </a:blip>
          <a:srcRect l="1928" t="10063" r="72155" b="8352"/>
          <a:stretch/>
        </p:blipFill>
        <p:spPr>
          <a:xfrm>
            <a:off x="5307505" y="4961662"/>
            <a:ext cx="1883752" cy="1760622"/>
          </a:xfrm>
          <a:prstGeom prst="rect">
            <a:avLst/>
          </a:prstGeom>
        </p:spPr>
      </p:pic>
      <p:pic>
        <p:nvPicPr>
          <p:cNvPr id="15" name="Picture 15" descr="ncar"/>
          <p:cNvPicPr>
            <a:picLocks noChangeAspect="1" noChangeArrowheads="1"/>
          </p:cNvPicPr>
          <p:nvPr/>
        </p:nvPicPr>
        <p:blipFill>
          <a:blip r:embed="rId12">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pic>
        <p:nvPicPr>
          <p:cNvPr id="17" name="Picture 16" descr="new-uah-logo.jpg"/>
          <p:cNvPicPr>
            <a:picLocks noChangeAspect="1"/>
          </p:cNvPicPr>
          <p:nvPr/>
        </p:nvPicPr>
        <p:blipFill rotWithShape="1">
          <a:blip r:embed="rId14">
            <a:extLst>
              <a:ext uri="{28A0092B-C50C-407E-A947-70E740481C1C}">
                <a14:useLocalDpi xmlns:a14="http://schemas.microsoft.com/office/drawing/2010/main" val="0"/>
              </a:ext>
            </a:extLst>
          </a:blip>
          <a:srcRect l="5089" t="12483" r="4605" b="11597"/>
          <a:stretch/>
        </p:blipFill>
        <p:spPr>
          <a:xfrm>
            <a:off x="3120492" y="2991783"/>
            <a:ext cx="2399775" cy="1008747"/>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438065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TEMPO instrument concept</a:t>
            </a:r>
            <a:endParaRPr lang="en-US" sz="3200" dirty="0">
              <a:solidFill>
                <a:schemeClr val="bg1">
                  <a:lumMod val="85000"/>
                </a:schemeClr>
              </a:solidFill>
            </a:endParaRPr>
          </a:p>
        </p:txBody>
      </p:sp>
      <p:sp>
        <p:nvSpPr>
          <p:cNvPr id="2" name="Rectangle 1"/>
          <p:cNvSpPr/>
          <p:nvPr/>
        </p:nvSpPr>
        <p:spPr>
          <a:xfrm>
            <a:off x="-16934" y="1259270"/>
            <a:ext cx="9160933" cy="5201424"/>
          </a:xfrm>
          <a:prstGeom prst="rect">
            <a:avLst/>
          </a:prstGeom>
        </p:spPr>
        <p:txBody>
          <a:bodyPr wrap="square">
            <a:spAutoFit/>
          </a:bodyPr>
          <a:lstStyle/>
          <a:p>
            <a:pPr marL="342900" indent="-342900" defTabSz="914400">
              <a:buFont typeface="Arial"/>
              <a:buChar char="•"/>
              <a:defRPr/>
            </a:pPr>
            <a:r>
              <a:rPr lang="en-US" sz="2000" b="1" kern="0" dirty="0">
                <a:solidFill>
                  <a:srgbClr val="000090"/>
                </a:solidFill>
                <a:latin typeface="Arial"/>
              </a:rPr>
              <a:t>Measurement technique</a:t>
            </a:r>
          </a:p>
          <a:p>
            <a:pPr marL="742950" lvl="1" indent="-285750" defTabSz="914400">
              <a:buFont typeface="Lucida Grande"/>
              <a:buChar char="-"/>
              <a:defRPr/>
            </a:pPr>
            <a:r>
              <a:rPr lang="en-US" kern="0" dirty="0">
                <a:solidFill>
                  <a:srgbClr val="000090"/>
                </a:solidFill>
                <a:latin typeface="Arial"/>
              </a:rPr>
              <a:t>Imaging grating spectrometer measuring solar backscattered Earth radiance </a:t>
            </a:r>
          </a:p>
          <a:p>
            <a:pPr marL="742950" lvl="1" indent="-285750" defTabSz="914400">
              <a:buFont typeface="Lucida Grande"/>
              <a:buChar char="-"/>
              <a:defRPr/>
            </a:pPr>
            <a:r>
              <a:rPr lang="en-US" kern="0" dirty="0">
                <a:solidFill>
                  <a:srgbClr val="000090"/>
                </a:solidFill>
                <a:latin typeface="Arial"/>
              </a:rPr>
              <a:t>Spectral band &amp; resolution: 290</a:t>
            </a:r>
            <a:r>
              <a:rPr lang="en-US" kern="0" dirty="0" smtClean="0">
                <a:solidFill>
                  <a:srgbClr val="000090"/>
                </a:solidFill>
                <a:latin typeface="Arial"/>
              </a:rPr>
              <a:t>-490 + 540-740 </a:t>
            </a:r>
            <a:r>
              <a:rPr lang="en-US" kern="0" dirty="0">
                <a:solidFill>
                  <a:srgbClr val="000090"/>
                </a:solidFill>
                <a:latin typeface="Arial"/>
              </a:rPr>
              <a:t>nm @ 0.6 nm FWHM, </a:t>
            </a:r>
            <a:r>
              <a:rPr lang="en-US" kern="0" dirty="0" smtClean="0">
                <a:solidFill>
                  <a:srgbClr val="000090"/>
                </a:solidFill>
                <a:latin typeface="Arial"/>
              </a:rPr>
              <a:t>0.2 </a:t>
            </a:r>
            <a:r>
              <a:rPr lang="en-US" kern="0" dirty="0">
                <a:solidFill>
                  <a:srgbClr val="000090"/>
                </a:solidFill>
                <a:latin typeface="Arial"/>
              </a:rPr>
              <a:t>nm sampling</a:t>
            </a:r>
          </a:p>
          <a:p>
            <a:pPr marL="742950" lvl="1" indent="-285750" defTabSz="914400">
              <a:buFont typeface="Lucida Grande"/>
              <a:buChar char="-"/>
              <a:defRPr/>
            </a:pPr>
            <a:r>
              <a:rPr lang="en-US" kern="0" dirty="0" smtClean="0">
                <a:solidFill>
                  <a:srgbClr val="000090"/>
                </a:solidFill>
                <a:latin typeface="Arial"/>
              </a:rPr>
              <a:t>2 2</a:t>
            </a:r>
            <a:r>
              <a:rPr lang="en-US" kern="0" dirty="0">
                <a:solidFill>
                  <a:srgbClr val="000090"/>
                </a:solidFill>
                <a:latin typeface="Arial"/>
              </a:rPr>
              <a:t>-D, 2k</a:t>
            </a:r>
            <a:r>
              <a:rPr lang="en-US" kern="0" dirty="0" smtClean="0">
                <a:solidFill>
                  <a:srgbClr val="000090"/>
                </a:solidFill>
                <a:latin typeface="Arial"/>
              </a:rPr>
              <a:t>×1k</a:t>
            </a:r>
            <a:r>
              <a:rPr lang="en-US" kern="0" dirty="0">
                <a:solidFill>
                  <a:srgbClr val="000090"/>
                </a:solidFill>
                <a:latin typeface="Arial"/>
              </a:rPr>
              <a:t>, </a:t>
            </a:r>
            <a:r>
              <a:rPr lang="en-US" kern="0" dirty="0" smtClean="0">
                <a:solidFill>
                  <a:srgbClr val="000090"/>
                </a:solidFill>
                <a:latin typeface="Arial"/>
              </a:rPr>
              <a:t>detectors image </a:t>
            </a:r>
            <a:r>
              <a:rPr lang="en-US" kern="0" dirty="0">
                <a:solidFill>
                  <a:srgbClr val="000090"/>
                </a:solidFill>
                <a:latin typeface="Arial"/>
              </a:rPr>
              <a:t>the full spectral range for each geospatial scene</a:t>
            </a:r>
          </a:p>
          <a:p>
            <a:pPr marL="342900" indent="-342900" defTabSz="914400">
              <a:buFont typeface="Arial"/>
              <a:buChar char="•"/>
              <a:defRPr/>
            </a:pPr>
            <a:r>
              <a:rPr lang="en-US" sz="2000" b="1" kern="0" dirty="0">
                <a:solidFill>
                  <a:srgbClr val="000090"/>
                </a:solidFill>
                <a:latin typeface="Arial"/>
              </a:rPr>
              <a:t>Field of Regard (FOR) and duty cycle</a:t>
            </a:r>
          </a:p>
          <a:p>
            <a:pPr marL="742950" lvl="1" indent="-285750" defTabSz="914400">
              <a:buFont typeface="Lucida Grande"/>
              <a:buChar char="-"/>
              <a:defRPr/>
            </a:pPr>
            <a:r>
              <a:rPr lang="en-US" kern="0" dirty="0">
                <a:solidFill>
                  <a:srgbClr val="000090"/>
                </a:solidFill>
                <a:latin typeface="Arial"/>
              </a:rPr>
              <a:t>Mexico </a:t>
            </a:r>
            <a:r>
              <a:rPr lang="en-US" kern="0" dirty="0" smtClean="0">
                <a:solidFill>
                  <a:srgbClr val="000090"/>
                </a:solidFill>
                <a:latin typeface="Arial"/>
              </a:rPr>
              <a:t>City/Yucatan, Cuba </a:t>
            </a:r>
            <a:r>
              <a:rPr lang="en-US" kern="0" dirty="0">
                <a:solidFill>
                  <a:srgbClr val="000090"/>
                </a:solidFill>
                <a:latin typeface="Arial"/>
              </a:rPr>
              <a:t>to the Canadian </a:t>
            </a:r>
            <a:r>
              <a:rPr lang="en-US" kern="0" dirty="0" smtClean="0">
                <a:solidFill>
                  <a:srgbClr val="000090"/>
                </a:solidFill>
                <a:latin typeface="Arial"/>
              </a:rPr>
              <a:t>oil </a:t>
            </a:r>
            <a:r>
              <a:rPr lang="en-US" kern="0" dirty="0">
                <a:solidFill>
                  <a:srgbClr val="000090"/>
                </a:solidFill>
                <a:latin typeface="Arial"/>
              </a:rPr>
              <a:t>sands, Atlantic to Pacific</a:t>
            </a:r>
          </a:p>
          <a:p>
            <a:pPr marL="742950" lvl="1" indent="-285750" defTabSz="914400">
              <a:buFont typeface="Lucida Grande"/>
              <a:buChar char="-"/>
              <a:defRPr/>
            </a:pPr>
            <a:r>
              <a:rPr lang="en-US" kern="0" dirty="0">
                <a:solidFill>
                  <a:srgbClr val="000090"/>
                </a:solidFill>
                <a:latin typeface="Arial"/>
              </a:rPr>
              <a:t>Instrument slit aligned N/S and swept across the FOR in the E/W direction, producing a radiance map of Greater North America in one hour</a:t>
            </a:r>
          </a:p>
          <a:p>
            <a:pPr marL="342900" indent="-342900" defTabSz="914400">
              <a:buFont typeface="Arial"/>
              <a:buChar char="•"/>
              <a:defRPr/>
            </a:pPr>
            <a:r>
              <a:rPr lang="en-US" sz="2000" b="1" kern="0" dirty="0">
                <a:solidFill>
                  <a:srgbClr val="000090"/>
                </a:solidFill>
                <a:latin typeface="Arial"/>
              </a:rPr>
              <a:t>Spatial resolution</a:t>
            </a:r>
          </a:p>
          <a:p>
            <a:pPr marL="742950" lvl="1" indent="-285750" defTabSz="914400">
              <a:buFont typeface="Lucida Grande"/>
              <a:buChar char="-"/>
              <a:defRPr/>
            </a:pPr>
            <a:r>
              <a:rPr lang="en-US" kern="0" dirty="0" smtClean="0">
                <a:solidFill>
                  <a:srgbClr val="000090"/>
                </a:solidFill>
                <a:latin typeface="Arial"/>
              </a:rPr>
              <a:t>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native pixel resolution (</a:t>
            </a:r>
            <a:r>
              <a:rPr lang="en-US" kern="0" dirty="0" smtClean="0">
                <a:solidFill>
                  <a:srgbClr val="000090"/>
                </a:solidFill>
                <a:latin typeface="Arial"/>
              </a:rPr>
              <a:t>9.8 </a:t>
            </a:r>
            <a:r>
              <a:rPr lang="en-US" kern="0" dirty="0">
                <a:solidFill>
                  <a:srgbClr val="000090"/>
                </a:solidFill>
                <a:latin typeface="Arial"/>
              </a:rPr>
              <a:t>km</a:t>
            </a:r>
            <a:r>
              <a:rPr lang="en-US" kern="0" baseline="30000" dirty="0">
                <a:solidFill>
                  <a:srgbClr val="000090"/>
                </a:solidFill>
                <a:latin typeface="Arial"/>
              </a:rPr>
              <a:t>2</a:t>
            </a:r>
            <a:r>
              <a:rPr lang="en-US" kern="0" dirty="0">
                <a:solidFill>
                  <a:srgbClr val="000090"/>
                </a:solidFill>
                <a:latin typeface="Arial"/>
              </a:rPr>
              <a:t>)</a:t>
            </a:r>
          </a:p>
          <a:p>
            <a:pPr marL="742950" lvl="1" indent="-285750" defTabSz="914400">
              <a:buFont typeface="Lucida Grande"/>
              <a:buChar char="-"/>
              <a:defRPr/>
            </a:pPr>
            <a:r>
              <a:rPr lang="en-US" kern="0" dirty="0">
                <a:solidFill>
                  <a:srgbClr val="000090"/>
                </a:solidFill>
                <a:latin typeface="Arial"/>
              </a:rPr>
              <a:t>Co-add/cloud clear as needed for specific data products</a:t>
            </a:r>
          </a:p>
          <a:p>
            <a:pPr marL="342900" indent="-342900" defTabSz="914400">
              <a:buFont typeface="Arial"/>
              <a:buChar char="•"/>
              <a:defRPr/>
            </a:pPr>
            <a:r>
              <a:rPr lang="en-US" sz="2000" b="1" kern="0" dirty="0">
                <a:solidFill>
                  <a:srgbClr val="000090"/>
                </a:solidFill>
                <a:latin typeface="Arial"/>
              </a:rPr>
              <a:t>Standard data products and sampling rates</a:t>
            </a:r>
          </a:p>
          <a:p>
            <a:pPr marL="742950" lvl="1" indent="-285750" defTabSz="914400">
              <a:buFont typeface="Lucida Grande"/>
              <a:buChar char="-"/>
              <a:defRPr/>
            </a:pPr>
            <a:r>
              <a:rPr lang="en-US" kern="0" dirty="0" smtClean="0">
                <a:solidFill>
                  <a:srgbClr val="000090"/>
                </a:solidFill>
                <a:latin typeface="Arial"/>
              </a:rPr>
              <a:t>Most sampled </a:t>
            </a:r>
            <a:r>
              <a:rPr lang="en-US" kern="0" dirty="0">
                <a:solidFill>
                  <a:srgbClr val="000090"/>
                </a:solidFill>
                <a:latin typeface="Arial"/>
              </a:rPr>
              <a:t>hourly, including eXceL O</a:t>
            </a:r>
            <a:r>
              <a:rPr lang="en-US" kern="0" baseline="-25000" dirty="0">
                <a:solidFill>
                  <a:srgbClr val="000090"/>
                </a:solidFill>
                <a:latin typeface="Arial"/>
              </a:rPr>
              <a:t>3</a:t>
            </a:r>
            <a:r>
              <a:rPr lang="en-US" kern="0" dirty="0">
                <a:solidFill>
                  <a:srgbClr val="000090"/>
                </a:solidFill>
                <a:latin typeface="Arial"/>
              </a:rPr>
              <a:t> </a:t>
            </a:r>
            <a:r>
              <a:rPr lang="en-US" kern="0" dirty="0" smtClean="0">
                <a:solidFill>
                  <a:srgbClr val="000090"/>
                </a:solidFill>
                <a:latin typeface="Arial"/>
              </a:rPr>
              <a:t>(troposphere, PBL)</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a:t>
            </a:r>
            <a:r>
              <a:rPr lang="en-US" kern="0" baseline="-25000" dirty="0" smtClean="0">
                <a:solidFill>
                  <a:srgbClr val="000090"/>
                </a:solidFill>
                <a:latin typeface="Arial"/>
              </a:rPr>
              <a:t>2</a:t>
            </a:r>
            <a:r>
              <a:rPr lang="en-US" kern="0" dirty="0" smtClean="0">
                <a:solidFill>
                  <a:srgbClr val="000090"/>
                </a:solidFill>
                <a:latin typeface="Arial"/>
              </a:rPr>
              <a:t>, H</a:t>
            </a:r>
            <a:r>
              <a:rPr lang="en-US" kern="0" baseline="-25000" dirty="0" smtClean="0">
                <a:solidFill>
                  <a:srgbClr val="000090"/>
                </a:solidFill>
                <a:latin typeface="Arial"/>
              </a:rPr>
              <a:t>2</a:t>
            </a:r>
            <a:r>
              <a:rPr lang="en-US" kern="0" dirty="0" smtClean="0">
                <a:solidFill>
                  <a:srgbClr val="000090"/>
                </a:solidFill>
                <a:latin typeface="Arial"/>
              </a:rPr>
              <a:t>CO</a:t>
            </a:r>
            <a:r>
              <a:rPr lang="en-US" kern="0" dirty="0">
                <a:solidFill>
                  <a:srgbClr val="000090"/>
                </a:solidFill>
                <a:latin typeface="Arial"/>
              </a:rPr>
              <a:t>, C</a:t>
            </a:r>
            <a:r>
              <a:rPr lang="en-US" kern="0" baseline="-25000" dirty="0">
                <a:solidFill>
                  <a:srgbClr val="000090"/>
                </a:solidFill>
                <a:latin typeface="Arial"/>
              </a:rPr>
              <a:t>2</a:t>
            </a:r>
            <a:r>
              <a:rPr lang="en-US" kern="0" dirty="0">
                <a:solidFill>
                  <a:srgbClr val="000090"/>
                </a:solidFill>
                <a:latin typeface="Arial"/>
              </a:rPr>
              <a:t>H</a:t>
            </a:r>
            <a:r>
              <a:rPr lang="en-US" kern="0" baseline="-25000" dirty="0">
                <a:solidFill>
                  <a:srgbClr val="000090"/>
                </a:solidFill>
                <a:latin typeface="Arial"/>
              </a:rPr>
              <a:t>2</a:t>
            </a:r>
            <a:r>
              <a:rPr lang="en-US" kern="0" dirty="0">
                <a:solidFill>
                  <a:srgbClr val="000090"/>
                </a:solidFill>
                <a:latin typeface="Arial"/>
              </a:rPr>
              <a:t>O</a:t>
            </a:r>
            <a:r>
              <a:rPr lang="en-US" kern="0" baseline="-25000" dirty="0">
                <a:solidFill>
                  <a:srgbClr val="000090"/>
                </a:solidFill>
                <a:latin typeface="Arial"/>
              </a:rPr>
              <a:t>2</a:t>
            </a:r>
            <a:r>
              <a:rPr lang="en-US" kern="0" dirty="0">
                <a:solidFill>
                  <a:srgbClr val="000090"/>
                </a:solidFill>
                <a:latin typeface="Arial"/>
              </a:rPr>
              <a:t>, SO</a:t>
            </a:r>
            <a:r>
              <a:rPr lang="en-US" kern="0" baseline="-25000" dirty="0">
                <a:solidFill>
                  <a:srgbClr val="000090"/>
                </a:solidFill>
                <a:latin typeface="Arial"/>
              </a:rPr>
              <a:t>2</a:t>
            </a:r>
            <a:r>
              <a:rPr lang="en-US" kern="0" dirty="0">
                <a:solidFill>
                  <a:srgbClr val="000090"/>
                </a:solidFill>
                <a:latin typeface="Arial"/>
              </a:rPr>
              <a:t> sampled </a:t>
            </a:r>
            <a:r>
              <a:rPr lang="en-US" kern="0" dirty="0" smtClean="0">
                <a:solidFill>
                  <a:srgbClr val="000090"/>
                </a:solidFill>
                <a:latin typeface="Arial"/>
              </a:rPr>
              <a:t>hourly (average results for ≥ 3/day if needed)</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Nominal </a:t>
            </a:r>
            <a:r>
              <a:rPr lang="en-US" kern="0" dirty="0">
                <a:solidFill>
                  <a:srgbClr val="000090"/>
                </a:solidFill>
                <a:latin typeface="Arial"/>
              </a:rPr>
              <a:t>spatial resolution </a:t>
            </a:r>
            <a:r>
              <a:rPr lang="en-US" kern="0" dirty="0" smtClean="0">
                <a:solidFill>
                  <a:srgbClr val="000090"/>
                </a:solidFill>
                <a:latin typeface="Arial"/>
              </a:rPr>
              <a:t>8.4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at center of </a:t>
            </a:r>
            <a:r>
              <a:rPr lang="en-US" kern="0" dirty="0" smtClean="0">
                <a:solidFill>
                  <a:srgbClr val="000090"/>
                </a:solidFill>
                <a:latin typeface="Arial"/>
              </a:rPr>
              <a:t>domain (can often measure 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a:t>
            </a:r>
            <a:r>
              <a:rPr lang="en-US" kern="0" dirty="0" smtClean="0">
                <a:solidFill>
                  <a:srgbClr val="000090"/>
                </a:solidFill>
                <a:latin typeface="Arial"/>
              </a:rPr>
              <a:t>W)</a:t>
            </a:r>
            <a:endParaRPr lang="en-US" kern="0" dirty="0">
              <a:solidFill>
                <a:srgbClr val="000090"/>
              </a:solidFill>
              <a:latin typeface="Arial"/>
            </a:endParaRPr>
          </a:p>
          <a:p>
            <a:pPr marL="742950" lvl="1" indent="-285750" defTabSz="914400">
              <a:buFont typeface="Lucida Grande"/>
              <a:buChar char="-"/>
              <a:defRPr/>
            </a:pPr>
            <a:r>
              <a:rPr lang="en-US" kern="0" dirty="0">
                <a:solidFill>
                  <a:srgbClr val="000090"/>
                </a:solidFill>
                <a:latin typeface="Arial"/>
              </a:rPr>
              <a:t>Measurement requirements met up to </a:t>
            </a:r>
            <a:r>
              <a:rPr lang="en-US" kern="0" dirty="0" smtClean="0">
                <a:solidFill>
                  <a:srgbClr val="000090"/>
                </a:solidFill>
                <a:latin typeface="Arial"/>
              </a:rPr>
              <a:t>50</a:t>
            </a:r>
            <a:r>
              <a:rPr lang="en-US" kern="0" baseline="30000" dirty="0" smtClean="0">
                <a:solidFill>
                  <a:srgbClr val="000090"/>
                </a:solidFill>
                <a:latin typeface="Arial"/>
              </a:rPr>
              <a:t>o</a:t>
            </a:r>
            <a:r>
              <a:rPr lang="en-US" kern="0" dirty="0" smtClean="0">
                <a:solidFill>
                  <a:srgbClr val="000090"/>
                </a:solidFill>
                <a:latin typeface="Arial"/>
              </a:rPr>
              <a:t> for SO</a:t>
            </a:r>
            <a:r>
              <a:rPr lang="en-US" kern="0" baseline="-25000" dirty="0" smtClean="0">
                <a:solidFill>
                  <a:srgbClr val="000090"/>
                </a:solidFill>
                <a:latin typeface="Arial"/>
              </a:rPr>
              <a:t>2</a:t>
            </a:r>
            <a:r>
              <a:rPr lang="en-US" kern="0" dirty="0" smtClean="0">
                <a:solidFill>
                  <a:srgbClr val="000090"/>
                </a:solidFill>
                <a:latin typeface="Arial"/>
              </a:rPr>
              <a:t>, 70</a:t>
            </a:r>
            <a:r>
              <a:rPr lang="en-US" kern="0" baseline="30000" dirty="0" smtClean="0">
                <a:solidFill>
                  <a:srgbClr val="000090"/>
                </a:solidFill>
                <a:latin typeface="Arial"/>
              </a:rPr>
              <a:t>o</a:t>
            </a:r>
            <a:r>
              <a:rPr lang="en-US" kern="0" dirty="0" smtClean="0">
                <a:solidFill>
                  <a:srgbClr val="000090"/>
                </a:solidFill>
                <a:latin typeface="Arial"/>
              </a:rPr>
              <a:t> SZA for </a:t>
            </a:r>
            <a:r>
              <a:rPr lang="en-US" kern="0" dirty="0">
                <a:solidFill>
                  <a:srgbClr val="000090"/>
                </a:solidFill>
                <a:latin typeface="Arial"/>
              </a:rPr>
              <a:t>other </a:t>
            </a:r>
            <a:r>
              <a:rPr lang="en-US" kern="0" dirty="0" smtClean="0">
                <a:solidFill>
                  <a:srgbClr val="000090"/>
                </a:solidFill>
                <a:latin typeface="Arial"/>
              </a:rPr>
              <a:t>products</a:t>
            </a:r>
            <a:endParaRPr lang="en-US" kern="0" dirty="0">
              <a:solidFill>
                <a:srgbClr val="000090"/>
              </a:solidFill>
              <a:latin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82304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0"/>
            <a:ext cx="6061970" cy="987552"/>
          </a:xfrm>
        </p:spPr>
        <p:txBody>
          <a:bodyPr anchor="ctr"/>
          <a:lstStyle/>
          <a:p>
            <a:r>
              <a:rPr lang="en-US" sz="4000" dirty="0" smtClean="0">
                <a:solidFill>
                  <a:schemeClr val="bg1">
                    <a:lumMod val="75000"/>
                  </a:schemeClr>
                </a:solidFill>
              </a:rPr>
              <a:t>Team TEMPO!</a:t>
            </a:r>
            <a:endParaRPr lang="en-US" sz="4000" dirty="0">
              <a:solidFill>
                <a:schemeClr val="bg1">
                  <a:lumMod val="75000"/>
                </a:schemeClr>
              </a:solidFill>
            </a:endParaRPr>
          </a:p>
        </p:txBody>
      </p:sp>
      <p:sp>
        <p:nvSpPr>
          <p:cNvPr id="2" name="Date Placeholder 1"/>
          <p:cNvSpPr>
            <a:spLocks noGrp="1"/>
          </p:cNvSpPr>
          <p:nvPr>
            <p:ph type="dt" sz="half" idx="10"/>
          </p:nvPr>
        </p:nvSpPr>
        <p:spPr/>
        <p:txBody>
          <a:bodyPr/>
          <a:lstStyle/>
          <a:p>
            <a:r>
              <a:rPr lang="en-US" smtClean="0"/>
              <a:t>5/26/16</a:t>
            </a:r>
            <a:endParaRPr lang="en-US" dirty="0"/>
          </a:p>
        </p:txBody>
      </p:sp>
      <p:sp>
        <p:nvSpPr>
          <p:cNvPr id="5" name="Slide Number Placeholder 4"/>
          <p:cNvSpPr>
            <a:spLocks noGrp="1"/>
          </p:cNvSpPr>
          <p:nvPr>
            <p:ph type="sldNum" sz="quarter" idx="12"/>
          </p:nvPr>
        </p:nvSpPr>
        <p:spPr/>
        <p:txBody>
          <a:bodyPr/>
          <a:lstStyle/>
          <a:p>
            <a:fld id="{AEC11D65-9821-2B49-88CD-D477606C3EDA}" type="slidenum">
              <a:rPr lang="en-US" smtClean="0"/>
              <a:pPr/>
              <a:t>30</a:t>
            </a:fld>
            <a:endParaRPr lang="en-US" dirty="0"/>
          </a:p>
        </p:txBody>
      </p:sp>
      <p:pic>
        <p:nvPicPr>
          <p:cNvPr id="3" name="Picture 2" descr="TEMPO-management.png"/>
          <p:cNvPicPr>
            <a:picLocks noChangeAspect="1"/>
          </p:cNvPicPr>
          <p:nvPr/>
        </p:nvPicPr>
        <p:blipFill rotWithShape="1">
          <a:blip r:embed="rId2">
            <a:extLst>
              <a:ext uri="{28A0092B-C50C-407E-A947-70E740481C1C}">
                <a14:useLocalDpi xmlns:a14="http://schemas.microsoft.com/office/drawing/2010/main" val="0"/>
              </a:ext>
            </a:extLst>
          </a:blip>
          <a:srcRect t="4313"/>
          <a:stretch/>
        </p:blipFill>
        <p:spPr>
          <a:xfrm>
            <a:off x="1193280" y="1041018"/>
            <a:ext cx="6773638" cy="5839559"/>
          </a:xfrm>
          <a:prstGeom prst="rect">
            <a:avLst/>
          </a:prstGeom>
        </p:spPr>
      </p:pic>
    </p:spTree>
    <p:extLst>
      <p:ext uri="{BB962C8B-B14F-4D97-AF65-F5344CB8AC3E}">
        <p14:creationId xmlns:p14="http://schemas.microsoft.com/office/powerpoint/2010/main" val="32702605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392687902"/>
              </p:ext>
            </p:extLst>
          </p:nvPr>
        </p:nvGraphicFramePr>
        <p:xfrm>
          <a:off x="1" y="1020628"/>
          <a:ext cx="9143999" cy="5852164"/>
        </p:xfrm>
        <a:graphic>
          <a:graphicData uri="http://schemas.openxmlformats.org/drawingml/2006/table">
            <a:tbl>
              <a:tblPr firstRow="1" bandRow="1">
                <a:tableStyleId>{9DCAF9ED-07DC-4A11-8D7F-57B35C25682E}</a:tableStyleId>
              </a:tblPr>
              <a:tblGrid>
                <a:gridCol w="1680633"/>
                <a:gridCol w="2294467"/>
                <a:gridCol w="1299163"/>
                <a:gridCol w="3869736"/>
              </a:tblGrid>
              <a:tr h="260082">
                <a:tc>
                  <a:txBody>
                    <a:bodyPr/>
                    <a:lstStyle/>
                    <a:p>
                      <a:pPr algn="ctr"/>
                      <a:r>
                        <a:rPr lang="en-US" sz="800" b="1"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K. Chance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science development; </a:t>
                      </a:r>
                      <a:r>
                        <a:rPr lang="en-US" sz="800" b="1" dirty="0" smtClean="0">
                          <a:latin typeface="Arial"/>
                          <a:cs typeface="Arial"/>
                        </a:rPr>
                        <a:t>Level 1b, H</a:t>
                      </a:r>
                      <a:r>
                        <a:rPr lang="en-US" sz="800" b="1" baseline="-25000" dirty="0" smtClean="0">
                          <a:latin typeface="Arial"/>
                          <a:cs typeface="Arial"/>
                        </a:rPr>
                        <a:t>2</a:t>
                      </a:r>
                      <a:r>
                        <a:rPr lang="en-US" sz="800" b="1" dirty="0" smtClean="0">
                          <a:latin typeface="Arial"/>
                          <a:cs typeface="Arial"/>
                        </a:rPr>
                        <a:t>CO, C</a:t>
                      </a:r>
                      <a:r>
                        <a:rPr lang="en-US" sz="800" b="1" baseline="-25000" dirty="0" smtClean="0">
                          <a:latin typeface="Arial"/>
                          <a:cs typeface="Arial"/>
                        </a:rPr>
                        <a:t>2</a:t>
                      </a:r>
                      <a:r>
                        <a:rPr lang="en-US" sz="800" b="1" dirty="0" smtClean="0">
                          <a:latin typeface="Arial"/>
                          <a:cs typeface="Arial"/>
                        </a:rPr>
                        <a:t>H</a:t>
                      </a:r>
                      <a:r>
                        <a:rPr lang="en-US" sz="800" b="1" baseline="-25000" dirty="0" smtClean="0">
                          <a:latin typeface="Arial"/>
                          <a:cs typeface="Arial"/>
                        </a:rPr>
                        <a:t>2</a:t>
                      </a:r>
                      <a:r>
                        <a:rPr lang="en-US" sz="800" b="1" dirty="0" smtClean="0">
                          <a:latin typeface="Arial"/>
                          <a:cs typeface="Arial"/>
                        </a:rPr>
                        <a:t>O</a:t>
                      </a:r>
                      <a:r>
                        <a:rPr lang="en-US" sz="800" b="1" baseline="-25000" dirty="0" smtClean="0">
                          <a:latin typeface="Arial"/>
                          <a:cs typeface="Arial"/>
                        </a:rPr>
                        <a:t>2</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X. Liu</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a:t>
                      </a:r>
                      <a:r>
                        <a:rPr lang="en-US" sz="800" baseline="0" dirty="0" smtClean="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Science development, data processing; </a:t>
                      </a:r>
                      <a:r>
                        <a:rPr lang="en-US" sz="800" b="1" dirty="0" smtClean="0">
                          <a:latin typeface="Arial"/>
                          <a:cs typeface="Arial"/>
                        </a:rPr>
                        <a:t>O</a:t>
                      </a:r>
                      <a:r>
                        <a:rPr lang="en-US" sz="800" b="1" baseline="-25000" dirty="0" smtClean="0">
                          <a:latin typeface="Arial"/>
                          <a:cs typeface="Arial"/>
                        </a:rPr>
                        <a:t>3</a:t>
                      </a:r>
                      <a:r>
                        <a:rPr lang="en-US" sz="800" b="1" dirty="0" smtClean="0">
                          <a:latin typeface="Arial"/>
                          <a:cs typeface="Arial"/>
                        </a:rPr>
                        <a:t> profile, tropospheric O</a:t>
                      </a:r>
                      <a:r>
                        <a:rPr lang="en-US" sz="800" b="1" baseline="-25000" dirty="0" smtClean="0">
                          <a:latin typeface="Arial"/>
                          <a:cs typeface="Arial"/>
                        </a:rPr>
                        <a:t>3</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J. Al-Saadi</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 PS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smtClean="0">
                          <a:latin typeface="Arial"/>
                          <a:cs typeface="Arial"/>
                        </a:rPr>
                        <a:t>Project science</a:t>
                      </a:r>
                      <a:r>
                        <a:rPr lang="en-US" sz="800" b="0" baseline="0" dirty="0" smtClean="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Carr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Carr Astronautics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INR Modeling and algorithm</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M. Chin</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a:t>
                      </a:r>
                      <a:r>
                        <a:rPr lang="en-US" sz="800" baseline="0" dirty="0" smtClean="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U.C.</a:t>
                      </a:r>
                      <a:r>
                        <a:rPr lang="en-US" sz="800" baseline="0" dirty="0" smtClean="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NO</a:t>
                      </a:r>
                      <a:r>
                        <a:rPr lang="en-US" sz="800" baseline="-25000" dirty="0" smtClean="0">
                          <a:latin typeface="Arial"/>
                          <a:cs typeface="Arial"/>
                        </a:rPr>
                        <a:t>2</a:t>
                      </a:r>
                      <a:r>
                        <a:rPr lang="en-US" sz="800" baseline="0" dirty="0" smtClean="0">
                          <a:latin typeface="Arial"/>
                          <a:cs typeface="Arial"/>
                        </a:rPr>
                        <a:t> v</a:t>
                      </a:r>
                      <a:r>
                        <a:rPr lang="en-US" sz="800" dirty="0" smtClean="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Edwards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NCAR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VOC science, synergy with carbon monoxide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Fishman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St. Louis</a:t>
                      </a:r>
                      <a:r>
                        <a:rPr lang="en-US" sz="800" baseline="0" dirty="0" smtClean="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impact on agriculture and the biosphere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Flittner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Project Scientist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project development;</a:t>
                      </a:r>
                      <a:r>
                        <a:rPr lang="en-US" sz="800" baseline="0" dirty="0" smtClean="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Herman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UMBC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(PANDORA</a:t>
                      </a:r>
                      <a:r>
                        <a:rPr lang="en-US" sz="800" baseline="0" dirty="0" smtClean="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Jacob</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Harvard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S. Janz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Joiner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Cloud, total O</a:t>
                      </a:r>
                      <a:r>
                        <a:rPr lang="en-US" sz="800" b="1" baseline="-25000" dirty="0" smtClean="0">
                          <a:latin typeface="Arial"/>
                          <a:cs typeface="Arial"/>
                        </a:rPr>
                        <a:t>3</a:t>
                      </a:r>
                      <a:r>
                        <a:rPr lang="en-US" sz="800" b="1" dirty="0" smtClean="0">
                          <a:latin typeface="Arial"/>
                          <a:cs typeface="Arial"/>
                        </a:rPr>
                        <a:t>, TOA shortwave flux research product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N. Krotkov</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NO</a:t>
                      </a:r>
                      <a:r>
                        <a:rPr lang="en-US" sz="800" b="1" baseline="-25000" dirty="0" smtClean="0">
                          <a:latin typeface="Arial"/>
                          <a:cs typeface="Arial"/>
                        </a:rPr>
                        <a:t>2</a:t>
                      </a:r>
                      <a:r>
                        <a:rPr lang="en-US" sz="800" b="1" dirty="0" smtClean="0">
                          <a:latin typeface="Arial"/>
                          <a:cs typeface="Arial"/>
                        </a:rPr>
                        <a:t>, SO</a:t>
                      </a:r>
                      <a:r>
                        <a:rPr lang="en-US" sz="800" b="1" baseline="-25000" dirty="0" smtClean="0">
                          <a:latin typeface="Arial"/>
                          <a:cs typeface="Arial"/>
                        </a:rPr>
                        <a:t>2</a:t>
                      </a:r>
                      <a:r>
                        <a:rPr lang="en-US" sz="800" b="1" dirty="0" smtClean="0">
                          <a:latin typeface="Arial"/>
                          <a:cs typeface="Arial"/>
                        </a:rPr>
                        <a:t>, UVB</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M. Newchurch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Alabama Huntsville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(O</a:t>
                      </a:r>
                      <a:r>
                        <a:rPr lang="en-US" sz="800" baseline="-25000" dirty="0" smtClean="0">
                          <a:latin typeface="Arial"/>
                          <a:cs typeface="Arial"/>
                        </a:rPr>
                        <a:t>3</a:t>
                      </a:r>
                      <a:r>
                        <a:rPr lang="en-US" sz="800" dirty="0" smtClean="0">
                          <a:latin typeface="Arial"/>
                          <a:cs typeface="Arial"/>
                        </a:rPr>
                        <a:t> sondes, O</a:t>
                      </a:r>
                      <a:r>
                        <a:rPr lang="en-US" sz="800" baseline="-25000" dirty="0" smtClean="0">
                          <a:latin typeface="Arial"/>
                          <a:cs typeface="Arial"/>
                        </a:rPr>
                        <a:t>3</a:t>
                      </a:r>
                      <a:r>
                        <a:rPr lang="en-US" sz="800" baseline="0" dirty="0" smtClean="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R.B. Pierce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NOAA/NESDIS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modeling, data assimilation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Spurr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RT Solutions, Inc.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Radiative transfer modeling for algorithm development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Suleiman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 Data Mgr.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Managing science data processing, </a:t>
                      </a:r>
                      <a:r>
                        <a:rPr lang="en-US" sz="800" b="1" dirty="0" smtClean="0">
                          <a:latin typeface="Arial"/>
                          <a:cs typeface="Arial"/>
                        </a:rPr>
                        <a:t>BrO, H</a:t>
                      </a:r>
                      <a:r>
                        <a:rPr lang="en-US" sz="800" b="1" baseline="-25000" dirty="0" smtClean="0">
                          <a:latin typeface="Arial"/>
                          <a:cs typeface="Arial"/>
                        </a:rPr>
                        <a:t>2</a:t>
                      </a:r>
                      <a:r>
                        <a:rPr lang="en-US" sz="800" b="1" dirty="0" smtClean="0">
                          <a:latin typeface="Arial"/>
                          <a:cs typeface="Arial"/>
                        </a:rPr>
                        <a:t>O, and L3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Szykman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EPA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AIRNow AQI development, validation (PANDORA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O. Torres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UV aerosol product, AI</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Wang</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Nebraska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Synergy w/GOES-R ABI, </a:t>
                      </a:r>
                      <a:r>
                        <a:rPr lang="en-US" sz="800" b="1" dirty="0" smtClean="0">
                          <a:latin typeface="Arial"/>
                          <a:cs typeface="Arial"/>
                        </a:rPr>
                        <a:t>aerosol research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Leitch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Ball Aerospace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Aircraft validation, 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dirty="0" smtClean="0">
                <a:solidFill>
                  <a:schemeClr val="bg1">
                    <a:lumMod val="85000"/>
                  </a:schemeClr>
                </a:solidFill>
              </a:rPr>
              <a:t>TEMPO </a:t>
            </a:r>
            <a:r>
              <a:rPr lang="en-US" sz="3200" dirty="0">
                <a:solidFill>
                  <a:schemeClr val="bg1">
                    <a:lumMod val="85000"/>
                  </a:schemeClr>
                </a:solidFill>
              </a:rPr>
              <a:t>S</a:t>
            </a:r>
            <a:r>
              <a:rPr lang="en-US" sz="3200" dirty="0" smtClean="0">
                <a:solidFill>
                  <a:schemeClr val="bg1">
                    <a:lumMod val="85000"/>
                  </a:schemeClr>
                </a:solidFill>
              </a:rPr>
              <a:t>cience Team, U.S.</a:t>
            </a:r>
            <a:endParaRPr lang="en-US" sz="3200" dirty="0">
              <a:solidFill>
                <a:schemeClr val="bg1">
                  <a:lumMod val="85000"/>
                </a:schemeClr>
              </a:solidFill>
            </a:endParaRPr>
          </a:p>
        </p:txBody>
      </p:sp>
      <p:sp>
        <p:nvSpPr>
          <p:cNvPr id="2" name="Date Placeholder 1"/>
          <p:cNvSpPr>
            <a:spLocks noGrp="1"/>
          </p:cNvSpPr>
          <p:nvPr>
            <p:ph type="dt" sz="half" idx="10"/>
          </p:nvPr>
        </p:nvSpPr>
        <p:spPr/>
        <p:txBody>
          <a:bodyPr/>
          <a:lstStyle/>
          <a:p>
            <a:r>
              <a:rPr lang="en-US" smtClean="0">
                <a:solidFill>
                  <a:srgbClr val="000000"/>
                </a:solidFill>
                <a:latin typeface="Times New Roman"/>
              </a:rPr>
              <a:t>5/26/16</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31</a:t>
            </a:fld>
            <a:endParaRPr lang="en-US" dirty="0">
              <a:solidFill>
                <a:srgbClr val="000000"/>
              </a:solidFill>
            </a:endParaRPr>
          </a:p>
        </p:txBody>
      </p:sp>
    </p:spTree>
    <p:extLst>
      <p:ext uri="{BB962C8B-B14F-4D97-AF65-F5344CB8AC3E}">
        <p14:creationId xmlns:p14="http://schemas.microsoft.com/office/powerpoint/2010/main" val="19179458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34521383"/>
              </p:ext>
            </p:extLst>
          </p:nvPr>
        </p:nvGraphicFramePr>
        <p:xfrm>
          <a:off x="1" y="1812506"/>
          <a:ext cx="9143999" cy="3873032"/>
        </p:xfrm>
        <a:graphic>
          <a:graphicData uri="http://schemas.openxmlformats.org/drawingml/2006/table">
            <a:tbl>
              <a:tblPr firstRow="1" bandRow="1">
                <a:tableStyleId>{9DCAF9ED-07DC-4A11-8D7F-57B35C25682E}</a:tableStyleId>
              </a:tblPr>
              <a:tblGrid>
                <a:gridCol w="1680633"/>
                <a:gridCol w="2294467"/>
                <a:gridCol w="1299163"/>
                <a:gridCol w="3869736"/>
              </a:tblGrid>
              <a:tr h="228600">
                <a:tc>
                  <a:txBody>
                    <a:bodyPr/>
                    <a:lstStyle/>
                    <a:p>
                      <a:pPr algn="ctr"/>
                      <a:r>
                        <a:rPr lang="en-US" sz="800"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Randall Martin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Dalhousie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air mass factors,</a:t>
                      </a:r>
                      <a:r>
                        <a:rPr lang="en-US" sz="800" baseline="0" dirty="0" smtClean="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Chris McLinden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Environment</a:t>
                      </a:r>
                      <a:r>
                        <a:rPr lang="en-US" sz="800" baseline="0" dirty="0" smtClean="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Canadian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Michel Grutter</a:t>
                      </a:r>
                      <a:r>
                        <a:rPr lang="en-US" sz="800" baseline="0" dirty="0" smtClean="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Gabriel Vazquez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air quality, algorithm physics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Amparo Martinez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environmental</a:t>
                      </a:r>
                      <a:r>
                        <a:rPr lang="en-US" sz="800" baseline="0" dirty="0" smtClean="0">
                          <a:latin typeface="Arial"/>
                          <a:cs typeface="Arial"/>
                        </a:rPr>
                        <a:t> pollution and health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J. Victor Hugo Paramo</a:t>
                      </a:r>
                      <a:r>
                        <a:rPr lang="en-US" sz="800" baseline="0" dirty="0" smtClean="0">
                          <a:latin typeface="Arial"/>
                          <a:cs typeface="Arial"/>
                        </a:rPr>
                        <a:t> Figeuroa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Mexican environmental</a:t>
                      </a:r>
                      <a:r>
                        <a:rPr lang="en-US" sz="800" baseline="0" dirty="0" smtClean="0">
                          <a:latin typeface="Arial"/>
                          <a:cs typeface="Arial"/>
                        </a:rPr>
                        <a:t> pollution and health</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Brian Kerridge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Rutherford</a:t>
                      </a:r>
                      <a:r>
                        <a:rPr lang="en-US" sz="800" baseline="0" dirty="0" smtClean="0">
                          <a:latin typeface="Arial"/>
                          <a:cs typeface="Arial"/>
                        </a:rPr>
                        <a:t> Appleton Laboratory, 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Ozone profiling studies,</a:t>
                      </a:r>
                      <a:r>
                        <a:rPr lang="en-US" sz="800" baseline="0" dirty="0" smtClean="0">
                          <a:latin typeface="Arial"/>
                          <a:cs typeface="Arial"/>
                        </a:rPr>
                        <a:t> a</a:t>
                      </a:r>
                      <a:r>
                        <a:rPr lang="en-US" sz="800" dirty="0" smtClean="0">
                          <a:latin typeface="Arial"/>
                          <a:cs typeface="Arial"/>
                        </a:rPr>
                        <a:t>lgorithm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493">
                <a:tc>
                  <a:txBody>
                    <a:bodyPr/>
                    <a:lstStyle/>
                    <a:p>
                      <a:r>
                        <a:rPr lang="en-US" sz="800" dirty="0" smtClean="0">
                          <a:latin typeface="Arial"/>
                          <a:cs typeface="Arial"/>
                        </a:rPr>
                        <a:t>Paul Palmer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Edinburgh U.,</a:t>
                      </a:r>
                      <a:r>
                        <a:rPr lang="en-US" sz="800" baseline="0" dirty="0" smtClean="0">
                          <a:latin typeface="Arial"/>
                          <a:cs typeface="Arial"/>
                        </a:rPr>
                        <a:t> </a:t>
                      </a:r>
                      <a:r>
                        <a:rPr lang="en-US" sz="800" dirty="0" smtClean="0">
                          <a:latin typeface="Arial"/>
                          <a:cs typeface="Arial"/>
                        </a:rPr>
                        <a:t>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process studies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0237">
                <a:tc>
                  <a:txBody>
                    <a:bodyPr/>
                    <a:lstStyle/>
                    <a:p>
                      <a:r>
                        <a:rPr lang="en-US" sz="800" dirty="0" smtClean="0">
                          <a:latin typeface="Arial"/>
                          <a:cs typeface="Arial"/>
                        </a:rPr>
                        <a:t>Alfonso Saiz-Lopez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CSIC, Spain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88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Arial"/>
                          <a:ea typeface="+mn-ea"/>
                          <a:cs typeface="Arial"/>
                        </a:rPr>
                        <a:t>Juan Carlos Antuña Marrero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r>
                        <a:rPr lang="en-US" sz="800" dirty="0" smtClean="0">
                          <a:latin typeface="Arial"/>
                          <a:cs typeface="Arial"/>
                        </a:rPr>
                        <a:t>GOAC,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Cuban Science team</a:t>
                      </a:r>
                      <a:r>
                        <a:rPr lang="en-US" sz="800" baseline="0" dirty="0" smtClean="0">
                          <a:latin typeface="Arial"/>
                          <a:cs typeface="Arial"/>
                        </a:rPr>
                        <a:t> lead, </a:t>
                      </a:r>
                      <a:r>
                        <a:rPr lang="en-US" sz="800" dirty="0" smtClean="0">
                          <a:latin typeface="Arial"/>
                          <a:cs typeface="Arial"/>
                        </a:rPr>
                        <a:t>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r>
              <a:tr h="2388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Osvaldo Cuesta</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r>
                        <a:rPr lang="en-US" sz="800" dirty="0" smtClean="0">
                          <a:latin typeface="Arial"/>
                          <a:cs typeface="Arial"/>
                        </a:rPr>
                        <a:t>GOAC, Cuba</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r>
              <a:tr h="2496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René Estevan Arredondo</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r>
                        <a:rPr lang="en-US" sz="800" dirty="0" smtClean="0">
                          <a:latin typeface="Arial"/>
                          <a:cs typeface="Arial"/>
                        </a:rPr>
                        <a:t>GOAC,</a:t>
                      </a:r>
                      <a:r>
                        <a:rPr lang="en-US" sz="800" baseline="0" dirty="0" smtClean="0">
                          <a:latin typeface="Arial"/>
                          <a:cs typeface="Arial"/>
                        </a:rPr>
                        <a:t>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r>
              <a:tr h="228600">
                <a:tc>
                  <a:txBody>
                    <a:bodyPr/>
                    <a:lstStyle/>
                    <a:p>
                      <a:r>
                        <a:rPr lang="en-US" sz="800" dirty="0" smtClean="0">
                          <a:latin typeface="Arial"/>
                          <a:cs typeface="Arial"/>
                        </a:rPr>
                        <a:t>J. Kim</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Yonsei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r>
                        <a:rPr lang="en-US" sz="800" dirty="0" smtClean="0">
                          <a:latin typeface="Arial"/>
                          <a:cs typeface="Arial"/>
                        </a:rPr>
                        <a:t>Collaborators,</a:t>
                      </a:r>
                    </a:p>
                    <a:p>
                      <a:r>
                        <a:rPr lang="en-US" sz="800" dirty="0" smtClean="0">
                          <a:latin typeface="Arial"/>
                          <a:cs typeface="Arial"/>
                        </a:rPr>
                        <a:t>Science Advisory Panel</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Korean</a:t>
                      </a:r>
                      <a:r>
                        <a:rPr lang="en-US" sz="800" baseline="0" dirty="0" smtClean="0">
                          <a:latin typeface="Arial"/>
                          <a:cs typeface="Arial"/>
                        </a:rPr>
                        <a:t> GEMS,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York U.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CSA PHEOS,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14300">
                <a:tc>
                  <a:txBody>
                    <a:bodyPr/>
                    <a:lstStyle/>
                    <a:p>
                      <a:r>
                        <a:rPr lang="en-US" sz="800" dirty="0" smtClean="0">
                          <a:latin typeface="Arial"/>
                          <a:cs typeface="Arial"/>
                        </a:rPr>
                        <a:t>B. Veihelmann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ESA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ESA Sentinel-4,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14196">
                <a:tc>
                  <a:txBody>
                    <a:bodyPr/>
                    <a:lstStyle/>
                    <a:p>
                      <a:r>
                        <a:rPr lang="en-US" sz="800" dirty="0" smtClean="0">
                          <a:latin typeface="Arial"/>
                          <a:cs typeface="Arial"/>
                        </a:rPr>
                        <a:t>J.P. Veefkind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KNMI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ESA Sentinel-5P</a:t>
                      </a:r>
                      <a:r>
                        <a:rPr lang="en-US" sz="800" baseline="0" dirty="0" smtClean="0">
                          <a:latin typeface="Arial"/>
                          <a:cs typeface="Arial"/>
                        </a:rPr>
                        <a:t> (TROPOMI)</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solidFill>
                  <a:schemeClr val="bg1">
                    <a:lumMod val="85000"/>
                  </a:schemeClr>
                </a:solidFill>
              </a:rPr>
              <a:t>TEMPO </a:t>
            </a:r>
            <a:r>
              <a:rPr lang="en-US" dirty="0">
                <a:solidFill>
                  <a:schemeClr val="bg1">
                    <a:lumMod val="85000"/>
                  </a:schemeClr>
                </a:solidFill>
              </a:rPr>
              <a:t>S</a:t>
            </a:r>
            <a:r>
              <a:rPr lang="en-US" dirty="0" smtClean="0">
                <a:solidFill>
                  <a:schemeClr val="bg1">
                    <a:lumMod val="85000"/>
                  </a:schemeClr>
                </a:solidFill>
              </a:rPr>
              <a:t>cience Team, non-U.S.</a:t>
            </a:r>
            <a:endParaRPr lang="en-US" dirty="0">
              <a:solidFill>
                <a:schemeClr val="bg1">
                  <a:lumMod val="85000"/>
                </a:schemeClr>
              </a:solidFill>
            </a:endParaRPr>
          </a:p>
        </p:txBody>
      </p:sp>
      <p:sp>
        <p:nvSpPr>
          <p:cNvPr id="2" name="Date Placeholder 1"/>
          <p:cNvSpPr>
            <a:spLocks noGrp="1"/>
          </p:cNvSpPr>
          <p:nvPr>
            <p:ph type="dt" sz="half" idx="10"/>
          </p:nvPr>
        </p:nvSpPr>
        <p:spPr/>
        <p:txBody>
          <a:bodyPr/>
          <a:lstStyle/>
          <a:p>
            <a:r>
              <a:rPr lang="en-US" smtClean="0">
                <a:solidFill>
                  <a:srgbClr val="000000"/>
                </a:solidFill>
                <a:latin typeface="Times New Roman"/>
              </a:rPr>
              <a:t>5/26/16</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32</a:t>
            </a:fld>
            <a:endParaRPr lang="en-US" dirty="0">
              <a:solidFill>
                <a:srgbClr val="000000"/>
              </a:solidFill>
            </a:endParaRPr>
          </a:p>
        </p:txBody>
      </p:sp>
    </p:spTree>
    <p:extLst>
      <p:ext uri="{BB962C8B-B14F-4D97-AF65-F5344CB8AC3E}">
        <p14:creationId xmlns:p14="http://schemas.microsoft.com/office/powerpoint/2010/main" val="38561455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600" i="1" dirty="0" smtClean="0">
                <a:solidFill>
                  <a:schemeClr val="bg1">
                    <a:lumMod val="85000"/>
                  </a:schemeClr>
                </a:solidFill>
              </a:rPr>
              <a:t>Why the Smithsonian?</a:t>
            </a:r>
            <a:endParaRPr lang="en-US" sz="3600" i="1" dirty="0">
              <a:solidFill>
                <a:schemeClr val="bg1">
                  <a:lumMod val="85000"/>
                </a:schemeClr>
              </a:solidFill>
            </a:endParaRPr>
          </a:p>
        </p:txBody>
      </p:sp>
      <p:sp>
        <p:nvSpPr>
          <p:cNvPr id="9" name="Slide Number Placeholder 7"/>
          <p:cNvSpPr>
            <a:spLocks noGrp="1"/>
          </p:cNvSpPr>
          <p:nvPr>
            <p:ph type="sldNum" sz="quarter" idx="12"/>
          </p:nvPr>
        </p:nvSpPr>
        <p:spPr>
          <a:xfrm>
            <a:off x="7305240" y="6691594"/>
            <a:ext cx="2133600" cy="228989"/>
          </a:xfrm>
        </p:spPr>
        <p:txBody>
          <a:bodyPr/>
          <a:lstStyle/>
          <a:p>
            <a:fld id="{AEC11D65-9821-2B49-88CD-D477606C3EDA}" type="slidenum">
              <a:rPr lang="en-US" smtClean="0">
                <a:solidFill>
                  <a:prstClr val="black">
                    <a:tint val="75000"/>
                  </a:prstClr>
                </a:solidFill>
                <a:latin typeface="Calibri"/>
              </a:rPr>
              <a:pPr/>
              <a:t>33</a:t>
            </a:fld>
            <a:endParaRPr lang="en-US" dirty="0">
              <a:solidFill>
                <a:prstClr val="black">
                  <a:tint val="75000"/>
                </a:prstClr>
              </a:solidFill>
              <a:latin typeface="Calibri"/>
            </a:endParaRPr>
          </a:p>
        </p:txBody>
      </p:sp>
      <p:sp>
        <p:nvSpPr>
          <p:cNvPr id="5" name="Rectangle 3"/>
          <p:cNvSpPr>
            <a:spLocks noChangeArrowheads="1"/>
          </p:cNvSpPr>
          <p:nvPr/>
        </p:nvSpPr>
        <p:spPr bwMode="auto">
          <a:xfrm>
            <a:off x="47625" y="1665288"/>
            <a:ext cx="6954838"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914400" fontAlgn="base">
              <a:lnSpc>
                <a:spcPct val="90000"/>
              </a:lnSpc>
              <a:spcBef>
                <a:spcPct val="20000"/>
              </a:spcBef>
              <a:spcAft>
                <a:spcPct val="0"/>
              </a:spcAft>
            </a:pPr>
            <a:r>
              <a:rPr lang="en-US" sz="2000" b="1" dirty="0">
                <a:solidFill>
                  <a:srgbClr val="000090"/>
                </a:solidFill>
                <a:latin typeface="Arial"/>
                <a:ea typeface="ＭＳ Ｐゴシック" charset="0"/>
                <a:cs typeface="Arial"/>
              </a:rPr>
              <a:t>Langley, S.P., and C.G. Abbot, </a:t>
            </a:r>
            <a:r>
              <a:rPr lang="en-US" sz="2000" b="1" i="1" dirty="0">
                <a:solidFill>
                  <a:srgbClr val="000090"/>
                </a:solidFill>
                <a:latin typeface="Arial"/>
                <a:ea typeface="ＭＳ Ｐゴシック" charset="0"/>
                <a:cs typeface="Arial"/>
              </a:rPr>
              <a:t>Annals of the Astrophysical Observatory of the Smithsonian Institution, Volume 1</a:t>
            </a:r>
            <a:r>
              <a:rPr lang="en-US" sz="2000" b="1" dirty="0">
                <a:solidFill>
                  <a:srgbClr val="000090"/>
                </a:solidFill>
                <a:latin typeface="Arial"/>
                <a:ea typeface="ＭＳ Ｐゴシック" charset="0"/>
                <a:cs typeface="Arial"/>
              </a:rPr>
              <a:t> (1900).</a:t>
            </a:r>
          </a:p>
          <a:p>
            <a:pPr defTabSz="914400" fontAlgn="base">
              <a:lnSpc>
                <a:spcPct val="90000"/>
              </a:lnSpc>
              <a:spcBef>
                <a:spcPct val="20000"/>
              </a:spcBef>
              <a:spcAft>
                <a:spcPct val="0"/>
              </a:spcAft>
            </a:pPr>
            <a:endParaRPr lang="en-US" sz="2000" b="1" dirty="0">
              <a:solidFill>
                <a:srgbClr val="000090"/>
              </a:solidFill>
              <a:latin typeface="Arial"/>
              <a:ea typeface="ＭＳ Ｐゴシック" charset="0"/>
              <a:cs typeface="Arial"/>
            </a:endParaRPr>
          </a:p>
          <a:p>
            <a:pPr defTabSz="914400" fontAlgn="base">
              <a:lnSpc>
                <a:spcPct val="90000"/>
              </a:lnSpc>
              <a:spcBef>
                <a:spcPct val="20000"/>
              </a:spcBef>
              <a:spcAft>
                <a:spcPct val="0"/>
              </a:spcAft>
            </a:pPr>
            <a:r>
              <a:rPr lang="en-US" sz="2000" b="1" dirty="0">
                <a:solidFill>
                  <a:srgbClr val="000090"/>
                </a:solidFill>
                <a:latin typeface="Arial"/>
                <a:ea typeface="ＭＳ Ｐゴシック" charset="0"/>
                <a:cs typeface="Arial"/>
              </a:rPr>
              <a:t>Langley</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s recently invented bolometer was used to make measurements from the infrared through the near ultraviolet in order to determine the mean value of the solar constant and its variation. Langley and Abbot also developed substantial new experimental techniques (such as an early chart recorder) and various analysis techniques (</a:t>
            </a:r>
            <a:r>
              <a:rPr lang="en-US" altLang="ja-JP" sz="2000" b="1" i="1" dirty="0">
                <a:solidFill>
                  <a:srgbClr val="000090"/>
                </a:solidFill>
                <a:latin typeface="Arial"/>
                <a:ea typeface="ＭＳ Ｐゴシック" charset="0"/>
                <a:cs typeface="Arial"/>
              </a:rPr>
              <a:t>e.g.</a:t>
            </a:r>
            <a:r>
              <a:rPr lang="en-US" altLang="ja-JP" sz="2000" b="1" dirty="0">
                <a:solidFill>
                  <a:srgbClr val="000090"/>
                </a:solidFill>
                <a:latin typeface="Arial"/>
                <a:ea typeface="ＭＳ Ｐゴシック" charset="0"/>
                <a:cs typeface="Arial"/>
              </a:rPr>
              <a:t>, the </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Langley plot</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 including photographic techniques for high and low pass filtering to produce line spectra from </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bolographs</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 (spectra), illustrated, foreshadowing the high pass filtering used today by researchers employing the DOAS technique for analyzing atmospheric spectra.</a:t>
            </a:r>
            <a:endParaRPr lang="en-US" sz="2000" b="1" dirty="0">
              <a:solidFill>
                <a:srgbClr val="000090"/>
              </a:solidFill>
              <a:latin typeface="Arial"/>
              <a:ea typeface="ＭＳ Ｐゴシック" charset="0"/>
              <a:cs typeface="Arial"/>
            </a:endParaRPr>
          </a:p>
        </p:txBody>
      </p:sp>
      <p:pic>
        <p:nvPicPr>
          <p:cNvPr id="6" name="Picture 2" descr="PDC_0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538" y="1093788"/>
            <a:ext cx="1946275"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22651866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8942" y="1265238"/>
            <a:ext cx="8655210" cy="5228346"/>
            <a:chOff x="240084" y="1025220"/>
            <a:chExt cx="7965413" cy="5805863"/>
          </a:xfrm>
        </p:grpSpPr>
        <p:cxnSp>
          <p:nvCxnSpPr>
            <p:cNvPr id="32" name="Straight Connector 31"/>
            <p:cNvCxnSpPr>
              <a:endCxn id="16" idx="1"/>
            </p:cNvCxnSpPr>
            <p:nvPr/>
          </p:nvCxnSpPr>
          <p:spPr bwMode="auto">
            <a:xfrm flipV="1">
              <a:off x="4817923" y="1857516"/>
              <a:ext cx="1282511" cy="24013"/>
            </a:xfrm>
            <a:prstGeom prst="line">
              <a:avLst/>
            </a:prstGeom>
            <a:solidFill>
              <a:schemeClr val="accent1"/>
            </a:solidFill>
            <a:ln w="28575" cap="flat" cmpd="sng" algn="ctr">
              <a:solidFill>
                <a:srgbClr val="4F81BD"/>
              </a:solidFill>
              <a:prstDash val="dash"/>
              <a:round/>
              <a:headEnd type="none" w="med" len="med"/>
              <a:tailEnd type="none" w="med" len="med"/>
            </a:ln>
            <a:effectLst/>
          </p:spPr>
        </p:cxnSp>
        <p:cxnSp>
          <p:nvCxnSpPr>
            <p:cNvPr id="34" name="Straight Connector 33"/>
            <p:cNvCxnSpPr/>
            <p:nvPr/>
          </p:nvCxnSpPr>
          <p:spPr bwMode="auto">
            <a:xfrm>
              <a:off x="4332513" y="2440995"/>
              <a:ext cx="296818"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52" name="Straight Connector 51"/>
            <p:cNvCxnSpPr/>
            <p:nvPr/>
          </p:nvCxnSpPr>
          <p:spPr bwMode="auto">
            <a:xfrm>
              <a:off x="3448245" y="5041453"/>
              <a:ext cx="1985637"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53" name="Straight Connector 52"/>
            <p:cNvCxnSpPr/>
            <p:nvPr/>
          </p:nvCxnSpPr>
          <p:spPr bwMode="auto">
            <a:xfrm>
              <a:off x="5259905" y="1306155"/>
              <a:ext cx="1210333" cy="12699"/>
            </a:xfrm>
            <a:prstGeom prst="line">
              <a:avLst/>
            </a:prstGeom>
            <a:solidFill>
              <a:schemeClr val="accent1"/>
            </a:solidFill>
            <a:ln w="28575" cap="flat" cmpd="sng" algn="ctr">
              <a:solidFill>
                <a:srgbClr val="4F81BD"/>
              </a:solidFill>
              <a:prstDash val="dash"/>
              <a:round/>
              <a:headEnd type="none" w="med" len="med"/>
              <a:tailEnd type="none" w="med" len="med"/>
            </a:ln>
            <a:effectLst/>
          </p:spPr>
        </p:cxnSp>
        <p:cxnSp>
          <p:nvCxnSpPr>
            <p:cNvPr id="40" name="Straight Connector 39"/>
            <p:cNvCxnSpPr/>
            <p:nvPr/>
          </p:nvCxnSpPr>
          <p:spPr bwMode="auto">
            <a:xfrm>
              <a:off x="919713" y="5549012"/>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2" name="Straight Connector 41"/>
            <p:cNvCxnSpPr/>
            <p:nvPr/>
          </p:nvCxnSpPr>
          <p:spPr bwMode="auto">
            <a:xfrm>
              <a:off x="2923346" y="5543968"/>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3" name="Straight Connector 42"/>
            <p:cNvCxnSpPr/>
            <p:nvPr/>
          </p:nvCxnSpPr>
          <p:spPr bwMode="auto">
            <a:xfrm>
              <a:off x="4789264" y="5543967"/>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4" name="Straight Connector 43"/>
            <p:cNvCxnSpPr/>
            <p:nvPr/>
          </p:nvCxnSpPr>
          <p:spPr bwMode="auto">
            <a:xfrm>
              <a:off x="7402739" y="5549012"/>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14336" name="Straight Connector 14335"/>
            <p:cNvCxnSpPr/>
            <p:nvPr/>
          </p:nvCxnSpPr>
          <p:spPr bwMode="auto">
            <a:xfrm>
              <a:off x="903743" y="5536129"/>
              <a:ext cx="6498996" cy="12883"/>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14338" name="Straight Connector 14337"/>
            <p:cNvCxnSpPr/>
            <p:nvPr/>
          </p:nvCxnSpPr>
          <p:spPr bwMode="auto">
            <a:xfrm>
              <a:off x="4324049" y="1994291"/>
              <a:ext cx="8464" cy="3541838"/>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37" name="Straight Connector 36"/>
            <p:cNvCxnSpPr/>
            <p:nvPr/>
          </p:nvCxnSpPr>
          <p:spPr bwMode="auto">
            <a:xfrm>
              <a:off x="4332513" y="4286881"/>
              <a:ext cx="2012290"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sp>
          <p:nvSpPr>
            <p:cNvPr id="4" name="Rounded Rectangle 3"/>
            <p:cNvSpPr/>
            <p:nvPr/>
          </p:nvSpPr>
          <p:spPr>
            <a:xfrm>
              <a:off x="3066747" y="1025220"/>
              <a:ext cx="2514601" cy="983052"/>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lnSpc>
                  <a:spcPct val="90000"/>
                </a:lnSpc>
              </a:pPr>
              <a:r>
                <a:rPr lang="en-US" sz="1600" b="1" dirty="0" smtClean="0">
                  <a:solidFill>
                    <a:prstClr val="black"/>
                  </a:solidFill>
                  <a:latin typeface="Arial Narrow" pitchFamily="34" charset="0"/>
                  <a:cs typeface="Times New Roman" pitchFamily="18" charset="0"/>
                </a:rPr>
                <a:t>TEMPO Instrument</a:t>
              </a:r>
            </a:p>
            <a:p>
              <a:pPr algn="ctr">
                <a:lnSpc>
                  <a:spcPct val="90000"/>
                </a:lnSpc>
              </a:pPr>
              <a:r>
                <a:rPr lang="en-US" sz="1100" b="1" dirty="0" smtClean="0">
                  <a:solidFill>
                    <a:prstClr val="black"/>
                  </a:solidFill>
                  <a:latin typeface="Arial Narrow" pitchFamily="34" charset="0"/>
                  <a:cs typeface="Times New Roman" pitchFamily="18" charset="0"/>
                </a:rPr>
                <a:t>Principal Investigator: Kelly Chance</a:t>
              </a:r>
              <a:endParaRPr lang="en-US" sz="1100" dirty="0">
                <a:solidFill>
                  <a:prstClr val="black"/>
                </a:solidFill>
                <a:latin typeface="Arial Narrow" pitchFamily="34" charset="0"/>
                <a:cs typeface="Times New Roman" pitchFamily="18" charset="0"/>
              </a:endParaRPr>
            </a:p>
            <a:p>
              <a:pPr algn="ctr">
                <a:lnSpc>
                  <a:spcPct val="90000"/>
                </a:lnSpc>
              </a:pPr>
              <a:r>
                <a:rPr lang="en-US" sz="1100" dirty="0" smtClean="0">
                  <a:solidFill>
                    <a:prstClr val="black"/>
                  </a:solidFill>
                  <a:latin typeface="Arial Narrow" pitchFamily="34" charset="0"/>
                  <a:cs typeface="Times New Roman" pitchFamily="18" charset="0"/>
                </a:rPr>
                <a:t> Deputy Principal Investigator: Xiong Liu</a:t>
              </a:r>
            </a:p>
            <a:p>
              <a:pPr algn="ctr">
                <a:lnSpc>
                  <a:spcPct val="90000"/>
                </a:lnSpc>
              </a:pPr>
              <a:r>
                <a:rPr lang="en-US" sz="1100" dirty="0" smtClean="0">
                  <a:solidFill>
                    <a:prstClr val="black"/>
                  </a:solidFill>
                  <a:latin typeface="Arial Narrow" pitchFamily="34" charset="0"/>
                  <a:cs typeface="Times New Roman" pitchFamily="18" charset="0"/>
                </a:rPr>
                <a:t>Program Administrator: Joseph Webber</a:t>
              </a:r>
            </a:p>
          </p:txBody>
        </p:sp>
        <p:sp>
          <p:nvSpPr>
            <p:cNvPr id="5" name="Rounded Rectangle 4"/>
            <p:cNvSpPr/>
            <p:nvPr/>
          </p:nvSpPr>
          <p:spPr>
            <a:xfrm>
              <a:off x="6100433" y="1048757"/>
              <a:ext cx="1626328" cy="527493"/>
            </a:xfrm>
            <a:prstGeom prst="roundRect">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ts val="800"/>
                </a:lnSpc>
              </a:pPr>
              <a:endParaRPr lang="en-US" sz="1200" dirty="0" smtClean="0">
                <a:solidFill>
                  <a:prstClr val="black"/>
                </a:solidFill>
                <a:latin typeface="Arial Narrow" pitchFamily="34" charset="0"/>
                <a:cs typeface="Times New Roman" pitchFamily="18" charset="0"/>
              </a:endParaRPr>
            </a:p>
            <a:p>
              <a:pPr algn="ctr">
                <a:lnSpc>
                  <a:spcPts val="1000"/>
                </a:lnSpc>
              </a:pPr>
              <a:r>
                <a:rPr lang="en-US" sz="1050" dirty="0" smtClean="0">
                  <a:solidFill>
                    <a:prstClr val="black"/>
                  </a:solidFill>
                  <a:latin typeface="Arial Narrow" pitchFamily="34" charset="0"/>
                  <a:cs typeface="Times New Roman" pitchFamily="18" charset="0"/>
                </a:rPr>
                <a:t>Investigation Advisory Pane</a:t>
              </a:r>
              <a:r>
                <a:rPr lang="en-US" sz="1100" dirty="0" smtClean="0">
                  <a:solidFill>
                    <a:prstClr val="black"/>
                  </a:solidFill>
                  <a:latin typeface="Arial Narrow" pitchFamily="34" charset="0"/>
                  <a:cs typeface="Times New Roman" pitchFamily="18" charset="0"/>
                </a:rPr>
                <a:t>l</a:t>
              </a:r>
            </a:p>
            <a:p>
              <a:pPr algn="ctr">
                <a:lnSpc>
                  <a:spcPts val="1000"/>
                </a:lnSpc>
              </a:pPr>
              <a:r>
                <a:rPr lang="de-DE" sz="900" dirty="0" smtClean="0">
                  <a:solidFill>
                    <a:prstClr val="black"/>
                  </a:solidFill>
                  <a:latin typeface="Arial Narrow" pitchFamily="34" charset="0"/>
                  <a:cs typeface="Times New Roman" pitchFamily="18" charset="0"/>
                </a:rPr>
                <a:t>SAO, LaRC, Ball Senior Management</a:t>
              </a:r>
              <a:endParaRPr lang="de-DE" sz="900" dirty="0">
                <a:solidFill>
                  <a:prstClr val="black"/>
                </a:solidFill>
                <a:latin typeface="Arial Narrow" pitchFamily="34" charset="0"/>
                <a:cs typeface="Times New Roman" pitchFamily="18" charset="0"/>
              </a:endParaRPr>
            </a:p>
            <a:p>
              <a:pPr algn="ctr">
                <a:lnSpc>
                  <a:spcPts val="1000"/>
                </a:lnSpc>
              </a:pPr>
              <a:endParaRPr lang="en-US" sz="1100" dirty="0" smtClean="0">
                <a:solidFill>
                  <a:prstClr val="black"/>
                </a:solidFill>
                <a:latin typeface="Arial Narrow" pitchFamily="34" charset="0"/>
                <a:cs typeface="Times New Roman" pitchFamily="18" charset="0"/>
              </a:endParaRPr>
            </a:p>
          </p:txBody>
        </p:sp>
        <p:sp>
          <p:nvSpPr>
            <p:cNvPr id="6" name="Rounded Rectangle 5"/>
            <p:cNvSpPr/>
            <p:nvPr/>
          </p:nvSpPr>
          <p:spPr>
            <a:xfrm>
              <a:off x="3012320" y="2783187"/>
              <a:ext cx="2604707" cy="1082011"/>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45720" rIns="45720" rtlCol="0" anchor="ctr"/>
            <a:lstStyle/>
            <a:p>
              <a:pPr algn="ctr"/>
              <a:r>
                <a:rPr lang="en-US" sz="1200" b="1" dirty="0" smtClean="0">
                  <a:solidFill>
                    <a:prstClr val="black"/>
                  </a:solidFill>
                  <a:latin typeface="Arial Narrow" pitchFamily="34" charset="0"/>
                  <a:cs typeface="Times New Roman" pitchFamily="18" charset="0"/>
                </a:rPr>
                <a:t>Project Management</a:t>
              </a:r>
            </a:p>
            <a:p>
              <a:pPr algn="ctr"/>
              <a:r>
                <a:rPr lang="en-US" sz="1050" dirty="0">
                  <a:solidFill>
                    <a:prstClr val="black"/>
                  </a:solidFill>
                  <a:latin typeface="Arial Narrow" pitchFamily="34" charset="0"/>
                  <a:cs typeface="Times New Roman" pitchFamily="18" charset="0"/>
                </a:rPr>
                <a:t>Project </a:t>
              </a:r>
              <a:r>
                <a:rPr lang="en-US" sz="1050" dirty="0" smtClean="0">
                  <a:solidFill>
                    <a:prstClr val="black"/>
                  </a:solidFill>
                  <a:latin typeface="Arial Narrow" pitchFamily="34" charset="0"/>
                  <a:cs typeface="Times New Roman" pitchFamily="18" charset="0"/>
                </a:rPr>
                <a:t>Manager</a:t>
              </a:r>
              <a:r>
                <a:rPr lang="en-US" sz="1050" dirty="0">
                  <a:solidFill>
                    <a:prstClr val="black"/>
                  </a:solidFill>
                  <a:latin typeface="Arial Narrow" pitchFamily="34" charset="0"/>
                  <a:cs typeface="Times New Roman" pitchFamily="18" charset="0"/>
                </a:rPr>
                <a:t>: Wendy </a:t>
              </a:r>
              <a:r>
                <a:rPr lang="en-US" sz="1050" dirty="0" smtClean="0">
                  <a:solidFill>
                    <a:prstClr val="black"/>
                  </a:solidFill>
                  <a:latin typeface="Arial Narrow" pitchFamily="34" charset="0"/>
                  <a:cs typeface="Times New Roman" pitchFamily="18" charset="0"/>
                </a:rPr>
                <a:t>Pennington </a:t>
              </a:r>
              <a:endParaRPr lang="en-US" sz="1050" dirty="0">
                <a:solidFill>
                  <a:prstClr val="black"/>
                </a:solidFill>
                <a:latin typeface="Arial Narrow" pitchFamily="34" charset="0"/>
                <a:cs typeface="Times New Roman" pitchFamily="18" charset="0"/>
              </a:endParaRPr>
            </a:p>
            <a:p>
              <a:pPr algn="ctr"/>
              <a:r>
                <a:rPr lang="en-US" sz="1050" dirty="0">
                  <a:solidFill>
                    <a:prstClr val="black"/>
                  </a:solidFill>
                  <a:latin typeface="Arial Narrow" pitchFamily="34" charset="0"/>
                  <a:cs typeface="Times New Roman" pitchFamily="18" charset="0"/>
                </a:rPr>
                <a:t>Project Scientist: David </a:t>
              </a:r>
              <a:r>
                <a:rPr lang="en-US" sz="1050" dirty="0" smtClean="0">
                  <a:solidFill>
                    <a:prstClr val="black"/>
                  </a:solidFill>
                  <a:latin typeface="Arial Narrow" pitchFamily="34" charset="0"/>
                  <a:cs typeface="Times New Roman" pitchFamily="18" charset="0"/>
                </a:rPr>
                <a:t>Flittner</a:t>
              </a:r>
              <a:endParaRPr lang="en-US" sz="1050" dirty="0">
                <a:solidFill>
                  <a:prstClr val="black"/>
                </a:solidFill>
                <a:latin typeface="Arial Narrow" pitchFamily="34" charset="0"/>
                <a:cs typeface="Times New Roman" pitchFamily="18" charset="0"/>
              </a:endParaRPr>
            </a:p>
            <a:p>
              <a:pPr algn="ctr"/>
              <a:r>
                <a:rPr lang="en-US" sz="1050" dirty="0" smtClean="0">
                  <a:solidFill>
                    <a:prstClr val="black"/>
                  </a:solidFill>
                  <a:latin typeface="Arial Narrow" pitchFamily="34" charset="0"/>
                  <a:cs typeface="Times New Roman" pitchFamily="18" charset="0"/>
                </a:rPr>
                <a:t>Deputy Project Scientist: Jay Al-</a:t>
              </a:r>
              <a:r>
                <a:rPr lang="en-US" sz="1050" dirty="0">
                  <a:solidFill>
                    <a:prstClr val="black"/>
                  </a:solidFill>
                  <a:latin typeface="Arial Narrow" pitchFamily="34" charset="0"/>
                  <a:cs typeface="Times New Roman" pitchFamily="18" charset="0"/>
                </a:rPr>
                <a:t>S</a:t>
              </a:r>
              <a:r>
                <a:rPr lang="en-US" sz="1050" dirty="0" smtClean="0">
                  <a:solidFill>
                    <a:prstClr val="black"/>
                  </a:solidFill>
                  <a:latin typeface="Arial Narrow" pitchFamily="34" charset="0"/>
                  <a:cs typeface="Times New Roman" pitchFamily="18" charset="0"/>
                </a:rPr>
                <a:t>aadi</a:t>
              </a:r>
              <a:endParaRPr lang="en-US" sz="1050" dirty="0">
                <a:solidFill>
                  <a:prstClr val="black"/>
                </a:solidFill>
                <a:latin typeface="Arial Narrow" pitchFamily="34" charset="0"/>
                <a:cs typeface="Times New Roman" pitchFamily="18" charset="0"/>
              </a:endParaRPr>
            </a:p>
            <a:p>
              <a:pPr algn="ctr"/>
              <a:r>
                <a:rPr lang="en-US" sz="1050" dirty="0">
                  <a:solidFill>
                    <a:prstClr val="black"/>
                  </a:solidFill>
                  <a:latin typeface="Arial Narrow" pitchFamily="34" charset="0"/>
                  <a:cs typeface="Times New Roman" pitchFamily="18" charset="0"/>
                </a:rPr>
                <a:t>Deputy PM: Craig Jones, COR</a:t>
              </a:r>
            </a:p>
            <a:p>
              <a:pPr algn="ctr"/>
              <a:r>
                <a:rPr lang="en-US" sz="1050" dirty="0">
                  <a:solidFill>
                    <a:prstClr val="black"/>
                  </a:solidFill>
                  <a:latin typeface="Arial Narrow" pitchFamily="34" charset="0"/>
                  <a:cs typeface="Times New Roman" pitchFamily="18" charset="0"/>
                </a:rPr>
                <a:t>Deputy </a:t>
              </a:r>
              <a:r>
                <a:rPr lang="en-US" sz="1050" dirty="0" smtClean="0">
                  <a:solidFill>
                    <a:prstClr val="black"/>
                  </a:solidFill>
                  <a:latin typeface="Arial Narrow" pitchFamily="34" charset="0"/>
                  <a:cs typeface="Times New Roman" pitchFamily="18" charset="0"/>
                </a:rPr>
                <a:t>PP&amp;C: </a:t>
              </a:r>
              <a:r>
                <a:rPr lang="en-US" sz="1050" dirty="0">
                  <a:solidFill>
                    <a:prstClr val="black"/>
                  </a:solidFill>
                  <a:latin typeface="Arial Narrow" pitchFamily="34" charset="0"/>
                  <a:cs typeface="Times New Roman" pitchFamily="18" charset="0"/>
                </a:rPr>
                <a:t>Don </a:t>
              </a:r>
              <a:r>
                <a:rPr lang="en-US" sz="1050" dirty="0" smtClean="0">
                  <a:solidFill>
                    <a:prstClr val="black"/>
                  </a:solidFill>
                  <a:latin typeface="Arial Narrow" pitchFamily="34" charset="0"/>
                  <a:cs typeface="Times New Roman" pitchFamily="18" charset="0"/>
                </a:rPr>
                <a:t>Shick</a:t>
              </a:r>
              <a:endParaRPr lang="en-US" sz="1050" dirty="0">
                <a:solidFill>
                  <a:prstClr val="black"/>
                </a:solidFill>
                <a:latin typeface="Arial Narrow" pitchFamily="34" charset="0"/>
                <a:cs typeface="Times New Roman" pitchFamily="18" charset="0"/>
              </a:endParaRPr>
            </a:p>
          </p:txBody>
        </p:sp>
        <p:sp>
          <p:nvSpPr>
            <p:cNvPr id="7" name="Rounded Rectangle 6"/>
            <p:cNvSpPr/>
            <p:nvPr/>
          </p:nvSpPr>
          <p:spPr>
            <a:xfrm>
              <a:off x="240084" y="5753337"/>
              <a:ext cx="1639170" cy="1077746"/>
            </a:xfrm>
            <a:prstGeom prst="round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Instrument</a:t>
              </a:r>
              <a:endParaRPr lang="en-US" sz="900" dirty="0" smtClean="0">
                <a:solidFill>
                  <a:prstClr val="black"/>
                </a:solidFill>
                <a:latin typeface="Arial Narrow" pitchFamily="34" charset="0"/>
                <a:cs typeface="Times New Roman" pitchFamily="18" charset="0"/>
              </a:endParaRPr>
            </a:p>
            <a:p>
              <a:pPr algn="ctr"/>
              <a:r>
                <a:rPr lang="en-US" sz="900" dirty="0" smtClean="0">
                  <a:solidFill>
                    <a:prstClr val="black"/>
                  </a:solidFill>
                  <a:latin typeface="Arial Narrow" pitchFamily="34" charset="0"/>
                  <a:cs typeface="Times New Roman" pitchFamily="18" charset="0"/>
                </a:rPr>
                <a:t>PM Dennis Nicks</a:t>
              </a:r>
            </a:p>
            <a:p>
              <a:pPr algn="ctr"/>
              <a:r>
                <a:rPr lang="en-US" sz="900" dirty="0" smtClean="0">
                  <a:solidFill>
                    <a:prstClr val="black"/>
                  </a:solidFill>
                  <a:latin typeface="Arial Narrow" pitchFamily="34" charset="0"/>
                  <a:cs typeface="Times New Roman" pitchFamily="18" charset="0"/>
                </a:rPr>
                <a:t>Chief  SE: Laura Hale</a:t>
              </a:r>
            </a:p>
            <a:p>
              <a:pPr algn="ctr"/>
              <a:r>
                <a:rPr lang="en-US" sz="900" dirty="0" smtClean="0">
                  <a:solidFill>
                    <a:prstClr val="black"/>
                  </a:solidFill>
                  <a:latin typeface="Arial Narrow" pitchFamily="34" charset="0"/>
                  <a:cs typeface="Times New Roman" pitchFamily="18" charset="0"/>
                </a:rPr>
                <a:t>Instrument Performance: Brian Baker</a:t>
              </a:r>
            </a:p>
          </p:txBody>
        </p:sp>
        <p:sp>
          <p:nvSpPr>
            <p:cNvPr id="8" name="Rounded Rectangle 7"/>
            <p:cNvSpPr/>
            <p:nvPr/>
          </p:nvSpPr>
          <p:spPr>
            <a:xfrm>
              <a:off x="1742246" y="4882615"/>
              <a:ext cx="2362200" cy="533400"/>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Systems Engineering</a:t>
              </a:r>
            </a:p>
            <a:p>
              <a:pPr algn="ctr"/>
              <a:r>
                <a:rPr lang="de-DE" sz="1050" dirty="0">
                  <a:solidFill>
                    <a:prstClr val="black"/>
                  </a:solidFill>
                  <a:latin typeface="Arial Narrow" pitchFamily="34" charset="0"/>
                  <a:cs typeface="Times New Roman" pitchFamily="18" charset="0"/>
                </a:rPr>
                <a:t>Project </a:t>
              </a:r>
              <a:r>
                <a:rPr lang="de-DE" sz="1050" dirty="0" smtClean="0">
                  <a:solidFill>
                    <a:prstClr val="black"/>
                  </a:solidFill>
                  <a:latin typeface="Arial Narrow" pitchFamily="34" charset="0"/>
                  <a:cs typeface="Times New Roman" pitchFamily="18" charset="0"/>
                </a:rPr>
                <a:t>CE</a:t>
              </a:r>
              <a:r>
                <a:rPr lang="de-DE" sz="1050" dirty="0">
                  <a:solidFill>
                    <a:prstClr val="black"/>
                  </a:solidFill>
                  <a:latin typeface="Arial Narrow" pitchFamily="34" charset="0"/>
                  <a:cs typeface="Times New Roman" pitchFamily="18" charset="0"/>
                </a:rPr>
                <a:t>: David Rosenbaum</a:t>
              </a:r>
            </a:p>
            <a:p>
              <a:pPr algn="ctr"/>
              <a:r>
                <a:rPr lang="de-DE" sz="1050" dirty="0" smtClean="0">
                  <a:solidFill>
                    <a:prstClr val="black"/>
                  </a:solidFill>
                  <a:latin typeface="Arial Narrow" pitchFamily="34" charset="0"/>
                  <a:cs typeface="Times New Roman" pitchFamily="18" charset="0"/>
                </a:rPr>
                <a:t>SE: Mark </a:t>
              </a:r>
              <a:r>
                <a:rPr lang="de-DE" sz="1050" dirty="0">
                  <a:solidFill>
                    <a:prstClr val="black"/>
                  </a:solidFill>
                  <a:latin typeface="Arial Narrow" pitchFamily="34" charset="0"/>
                  <a:cs typeface="Times New Roman" pitchFamily="18" charset="0"/>
                </a:rPr>
                <a:t>Andraschko</a:t>
              </a:r>
            </a:p>
          </p:txBody>
        </p:sp>
        <p:sp>
          <p:nvSpPr>
            <p:cNvPr id="9" name="Rounded Rectangle 8"/>
            <p:cNvSpPr/>
            <p:nvPr/>
          </p:nvSpPr>
          <p:spPr>
            <a:xfrm>
              <a:off x="4634074" y="4861017"/>
              <a:ext cx="2209800" cy="533400"/>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200" b="1" dirty="0" smtClean="0">
                  <a:solidFill>
                    <a:prstClr val="black"/>
                  </a:solidFill>
                  <a:latin typeface="Arial Narrow" pitchFamily="34" charset="0"/>
                  <a:cs typeface="Times New Roman" pitchFamily="18" charset="0"/>
                </a:rPr>
                <a:t>Safety &amp; Mission Assurance</a:t>
              </a:r>
            </a:p>
            <a:p>
              <a:pPr algn="ctr"/>
              <a:r>
                <a:rPr lang="en-US" sz="1050" dirty="0" smtClean="0">
                  <a:solidFill>
                    <a:prstClr val="black"/>
                  </a:solidFill>
                  <a:latin typeface="Arial Narrow" pitchFamily="34" charset="0"/>
                  <a:cs typeface="Times New Roman" pitchFamily="18" charset="0"/>
                </a:rPr>
                <a:t>Mission Assurance Manager: Jose Caraballo</a:t>
              </a:r>
            </a:p>
          </p:txBody>
        </p:sp>
        <p:sp>
          <p:nvSpPr>
            <p:cNvPr id="10" name="Rounded Rectangle 9"/>
            <p:cNvSpPr/>
            <p:nvPr/>
          </p:nvSpPr>
          <p:spPr>
            <a:xfrm>
              <a:off x="4634073" y="2288595"/>
              <a:ext cx="1256087" cy="304800"/>
            </a:xfrm>
            <a:prstGeom prst="round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b="1" dirty="0" smtClean="0">
                  <a:solidFill>
                    <a:prstClr val="black"/>
                  </a:solidFill>
                  <a:latin typeface="Arial Narrow" pitchFamily="34" charset="0"/>
                  <a:cs typeface="Times New Roman" pitchFamily="18" charset="0"/>
                </a:rPr>
                <a:t>Science Team</a:t>
              </a:r>
            </a:p>
          </p:txBody>
        </p:sp>
        <p:sp>
          <p:nvSpPr>
            <p:cNvPr id="11" name="Rounded Rectangle 10"/>
            <p:cNvSpPr/>
            <p:nvPr/>
          </p:nvSpPr>
          <p:spPr>
            <a:xfrm>
              <a:off x="4097328" y="5747456"/>
              <a:ext cx="1371600" cy="762000"/>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Instrument Operations</a:t>
              </a:r>
            </a:p>
            <a:p>
              <a:pPr algn="ctr"/>
              <a:r>
                <a:rPr lang="en-US" sz="1000" dirty="0" smtClean="0">
                  <a:solidFill>
                    <a:prstClr val="black"/>
                  </a:solidFill>
                  <a:latin typeface="Arial Narrow" pitchFamily="34" charset="0"/>
                  <a:cs typeface="Times New Roman" pitchFamily="18" charset="0"/>
                </a:rPr>
                <a:t>John E. Davis</a:t>
              </a:r>
            </a:p>
          </p:txBody>
        </p:sp>
        <p:sp>
          <p:nvSpPr>
            <p:cNvPr id="16" name="Rounded Rectangle 15"/>
            <p:cNvSpPr/>
            <p:nvPr/>
          </p:nvSpPr>
          <p:spPr>
            <a:xfrm>
              <a:off x="6100433" y="1705115"/>
              <a:ext cx="1621715" cy="304800"/>
            </a:xfrm>
            <a:prstGeom prst="roundRect">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dirty="0" smtClean="0">
                  <a:solidFill>
                    <a:prstClr val="black"/>
                  </a:solidFill>
                  <a:latin typeface="Arial Narrow" pitchFamily="34" charset="0"/>
                  <a:cs typeface="Times New Roman" pitchFamily="18" charset="0"/>
                </a:rPr>
                <a:t>Science Advisory Panel</a:t>
              </a:r>
            </a:p>
            <a:p>
              <a:pPr algn="ctr"/>
              <a:r>
                <a:rPr lang="en-US" sz="900" dirty="0" smtClean="0">
                  <a:solidFill>
                    <a:prstClr val="black"/>
                  </a:solidFill>
                  <a:latin typeface="Arial Narrow" pitchFamily="34" charset="0"/>
                  <a:cs typeface="Times New Roman" pitchFamily="18" charset="0"/>
                </a:rPr>
                <a:t>Geo Constellation/CEOS</a:t>
              </a:r>
            </a:p>
          </p:txBody>
        </p:sp>
        <p:sp>
          <p:nvSpPr>
            <p:cNvPr id="21" name="Rounded Rectangle 20"/>
            <p:cNvSpPr/>
            <p:nvPr/>
          </p:nvSpPr>
          <p:spPr>
            <a:xfrm>
              <a:off x="2238400" y="5777135"/>
              <a:ext cx="1209846" cy="736654"/>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Ground</a:t>
              </a:r>
            </a:p>
            <a:p>
              <a:pPr algn="ctr"/>
              <a:r>
                <a:rPr lang="en-US" sz="1200" b="1" dirty="0" smtClean="0">
                  <a:solidFill>
                    <a:prstClr val="black"/>
                  </a:solidFill>
                  <a:latin typeface="Arial Narrow" pitchFamily="34" charset="0"/>
                  <a:cs typeface="Times New Roman" pitchFamily="18" charset="0"/>
                </a:rPr>
                <a:t>Systems</a:t>
              </a:r>
            </a:p>
            <a:p>
              <a:pPr algn="ctr"/>
              <a:r>
                <a:rPr lang="en-US" sz="1000" dirty="0" smtClean="0">
                  <a:solidFill>
                    <a:prstClr val="black"/>
                  </a:solidFill>
                  <a:latin typeface="Arial Narrow" pitchFamily="34" charset="0"/>
                  <a:cs typeface="Times New Roman" pitchFamily="18" charset="0"/>
                </a:rPr>
                <a:t>Raid M. Suleiman</a:t>
              </a:r>
            </a:p>
          </p:txBody>
        </p:sp>
        <p:sp>
          <p:nvSpPr>
            <p:cNvPr id="26" name="Rounded Rectangle 25"/>
            <p:cNvSpPr/>
            <p:nvPr/>
          </p:nvSpPr>
          <p:spPr>
            <a:xfrm>
              <a:off x="6599981" y="5739273"/>
              <a:ext cx="1605516" cy="762000"/>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Science Data Processing System</a:t>
              </a:r>
            </a:p>
            <a:p>
              <a:pPr algn="ctr"/>
              <a:r>
                <a:rPr lang="en-US" sz="1000" dirty="0" smtClean="0">
                  <a:solidFill>
                    <a:prstClr val="black"/>
                  </a:solidFill>
                  <a:latin typeface="Arial Narrow" pitchFamily="34" charset="0"/>
                  <a:cs typeface="Times New Roman" pitchFamily="18" charset="0"/>
                </a:rPr>
                <a:t>John Houck</a:t>
              </a:r>
            </a:p>
            <a:p>
              <a:pPr algn="ctr"/>
              <a:endParaRPr lang="en-US" sz="1000" dirty="0" smtClean="0">
                <a:solidFill>
                  <a:prstClr val="black"/>
                </a:solidFill>
                <a:latin typeface="Arial Narrow" pitchFamily="34" charset="0"/>
                <a:cs typeface="Times New Roman" pitchFamily="18" charset="0"/>
              </a:endParaRPr>
            </a:p>
          </p:txBody>
        </p:sp>
        <p:sp>
          <p:nvSpPr>
            <p:cNvPr id="50" name="Rounded Rectangle 49"/>
            <p:cNvSpPr/>
            <p:nvPr/>
          </p:nvSpPr>
          <p:spPr>
            <a:xfrm>
              <a:off x="4634074" y="4038449"/>
              <a:ext cx="1965907" cy="721242"/>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100" b="1" dirty="0" smtClean="0">
                  <a:solidFill>
                    <a:prstClr val="black"/>
                  </a:solidFill>
                  <a:latin typeface="Arial Narrow" pitchFamily="34" charset="0"/>
                  <a:cs typeface="Times New Roman" pitchFamily="18" charset="0"/>
                </a:rPr>
                <a:t>Management Support </a:t>
              </a:r>
            </a:p>
            <a:p>
              <a:pPr algn="ctr">
                <a:lnSpc>
                  <a:spcPts val="1080"/>
                </a:lnSpc>
              </a:pPr>
              <a:r>
                <a:rPr lang="en-US" sz="900" dirty="0" smtClean="0">
                  <a:solidFill>
                    <a:prstClr val="black"/>
                  </a:solidFill>
                  <a:latin typeface="Arial Narrow" pitchFamily="34" charset="0"/>
                  <a:cs typeface="Times New Roman" pitchFamily="18" charset="0"/>
                </a:rPr>
                <a:t>Schedules: Barbara Guilmette</a:t>
              </a:r>
              <a:endParaRPr lang="en-US" sz="900" dirty="0">
                <a:solidFill>
                  <a:prstClr val="black"/>
                </a:solidFill>
                <a:latin typeface="Arial Narrow" pitchFamily="34" charset="0"/>
                <a:cs typeface="Times New Roman" pitchFamily="18" charset="0"/>
              </a:endParaRPr>
            </a:p>
            <a:p>
              <a:pPr algn="ctr">
                <a:lnSpc>
                  <a:spcPts val="1080"/>
                </a:lnSpc>
              </a:pPr>
              <a:r>
                <a:rPr lang="en-US" sz="900" dirty="0" smtClean="0">
                  <a:solidFill>
                    <a:prstClr val="black"/>
                  </a:solidFill>
                  <a:latin typeface="Arial Narrow" pitchFamily="34" charset="0"/>
                  <a:cs typeface="Times New Roman" pitchFamily="18" charset="0"/>
                </a:rPr>
                <a:t>Configuration Manager: Donna Lewis</a:t>
              </a:r>
            </a:p>
            <a:p>
              <a:pPr algn="ctr">
                <a:lnSpc>
                  <a:spcPts val="1080"/>
                </a:lnSpc>
              </a:pPr>
              <a:r>
                <a:rPr lang="en-US" sz="900" dirty="0" smtClean="0">
                  <a:solidFill>
                    <a:prstClr val="black"/>
                  </a:solidFill>
                  <a:latin typeface="Arial Narrow" pitchFamily="34" charset="0"/>
                  <a:cs typeface="Times New Roman" pitchFamily="18" charset="0"/>
                </a:rPr>
                <a:t>Communications: Jonathan Behun/Katie Bethea</a:t>
              </a:r>
            </a:p>
          </p:txBody>
        </p:sp>
      </p:grpSp>
      <p:sp>
        <p:nvSpPr>
          <p:cNvPr id="28" name="Title 2"/>
          <p:cNvSpPr>
            <a:spLocks noGrp="1"/>
          </p:cNvSpPr>
          <p:nvPr>
            <p:ph type="title"/>
          </p:nvPr>
        </p:nvSpPr>
        <p:spPr>
          <a:xfrm>
            <a:off x="2000062" y="10965"/>
            <a:ext cx="6270455" cy="960120"/>
          </a:xfrm>
        </p:spPr>
        <p:txBody>
          <a:bodyPr/>
          <a:lstStyle/>
          <a:p>
            <a:r>
              <a:rPr lang="en-US" sz="2800" b="1" dirty="0" smtClean="0">
                <a:solidFill>
                  <a:schemeClr val="bg1">
                    <a:lumMod val="85000"/>
                  </a:schemeClr>
                </a:solidFill>
                <a:latin typeface="Arial Rounded MT Bold"/>
                <a:cs typeface="Arial Rounded MT Bold"/>
              </a:rPr>
              <a:t>TEMPO instrument </a:t>
            </a:r>
            <a:r>
              <a:rPr lang="en-US" sz="2800" b="1" dirty="0">
                <a:solidFill>
                  <a:schemeClr val="bg1">
                    <a:lumMod val="85000"/>
                  </a:schemeClr>
                </a:solidFill>
                <a:latin typeface="Arial Rounded MT Bold"/>
                <a:cs typeface="Arial Rounded MT Bold"/>
              </a:rPr>
              <a:t>p</a:t>
            </a:r>
            <a:r>
              <a:rPr lang="en-US" sz="2800" b="1" dirty="0" smtClean="0">
                <a:solidFill>
                  <a:schemeClr val="bg1">
                    <a:lumMod val="85000"/>
                  </a:schemeClr>
                </a:solidFill>
                <a:latin typeface="Arial Rounded MT Bold"/>
                <a:cs typeface="Arial Rounded MT Bold"/>
              </a:rPr>
              <a:t>roject</a:t>
            </a:r>
            <a:br>
              <a:rPr lang="en-US" sz="2800" b="1" dirty="0" smtClean="0">
                <a:solidFill>
                  <a:schemeClr val="bg1">
                    <a:lumMod val="85000"/>
                  </a:schemeClr>
                </a:solidFill>
                <a:latin typeface="Arial Rounded MT Bold"/>
                <a:cs typeface="Arial Rounded MT Bold"/>
              </a:rPr>
            </a:br>
            <a:r>
              <a:rPr lang="en-US" sz="2800" b="1" dirty="0" smtClean="0">
                <a:solidFill>
                  <a:schemeClr val="bg1">
                    <a:lumMod val="85000"/>
                  </a:schemeClr>
                </a:solidFill>
                <a:latin typeface="Arial Rounded MT Bold"/>
                <a:cs typeface="Arial Rounded MT Bold"/>
              </a:rPr>
              <a:t>detailed </a:t>
            </a:r>
            <a:r>
              <a:rPr lang="en-US" sz="2800" b="1" dirty="0">
                <a:solidFill>
                  <a:schemeClr val="bg1">
                    <a:lumMod val="85000"/>
                  </a:schemeClr>
                </a:solidFill>
                <a:latin typeface="Arial Rounded MT Bold"/>
                <a:cs typeface="Arial Rounded MT Bold"/>
              </a:rPr>
              <a:t>o</a:t>
            </a:r>
            <a:r>
              <a:rPr lang="en-US" sz="2800" b="1" dirty="0" smtClean="0">
                <a:solidFill>
                  <a:schemeClr val="bg1">
                    <a:lumMod val="85000"/>
                  </a:schemeClr>
                </a:solidFill>
                <a:latin typeface="Arial Rounded MT Bold"/>
                <a:cs typeface="Arial Rounded MT Bold"/>
              </a:rPr>
              <a:t>rganization </a:t>
            </a:r>
            <a:r>
              <a:rPr lang="en-US" sz="2800" b="1" dirty="0">
                <a:solidFill>
                  <a:schemeClr val="bg1">
                    <a:lumMod val="85000"/>
                  </a:schemeClr>
                </a:solidFill>
                <a:latin typeface="Arial Rounded MT Bold"/>
                <a:cs typeface="Arial Rounded MT Bold"/>
              </a:rPr>
              <a:t>s</a:t>
            </a:r>
            <a:r>
              <a:rPr lang="en-US" sz="2800" b="1" dirty="0" smtClean="0">
                <a:solidFill>
                  <a:schemeClr val="bg1">
                    <a:lumMod val="85000"/>
                  </a:schemeClr>
                </a:solidFill>
                <a:latin typeface="Arial Rounded MT Bold"/>
                <a:cs typeface="Arial Rounded MT Bold"/>
              </a:rPr>
              <a:t>tructure</a:t>
            </a:r>
            <a:endParaRPr lang="en-US" sz="2800" b="1" dirty="0">
              <a:solidFill>
                <a:schemeClr val="bg1">
                  <a:lumMod val="85000"/>
                </a:schemeClr>
              </a:solidFill>
              <a:latin typeface="Arial Rounded MT Bold"/>
              <a:cs typeface="Arial Rounded MT Bold"/>
            </a:endParaRPr>
          </a:p>
        </p:txBody>
      </p:sp>
      <p:sp>
        <p:nvSpPr>
          <p:cNvPr id="2" name="Date Placeholder 1"/>
          <p:cNvSpPr>
            <a:spLocks noGrp="1"/>
          </p:cNvSpPr>
          <p:nvPr>
            <p:ph type="dt" sz="half" idx="12"/>
          </p:nvPr>
        </p:nvSpPr>
        <p:spPr/>
        <p:txBody>
          <a:bodyPr/>
          <a:lstStyle/>
          <a:p>
            <a:pPr>
              <a:defRPr/>
            </a:pPr>
            <a:r>
              <a:rPr lang="en-US" smtClean="0">
                <a:latin typeface="Calibri"/>
              </a:rPr>
              <a:t>5/26/16</a:t>
            </a:r>
            <a:endParaRPr lang="en-US" dirty="0">
              <a:latin typeface="Calibri"/>
            </a:endParaRPr>
          </a:p>
        </p:txBody>
      </p:sp>
      <p:sp>
        <p:nvSpPr>
          <p:cNvPr id="12" name="Slide Number Placeholder 11"/>
          <p:cNvSpPr>
            <a:spLocks noGrp="1"/>
          </p:cNvSpPr>
          <p:nvPr>
            <p:ph type="sldNum" sz="quarter" idx="11"/>
          </p:nvPr>
        </p:nvSpPr>
        <p:spPr/>
        <p:txBody>
          <a:bodyPr/>
          <a:lstStyle/>
          <a:p>
            <a:pPr>
              <a:defRPr/>
            </a:pPr>
            <a:fld id="{2DCE6D5B-4AB6-3147-B0D9-B784D301F899}" type="slidenum">
              <a:rPr lang="en-US" smtClean="0"/>
              <a:pPr>
                <a:defRPr/>
              </a:pPr>
              <a:t>34</a:t>
            </a:fld>
            <a:endParaRPr lang="en-US" dirty="0"/>
          </a:p>
        </p:txBody>
      </p:sp>
    </p:spTree>
    <p:extLst>
      <p:ext uri="{BB962C8B-B14F-4D97-AF65-F5344CB8AC3E}">
        <p14:creationId xmlns:p14="http://schemas.microsoft.com/office/powerpoint/2010/main" val="4383755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I</a:t>
            </a:r>
            <a:r>
              <a:rPr lang="en-US" sz="4400" dirty="0" smtClean="0">
                <a:solidFill>
                  <a:schemeClr val="bg1">
                    <a:lumMod val="85000"/>
                  </a:schemeClr>
                </a:solidFill>
              </a:rPr>
              <a:t>nstrument layout</a:t>
            </a:r>
            <a:endParaRPr lang="en-US" sz="4400" dirty="0">
              <a:solidFill>
                <a:schemeClr val="bg1">
                  <a:lumMod val="8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122" y="3023677"/>
            <a:ext cx="2411951" cy="301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001028" y="0"/>
            <a:ext cx="6231987" cy="964406"/>
          </a:xfrm>
          <a:prstGeom prst="rect">
            <a:avLst/>
          </a:prstGeom>
        </p:spPr>
        <p:txBody>
          <a:bodyPr vert="horz"/>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endParaRPr 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7" y="1074952"/>
            <a:ext cx="4076350" cy="543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295163" y="1224684"/>
            <a:ext cx="3292440" cy="369332"/>
          </a:xfrm>
          <a:prstGeom prst="rect">
            <a:avLst/>
          </a:prstGeom>
          <a:noFill/>
        </p:spPr>
        <p:txBody>
          <a:bodyPr wrap="none" rtlCol="0">
            <a:spAutoFit/>
          </a:bodyPr>
          <a:lstStyle/>
          <a:p>
            <a:r>
              <a:rPr lang="en-US" dirty="0" smtClean="0"/>
              <a:t>Calibration Mechanism Assembly</a:t>
            </a:r>
            <a:endParaRPr lang="en-US" dirty="0"/>
          </a:p>
        </p:txBody>
      </p:sp>
      <p:sp>
        <p:nvSpPr>
          <p:cNvPr id="12" name="TextBox 11"/>
          <p:cNvSpPr txBox="1"/>
          <p:nvPr/>
        </p:nvSpPr>
        <p:spPr>
          <a:xfrm>
            <a:off x="4295163" y="1612084"/>
            <a:ext cx="2048959" cy="369332"/>
          </a:xfrm>
          <a:prstGeom prst="rect">
            <a:avLst/>
          </a:prstGeom>
          <a:noFill/>
        </p:spPr>
        <p:txBody>
          <a:bodyPr wrap="none" rtlCol="0">
            <a:spAutoFit/>
          </a:bodyPr>
          <a:lstStyle/>
          <a:p>
            <a:r>
              <a:rPr lang="en-US" dirty="0" smtClean="0"/>
              <a:t>Telescope Assembly</a:t>
            </a:r>
            <a:endParaRPr lang="en-US" dirty="0"/>
          </a:p>
        </p:txBody>
      </p:sp>
      <p:sp>
        <p:nvSpPr>
          <p:cNvPr id="13" name="TextBox 12"/>
          <p:cNvSpPr txBox="1"/>
          <p:nvPr/>
        </p:nvSpPr>
        <p:spPr>
          <a:xfrm>
            <a:off x="4314676" y="2455609"/>
            <a:ext cx="2413418" cy="369332"/>
          </a:xfrm>
          <a:prstGeom prst="rect">
            <a:avLst/>
          </a:prstGeom>
          <a:noFill/>
        </p:spPr>
        <p:txBody>
          <a:bodyPr wrap="none" rtlCol="0">
            <a:spAutoFit/>
          </a:bodyPr>
          <a:lstStyle/>
          <a:p>
            <a:r>
              <a:rPr lang="en-US" dirty="0" smtClean="0"/>
              <a:t>Spectrometer Assembly</a:t>
            </a:r>
            <a:endParaRPr lang="en-US" dirty="0"/>
          </a:p>
        </p:txBody>
      </p:sp>
      <p:sp>
        <p:nvSpPr>
          <p:cNvPr id="14" name="TextBox 13"/>
          <p:cNvSpPr txBox="1"/>
          <p:nvPr/>
        </p:nvSpPr>
        <p:spPr>
          <a:xfrm>
            <a:off x="4312786" y="2016045"/>
            <a:ext cx="2707472" cy="369332"/>
          </a:xfrm>
          <a:prstGeom prst="rect">
            <a:avLst/>
          </a:prstGeom>
          <a:noFill/>
        </p:spPr>
        <p:txBody>
          <a:bodyPr wrap="none" rtlCol="0">
            <a:spAutoFit/>
          </a:bodyPr>
          <a:lstStyle/>
          <a:p>
            <a:r>
              <a:rPr lang="en-US" dirty="0" smtClean="0"/>
              <a:t>Scan Mechanism Assembly</a:t>
            </a:r>
            <a:endParaRPr lang="en-US" dirty="0"/>
          </a:p>
        </p:txBody>
      </p:sp>
      <p:sp>
        <p:nvSpPr>
          <p:cNvPr id="15" name="TextBox 14"/>
          <p:cNvSpPr txBox="1"/>
          <p:nvPr/>
        </p:nvSpPr>
        <p:spPr>
          <a:xfrm>
            <a:off x="4311942" y="4078357"/>
            <a:ext cx="1929468" cy="646331"/>
          </a:xfrm>
          <a:prstGeom prst="rect">
            <a:avLst/>
          </a:prstGeom>
          <a:noFill/>
        </p:spPr>
        <p:txBody>
          <a:bodyPr wrap="square" rtlCol="0">
            <a:spAutoFit/>
          </a:bodyPr>
          <a:lstStyle/>
          <a:p>
            <a:r>
              <a:rPr lang="en-US" dirty="0" smtClean="0"/>
              <a:t>Focal Plane  </a:t>
            </a:r>
          </a:p>
          <a:p>
            <a:r>
              <a:rPr lang="en-US" dirty="0"/>
              <a:t> </a:t>
            </a:r>
            <a:r>
              <a:rPr lang="en-US" dirty="0" smtClean="0"/>
              <a:t>Assembly</a:t>
            </a:r>
            <a:endParaRPr lang="en-US" dirty="0"/>
          </a:p>
        </p:txBody>
      </p:sp>
      <p:sp>
        <p:nvSpPr>
          <p:cNvPr id="16" name="TextBox 15"/>
          <p:cNvSpPr txBox="1"/>
          <p:nvPr/>
        </p:nvSpPr>
        <p:spPr>
          <a:xfrm>
            <a:off x="4237055" y="3373056"/>
            <a:ext cx="1305948" cy="646331"/>
          </a:xfrm>
          <a:prstGeom prst="rect">
            <a:avLst/>
          </a:prstGeom>
          <a:noFill/>
        </p:spPr>
        <p:txBody>
          <a:bodyPr wrap="square" rtlCol="0">
            <a:spAutoFit/>
          </a:bodyPr>
          <a:lstStyle/>
          <a:p>
            <a:pPr algn="r"/>
            <a:r>
              <a:rPr lang="en-US" dirty="0" smtClean="0"/>
              <a:t>Focal Plane Electronics</a:t>
            </a:r>
            <a:endParaRPr lang="en-US" dirty="0"/>
          </a:p>
        </p:txBody>
      </p:sp>
      <p:sp>
        <p:nvSpPr>
          <p:cNvPr id="17" name="TextBox 16"/>
          <p:cNvSpPr txBox="1"/>
          <p:nvPr/>
        </p:nvSpPr>
        <p:spPr>
          <a:xfrm>
            <a:off x="4311942" y="5460715"/>
            <a:ext cx="2032180" cy="646331"/>
          </a:xfrm>
          <a:prstGeom prst="rect">
            <a:avLst/>
          </a:prstGeom>
          <a:noFill/>
        </p:spPr>
        <p:txBody>
          <a:bodyPr wrap="square" rtlCol="0">
            <a:spAutoFit/>
          </a:bodyPr>
          <a:lstStyle/>
          <a:p>
            <a:r>
              <a:rPr lang="en-US" dirty="0" smtClean="0"/>
              <a:t>Instrument Support </a:t>
            </a:r>
          </a:p>
          <a:p>
            <a:r>
              <a:rPr lang="en-US" dirty="0"/>
              <a:t> </a:t>
            </a:r>
            <a:r>
              <a:rPr lang="en-US" dirty="0" smtClean="0"/>
              <a:t>Assembly</a:t>
            </a:r>
            <a:endParaRPr lang="en-US" dirty="0"/>
          </a:p>
        </p:txBody>
      </p:sp>
      <p:sp>
        <p:nvSpPr>
          <p:cNvPr id="18" name="TextBox 17"/>
          <p:cNvSpPr txBox="1"/>
          <p:nvPr/>
        </p:nvSpPr>
        <p:spPr>
          <a:xfrm>
            <a:off x="4197300" y="2903800"/>
            <a:ext cx="2009903" cy="369332"/>
          </a:xfrm>
          <a:prstGeom prst="rect">
            <a:avLst/>
          </a:prstGeom>
          <a:noFill/>
        </p:spPr>
        <p:txBody>
          <a:bodyPr wrap="square" rtlCol="0">
            <a:spAutoFit/>
          </a:bodyPr>
          <a:lstStyle/>
          <a:p>
            <a:pPr algn="r"/>
            <a:r>
              <a:rPr lang="en-US" dirty="0" smtClean="0"/>
              <a:t>Radiator Assembly</a:t>
            </a:r>
            <a:endParaRPr lang="en-US" dirty="0"/>
          </a:p>
        </p:txBody>
      </p:sp>
      <p:cxnSp>
        <p:nvCxnSpPr>
          <p:cNvPr id="19" name="Straight Arrow Connector 18"/>
          <p:cNvCxnSpPr>
            <a:stCxn id="11" idx="1"/>
          </p:cNvCxnSpPr>
          <p:nvPr/>
        </p:nvCxnSpPr>
        <p:spPr>
          <a:xfrm flipH="1">
            <a:off x="3716323" y="1409350"/>
            <a:ext cx="578840" cy="109057"/>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1"/>
          </p:cNvCxnSpPr>
          <p:nvPr/>
        </p:nvCxnSpPr>
        <p:spPr>
          <a:xfrm flipH="1">
            <a:off x="2290194" y="1796750"/>
            <a:ext cx="2004969" cy="89611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1"/>
          </p:cNvCxnSpPr>
          <p:nvPr/>
        </p:nvCxnSpPr>
        <p:spPr>
          <a:xfrm flipH="1">
            <a:off x="1468073" y="2200711"/>
            <a:ext cx="2844713" cy="227901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3" idx="1"/>
          </p:cNvCxnSpPr>
          <p:nvPr/>
        </p:nvCxnSpPr>
        <p:spPr>
          <a:xfrm flipH="1">
            <a:off x="3523376" y="2640275"/>
            <a:ext cx="791300" cy="988714"/>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5" idx="1"/>
          </p:cNvCxnSpPr>
          <p:nvPr/>
        </p:nvCxnSpPr>
        <p:spPr>
          <a:xfrm flipH="1">
            <a:off x="3101009" y="4401523"/>
            <a:ext cx="1210933" cy="1180293"/>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8" idx="3"/>
          </p:cNvCxnSpPr>
          <p:nvPr/>
        </p:nvCxnSpPr>
        <p:spPr>
          <a:xfrm>
            <a:off x="6207203" y="3088466"/>
            <a:ext cx="583211" cy="65659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3"/>
          </p:cNvCxnSpPr>
          <p:nvPr/>
        </p:nvCxnSpPr>
        <p:spPr>
          <a:xfrm>
            <a:off x="5543003" y="3696222"/>
            <a:ext cx="2612391" cy="47965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7" idx="1"/>
          </p:cNvCxnSpPr>
          <p:nvPr/>
        </p:nvCxnSpPr>
        <p:spPr>
          <a:xfrm flipH="1">
            <a:off x="4008475" y="5783881"/>
            <a:ext cx="303467" cy="48932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296884" y="4752697"/>
            <a:ext cx="2047238" cy="646331"/>
          </a:xfrm>
          <a:prstGeom prst="rect">
            <a:avLst/>
          </a:prstGeom>
          <a:noFill/>
        </p:spPr>
        <p:txBody>
          <a:bodyPr wrap="square" rtlCol="0">
            <a:spAutoFit/>
          </a:bodyPr>
          <a:lstStyle/>
          <a:p>
            <a:r>
              <a:rPr lang="en-US" dirty="0" smtClean="0"/>
              <a:t>Instrument </a:t>
            </a:r>
          </a:p>
          <a:p>
            <a:r>
              <a:rPr lang="en-US" dirty="0"/>
              <a:t> </a:t>
            </a:r>
            <a:r>
              <a:rPr lang="en-US" dirty="0" smtClean="0"/>
              <a:t>Control Electronics</a:t>
            </a:r>
            <a:endParaRPr lang="en-US" dirty="0"/>
          </a:p>
        </p:txBody>
      </p:sp>
      <p:cxnSp>
        <p:nvCxnSpPr>
          <p:cNvPr id="28" name="Straight Arrow Connector 27"/>
          <p:cNvCxnSpPr/>
          <p:nvPr/>
        </p:nvCxnSpPr>
        <p:spPr>
          <a:xfrm>
            <a:off x="5756744" y="4993420"/>
            <a:ext cx="971350" cy="22263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2008" y="6045851"/>
            <a:ext cx="615068" cy="6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341898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 day in the life</a:t>
            </a:r>
            <a:endParaRPr lang="en-US" sz="4400" b="1" dirty="0">
              <a:solidFill>
                <a:schemeClr val="bg1">
                  <a:lumMod val="85000"/>
                </a:schemeClr>
              </a:solidFill>
            </a:endParaRPr>
          </a:p>
        </p:txBody>
      </p:sp>
      <p:grpSp>
        <p:nvGrpSpPr>
          <p:cNvPr id="3" name="Group 2"/>
          <p:cNvGrpSpPr/>
          <p:nvPr/>
        </p:nvGrpSpPr>
        <p:grpSpPr>
          <a:xfrm>
            <a:off x="87580" y="1237205"/>
            <a:ext cx="8968835" cy="5419611"/>
            <a:chOff x="0" y="0"/>
            <a:chExt cx="5943600" cy="3216275"/>
          </a:xfrm>
          <a:extLst>
            <a:ext uri="{0CCBE362-F206-4b92-989A-16890622DB6E}">
              <ma14:wrappingTextBoxFlag xmlns:ma14="http://schemas.microsoft.com/office/mac/drawingml/2011/main"/>
            </a:ext>
          </a:extLst>
        </p:grpSpPr>
        <p:pic>
          <p:nvPicPr>
            <p:cNvPr id="5" name="Picture 4" descr="\\Luna\TEMPO\Users\Drake\CONOPS\A12108_003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43600" cy="2840355"/>
            </a:xfrm>
            <a:prstGeom prst="rect">
              <a:avLst/>
            </a:prstGeom>
            <a:noFill/>
            <a:ln>
              <a:noFill/>
            </a:ln>
          </p:spPr>
        </p:pic>
        <p:sp>
          <p:nvSpPr>
            <p:cNvPr id="6" name="Text Box 2"/>
            <p:cNvSpPr txBox="1"/>
            <p:nvPr/>
          </p:nvSpPr>
          <p:spPr>
            <a:xfrm>
              <a:off x="0" y="2943225"/>
              <a:ext cx="5943600" cy="27305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a:spcBef>
                  <a:spcPts val="0"/>
                </a:spcBef>
                <a:spcAft>
                  <a:spcPts val="1000"/>
                </a:spcAft>
              </a:pPr>
              <a:r>
                <a:rPr lang="en-US" sz="1000" b="1" dirty="0">
                  <a:solidFill>
                    <a:srgbClr val="0D0D0D"/>
                  </a:solidFill>
                  <a:effectLst/>
                  <a:latin typeface="Times New Roman"/>
                  <a:ea typeface="ＭＳ 明朝"/>
                  <a:cs typeface="Times New Roman"/>
                </a:rPr>
                <a:t>Figure 7. Nominal daily operations for TEMPO instrument.</a:t>
              </a:r>
              <a:endParaRPr lang="en-US" sz="900" b="1" dirty="0">
                <a:solidFill>
                  <a:srgbClr val="4F81BD"/>
                </a:solidFill>
                <a:effectLst/>
                <a:latin typeface="Times New Roman"/>
                <a:ea typeface="ＭＳ 明朝"/>
                <a:cs typeface="Times New Roman"/>
              </a:endParaRPr>
            </a:p>
          </p:txBody>
        </p:sp>
      </p:gr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Bay Area coverage</a:t>
            </a:r>
            <a:endParaRPr lang="en-US" sz="3200" dirty="0">
              <a:solidFill>
                <a:schemeClr val="bg1">
                  <a:lumMod val="85000"/>
                </a:schemeClr>
              </a:solidFill>
            </a:endParaRPr>
          </a:p>
        </p:txBody>
      </p:sp>
      <p:pic>
        <p:nvPicPr>
          <p:cNvPr id="10" name="Picture 9" descr="Screen Shot 2014-12-12 at 4.15.12 PM.png"/>
          <p:cNvPicPr>
            <a:picLocks noChangeAspect="1"/>
          </p:cNvPicPr>
          <p:nvPr/>
        </p:nvPicPr>
        <p:blipFill rotWithShape="1">
          <a:blip r:embed="rId3">
            <a:extLst>
              <a:ext uri="{28A0092B-C50C-407E-A947-70E740481C1C}">
                <a14:useLocalDpi xmlns:a14="http://schemas.microsoft.com/office/drawing/2010/main" val="0"/>
              </a:ext>
            </a:extLst>
          </a:blip>
          <a:srcRect b="6142"/>
          <a:stretch/>
        </p:blipFill>
        <p:spPr>
          <a:xfrm>
            <a:off x="0" y="1040008"/>
            <a:ext cx="9144000" cy="5583546"/>
          </a:xfrm>
          <a:prstGeom prst="rect">
            <a:avLst/>
          </a:prstGeom>
        </p:spPr>
      </p:pic>
      <p:sp>
        <p:nvSpPr>
          <p:cNvPr id="11" name="TextBox 10"/>
          <p:cNvSpPr txBox="1"/>
          <p:nvPr/>
        </p:nvSpPr>
        <p:spPr>
          <a:xfrm rot="18960000">
            <a:off x="1724319" y="3194559"/>
            <a:ext cx="5885846" cy="1323439"/>
          </a:xfrm>
          <a:prstGeom prst="rect">
            <a:avLst/>
          </a:prstGeom>
          <a:noFill/>
        </p:spPr>
        <p:txBody>
          <a:bodyPr wrap="none" rtlCol="0">
            <a:spAutoFit/>
          </a:bodyPr>
          <a:lstStyle/>
          <a:p>
            <a:r>
              <a:rPr lang="en-US" sz="8000" b="1" dirty="0" smtClean="0">
                <a:solidFill>
                  <a:srgbClr val="FFFF00"/>
                </a:solidFill>
                <a:latin typeface="Arial"/>
                <a:cs typeface="Arial"/>
              </a:rPr>
              <a:t>Every hour!</a:t>
            </a:r>
            <a:endParaRPr lang="en-US" sz="8000" b="1" dirty="0">
              <a:solidFill>
                <a:srgbClr val="FFFF00"/>
              </a:solidFill>
              <a:latin typeface="Arial"/>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10762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200" b="1" dirty="0" smtClean="0">
                <a:solidFill>
                  <a:schemeClr val="bg1">
                    <a:lumMod val="85000"/>
                  </a:schemeClr>
                </a:solidFill>
              </a:rPr>
              <a:t>Oversampling</a:t>
            </a:r>
            <a:br>
              <a:rPr lang="en-US" sz="3200" b="1" dirty="0" smtClean="0">
                <a:solidFill>
                  <a:schemeClr val="bg1">
                    <a:lumMod val="85000"/>
                  </a:schemeClr>
                </a:solidFill>
              </a:rPr>
            </a:br>
            <a:r>
              <a:rPr lang="en-US" sz="3200" b="1" dirty="0" smtClean="0">
                <a:solidFill>
                  <a:schemeClr val="bg1">
                    <a:lumMod val="85000"/>
                  </a:schemeClr>
                </a:solidFill>
              </a:rPr>
              <a:t>Lei Zhu </a:t>
            </a:r>
            <a:r>
              <a:rPr lang="en-US" sz="3200" b="1" i="1" dirty="0" smtClean="0">
                <a:solidFill>
                  <a:schemeClr val="bg1">
                    <a:lumMod val="85000"/>
                  </a:schemeClr>
                </a:solidFill>
              </a:rPr>
              <a:t>et al</a:t>
            </a:r>
            <a:r>
              <a:rPr lang="en-US" sz="3200" b="1" dirty="0" smtClean="0">
                <a:solidFill>
                  <a:schemeClr val="bg1">
                    <a:lumMod val="85000"/>
                  </a:schemeClr>
                </a:solidFill>
              </a:rPr>
              <a:t>., 2014</a:t>
            </a:r>
            <a:endParaRPr lang="en-US" sz="3200" b="1" dirty="0">
              <a:solidFill>
                <a:schemeClr val="bg1">
                  <a:lumMod val="85000"/>
                </a:schemeClr>
              </a:solidFill>
            </a:endParaRPr>
          </a:p>
        </p:txBody>
      </p:sp>
      <p:pic>
        <p:nvPicPr>
          <p:cNvPr id="3" name="Picture 2" descr="Houst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7" y="1465501"/>
            <a:ext cx="9080423" cy="5129784"/>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86346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Oversampling</a:t>
            </a:r>
            <a:endParaRPr lang="en-US" sz="4400" b="1" dirty="0">
              <a:solidFill>
                <a:schemeClr val="bg1">
                  <a:lumMod val="85000"/>
                </a:schemeClr>
              </a:solidFill>
            </a:endParaRPr>
          </a:p>
        </p:txBody>
      </p:sp>
      <p:pic>
        <p:nvPicPr>
          <p:cNvPr id="3" name="Picture 2" descr="Houston.png"/>
          <p:cNvPicPr>
            <a:picLocks noChangeAspect="1"/>
          </p:cNvPicPr>
          <p:nvPr/>
        </p:nvPicPr>
        <p:blipFill rotWithShape="1">
          <a:blip r:embed="rId2">
            <a:extLst>
              <a:ext uri="{28A0092B-C50C-407E-A947-70E740481C1C}">
                <a14:useLocalDpi xmlns:a14="http://schemas.microsoft.com/office/drawing/2010/main" val="0"/>
              </a:ext>
            </a:extLst>
          </a:blip>
          <a:srcRect l="27098" t="46957" r="59672" b="41797"/>
          <a:stretch/>
        </p:blipFill>
        <p:spPr>
          <a:xfrm>
            <a:off x="4719" y="1093304"/>
            <a:ext cx="9139281" cy="5764696"/>
          </a:xfrm>
          <a:prstGeom prst="rect">
            <a:avLst/>
          </a:prstGeom>
        </p:spPr>
      </p:pic>
      <p:pic>
        <p:nvPicPr>
          <p:cNvPr id="7" name="Picture 6"/>
          <p:cNvPicPr>
            <a:picLocks noChangeAspect="1"/>
          </p:cNvPicPr>
          <p:nvPr/>
        </p:nvPicPr>
        <p:blipFill rotWithShape="1">
          <a:blip r:embed="rId3"/>
          <a:srcRect l="39055" t="27714" r="25255" b="30193"/>
          <a:stretch/>
        </p:blipFill>
        <p:spPr>
          <a:xfrm>
            <a:off x="5130124" y="3818607"/>
            <a:ext cx="1132223" cy="841248"/>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ESA GOME-1)</a:t>
            </a:r>
            <a:endParaRPr lang="en-US" dirty="0">
              <a:solidFill>
                <a:schemeClr val="bg1">
                  <a:lumMod val="85000"/>
                </a:schemeClr>
              </a:solidFill>
            </a:endParaRPr>
          </a:p>
        </p:txBody>
      </p:sp>
      <p:pic>
        <p:nvPicPr>
          <p:cNvPr id="3" name="Picture 2" descr="TEMPO-GOME-reflectances.PNG"/>
          <p:cNvPicPr>
            <a:picLocks noChangeAspect="1"/>
          </p:cNvPicPr>
          <p:nvPr/>
        </p:nvPicPr>
        <p:blipFill rotWithShape="1">
          <a:blip r:embed="rId2">
            <a:extLst>
              <a:ext uri="{28A0092B-C50C-407E-A947-70E740481C1C}">
                <a14:useLocalDpi xmlns:a14="http://schemas.microsoft.com/office/drawing/2010/main" val="0"/>
              </a:ext>
            </a:extLst>
          </a:blip>
          <a:srcRect l="7902" t="9798" r="12122" b="7162"/>
          <a:stretch/>
        </p:blipFill>
        <p:spPr>
          <a:xfrm>
            <a:off x="799179" y="1072984"/>
            <a:ext cx="7532174" cy="5785016"/>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136091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XL ozone profile retrievals</a:t>
            </a:r>
            <a:endParaRPr lang="en-US" sz="3600" b="1" dirty="0">
              <a:solidFill>
                <a:schemeClr val="bg1">
                  <a:lumMod val="85000"/>
                </a:schemeClr>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8691" t="37404" r="17167" b="24503"/>
          <a:stretch/>
        </p:blipFill>
        <p:spPr bwMode="auto">
          <a:xfrm>
            <a:off x="1752892" y="1063897"/>
            <a:ext cx="5628524" cy="3935446"/>
          </a:xfrm>
          <a:prstGeom prst="rect">
            <a:avLst/>
          </a:prstGeom>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extBox 1"/>
          <p:cNvSpPr txBox="1"/>
          <p:nvPr/>
        </p:nvSpPr>
        <p:spPr>
          <a:xfrm>
            <a:off x="176542" y="4999343"/>
            <a:ext cx="8837331" cy="1815882"/>
          </a:xfrm>
          <a:prstGeom prst="rect">
            <a:avLst/>
          </a:prstGeom>
          <a:noFill/>
        </p:spPr>
        <p:txBody>
          <a:bodyPr wrap="square" rtlCol="0">
            <a:spAutoFit/>
          </a:bodyPr>
          <a:lstStyle/>
          <a:p>
            <a:r>
              <a:rPr lang="en-US" sz="1600" dirty="0" smtClean="0">
                <a:solidFill>
                  <a:srgbClr val="000090"/>
                </a:solidFill>
                <a:latin typeface="Arial"/>
                <a:cs typeface="Arial"/>
              </a:rPr>
              <a:t>Retrieval </a:t>
            </a:r>
            <a:r>
              <a:rPr lang="en-US" sz="1600" dirty="0">
                <a:solidFill>
                  <a:srgbClr val="000090"/>
                </a:solidFill>
                <a:latin typeface="Arial"/>
                <a:cs typeface="Arial"/>
              </a:rPr>
              <a:t>averaging kernels based on iterative nonlinear retrievals from synthetic TEMPO radiances with the signal to noise ratio (SNR) estimated using the TEMPO SNR model at instrument critical design review in June 2015 for (a) UV (290-345 nm) retrievals and (b) UV/Visible (290-345 nm, 540-650 nm) retrievals for clear-sky condition and vegetation surface with solar zenith angle 25°, viewing zenith angle 45° and relative azimuthal angle 86°. </a:t>
            </a:r>
            <a:r>
              <a:rPr lang="en-US" sz="1600" dirty="0" smtClean="0">
                <a:solidFill>
                  <a:srgbClr val="000090"/>
                </a:solidFill>
                <a:latin typeface="Arial"/>
                <a:cs typeface="Arial"/>
              </a:rPr>
              <a:t>DFS is </a:t>
            </a:r>
            <a:r>
              <a:rPr lang="en-US" sz="1600" dirty="0">
                <a:solidFill>
                  <a:srgbClr val="000090"/>
                </a:solidFill>
                <a:latin typeface="Arial"/>
                <a:cs typeface="Arial"/>
              </a:rPr>
              <a:t>degrees of freedom for signal, the trace of the averaging </a:t>
            </a:r>
            <a:r>
              <a:rPr lang="en-US" sz="1600" dirty="0" smtClean="0">
                <a:solidFill>
                  <a:srgbClr val="000090"/>
                </a:solidFill>
                <a:latin typeface="Arial"/>
                <a:cs typeface="Arial"/>
              </a:rPr>
              <a:t>kernel </a:t>
            </a:r>
            <a:r>
              <a:rPr lang="en-US" sz="1600" dirty="0">
                <a:solidFill>
                  <a:srgbClr val="000090"/>
                </a:solidFill>
                <a:latin typeface="Arial"/>
                <a:cs typeface="Arial"/>
              </a:rPr>
              <a:t>matrix, which is an indicator of the number of pieces of independent information in the solution. </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b="1" dirty="0" smtClean="0">
                <a:solidFill>
                  <a:schemeClr val="bg1">
                    <a:lumMod val="85000"/>
                  </a:schemeClr>
                </a:solidFill>
              </a:rPr>
              <a:t>OSSE</a:t>
            </a:r>
            <a:r>
              <a:rPr lang="en-US" b="1" dirty="0">
                <a:solidFill>
                  <a:schemeClr val="bg1">
                    <a:lumMod val="85000"/>
                  </a:schemeClr>
                </a:solidFill>
              </a:rPr>
              <a:t> </a:t>
            </a:r>
            <a:r>
              <a:rPr lang="en-US" b="1" dirty="0" smtClean="0">
                <a:solidFill>
                  <a:schemeClr val="bg1">
                    <a:lumMod val="85000"/>
                  </a:schemeClr>
                </a:solidFill>
              </a:rPr>
              <a:t>for the Intermountain West</a:t>
            </a:r>
            <a:br>
              <a:rPr lang="en-US" b="1" dirty="0" smtClean="0">
                <a:solidFill>
                  <a:schemeClr val="bg1">
                    <a:lumMod val="85000"/>
                  </a:schemeClr>
                </a:solidFill>
              </a:rPr>
            </a:br>
            <a:r>
              <a:rPr lang="en-US" b="1" dirty="0" smtClean="0">
                <a:solidFill>
                  <a:schemeClr val="bg1">
                    <a:lumMod val="85000"/>
                  </a:schemeClr>
                </a:solidFill>
              </a:rPr>
              <a:t>Zoogman </a:t>
            </a:r>
            <a:r>
              <a:rPr lang="en-US" b="1" i="1" dirty="0" smtClean="0">
                <a:solidFill>
                  <a:schemeClr val="bg1">
                    <a:lumMod val="85000"/>
                  </a:schemeClr>
                </a:solidFill>
              </a:rPr>
              <a:t>et al</a:t>
            </a:r>
            <a:r>
              <a:rPr lang="en-US" b="1" dirty="0" smtClean="0">
                <a:solidFill>
                  <a:schemeClr val="bg1">
                    <a:lumMod val="85000"/>
                  </a:schemeClr>
                </a:solidFill>
              </a:rPr>
              <a:t>., 2014</a:t>
            </a:r>
            <a:endParaRPr lang="en-US" b="1" dirty="0">
              <a:solidFill>
                <a:schemeClr val="bg1">
                  <a:lumMod val="85000"/>
                </a:schemeClr>
              </a:solidFill>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1" r="-469" b="4154"/>
          <a:stretch/>
        </p:blipFill>
        <p:spPr bwMode="auto">
          <a:xfrm>
            <a:off x="1990417" y="1063845"/>
            <a:ext cx="5119624" cy="399393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 y="5086321"/>
            <a:ext cx="9143999" cy="1477328"/>
          </a:xfrm>
          <a:prstGeom prst="rect">
            <a:avLst/>
          </a:prstGeom>
          <a:noFill/>
        </p:spPr>
        <p:txBody>
          <a:bodyPr wrap="square" rtlCol="0">
            <a:spAutoFit/>
          </a:bodyPr>
          <a:lstStyle/>
          <a:p>
            <a:r>
              <a:rPr lang="en-US" b="1" dirty="0" smtClean="0">
                <a:solidFill>
                  <a:srgbClr val="000090"/>
                </a:solidFill>
                <a:latin typeface="Arial"/>
                <a:cs typeface="Arial"/>
              </a:rPr>
              <a:t>Longitude</a:t>
            </a:r>
            <a:r>
              <a:rPr lang="en-US" b="1" dirty="0">
                <a:solidFill>
                  <a:srgbClr val="000090"/>
                </a:solidFill>
                <a:latin typeface="Arial"/>
                <a:cs typeface="Arial"/>
              </a:rPr>
              <a:t>-altitude cross-section of ozone concentrations (36</a:t>
            </a:r>
            <a:r>
              <a:rPr lang="en-US" b="1" baseline="30000" dirty="0">
                <a:solidFill>
                  <a:srgbClr val="000090"/>
                </a:solidFill>
                <a:latin typeface="Arial"/>
                <a:cs typeface="Arial"/>
              </a:rPr>
              <a:t>o</a:t>
            </a:r>
            <a:r>
              <a:rPr lang="en-US" b="1" dirty="0">
                <a:solidFill>
                  <a:srgbClr val="000090"/>
                </a:solidFill>
                <a:latin typeface="Arial"/>
                <a:cs typeface="Arial"/>
              </a:rPr>
              <a:t>N, 3 GMT on June 14, 2010) associated with a stratospheric intrusion. The “true” state from an independent chemical transport model (top left) is compared to the GEOS-Chem model without data assimilation (top right) and with assimilation of TEMPO data (bottom). Local topography is shown in white</a:t>
            </a:r>
            <a:r>
              <a:rPr lang="en-US" b="1" dirty="0" smtClean="0">
                <a:solidFill>
                  <a:srgbClr val="000090"/>
                </a:solidFill>
                <a:latin typeface="Arial"/>
                <a:cs typeface="Arial"/>
              </a:rPr>
              <a:t>.</a:t>
            </a:r>
            <a:endParaRPr lang="en-US"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535091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10-commandments"/>
          <p:cNvPicPr>
            <a:picLocks noGrp="1" noChangeAspect="1" noChangeArrowheads="1"/>
          </p:cNvPicPr>
          <p:nvPr>
            <p:ph sz="quarter" idx="2"/>
          </p:nvPr>
        </p:nvPicPr>
        <p:blipFill>
          <a:blip r:embed="rId2">
            <a:lum bright="70000" contrast="-82000"/>
            <a:extLst>
              <a:ext uri="{28A0092B-C50C-407E-A947-70E740481C1C}">
                <a14:useLocalDpi xmlns:a14="http://schemas.microsoft.com/office/drawing/2010/main" val="0"/>
              </a:ext>
            </a:extLst>
          </a:blip>
          <a:srcRect l="394" t="5325" b="35309"/>
          <a:stretch>
            <a:fillRect/>
          </a:stretch>
        </p:blipFill>
        <p:spPr>
          <a:xfrm>
            <a:off x="0" y="0"/>
            <a:ext cx="9144000" cy="70024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1379" name="Text Box 3"/>
          <p:cNvSpPr txBox="1">
            <a:spLocks noChangeArrowheads="1"/>
          </p:cNvSpPr>
          <p:nvPr/>
        </p:nvSpPr>
        <p:spPr bwMode="auto">
          <a:xfrm>
            <a:off x="2438400" y="-76200"/>
            <a:ext cx="42672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lnSpc>
                <a:spcPct val="90000"/>
              </a:lnSpc>
              <a:spcBef>
                <a:spcPct val="20000"/>
              </a:spcBef>
              <a:spcAft>
                <a:spcPct val="0"/>
              </a:spcAft>
              <a:defRPr/>
            </a:pPr>
            <a:r>
              <a:rPr lang="en-US" sz="4800" b="1" dirty="0">
                <a:solidFill>
                  <a:srgbClr val="333399"/>
                </a:solidFill>
                <a:effectLst>
                  <a:outerShdw blurRad="38100" dist="38100" dir="2700000" algn="tl">
                    <a:srgbClr val="DDDDDD"/>
                  </a:outerShdw>
                </a:effectLst>
                <a:latin typeface="Arial" charset="0"/>
                <a:ea typeface="ＭＳ Ｐゴシック" charset="0"/>
                <a:cs typeface="ＭＳ Ｐゴシック" charset="0"/>
              </a:rPr>
              <a:t>The Rules</a:t>
            </a:r>
            <a:endParaRPr lang="en-US" sz="4800" b="1" i="1" dirty="0">
              <a:solidFill>
                <a:srgbClr val="333399"/>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101380" name="Rectangle 4"/>
          <p:cNvSpPr>
            <a:spLocks noChangeArrowheads="1"/>
          </p:cNvSpPr>
          <p:nvPr/>
        </p:nvSpPr>
        <p:spPr bwMode="auto">
          <a:xfrm>
            <a:off x="0" y="623626"/>
            <a:ext cx="9144000" cy="618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457200" indent="-457200" defTabSz="914400" fontAlgn="base">
              <a:spcBef>
                <a:spcPct val="0"/>
              </a:spcBef>
              <a:spcAft>
                <a:spcPct val="0"/>
              </a:spcAft>
              <a:buFontTx/>
              <a:buAutoNum type="arabicPeriod"/>
              <a:defRPr/>
            </a:pPr>
            <a:r>
              <a:rPr lang="en-US" sz="2200" b="1" dirty="0" smtClean="0">
                <a:solidFill>
                  <a:srgbClr val="333399"/>
                </a:solidFill>
                <a:effectLst>
                  <a:outerShdw blurRad="38100" dist="38100" dir="2700000" algn="tl">
                    <a:srgbClr val="DDDDDD"/>
                  </a:outerShdw>
                </a:effectLst>
                <a:latin typeface="Arial"/>
                <a:ea typeface="ＭＳ Ｐゴシック" charset="0"/>
                <a:cs typeface="Arial"/>
              </a:rPr>
              <a:t>Don’t </a:t>
            </a:r>
            <a:r>
              <a:rPr lang="en-US" sz="2200" b="1" dirty="0">
                <a:solidFill>
                  <a:srgbClr val="333399"/>
                </a:solidFill>
                <a:effectLst>
                  <a:outerShdw blurRad="38100" dist="38100" dir="2700000" algn="tl">
                    <a:srgbClr val="DDDDDD"/>
                  </a:outerShdw>
                </a:effectLst>
                <a:latin typeface="Arial"/>
                <a:ea typeface="ＭＳ Ｐゴシック" charset="0"/>
                <a:cs typeface="Arial"/>
              </a:rPr>
              <a:t>define your algorithm in advance</a:t>
            </a:r>
          </a:p>
          <a:p>
            <a:pPr marL="800100" lvl="1" indent="-342900" defTabSz="914400" fontAlgn="base">
              <a:spcBef>
                <a:spcPct val="0"/>
              </a:spcBef>
              <a:spcAft>
                <a:spcPct val="0"/>
              </a:spcAft>
              <a:buFont typeface="Arial"/>
              <a:buChar char="•"/>
              <a:defRPr/>
            </a:pPr>
            <a:r>
              <a:rPr lang="en-US" sz="2200" b="1" i="1" dirty="0" smtClean="0">
                <a:solidFill>
                  <a:srgbClr val="333399"/>
                </a:solidFill>
                <a:effectLst>
                  <a:outerShdw blurRad="38100" dist="38100" dir="2700000" algn="tl">
                    <a:srgbClr val="DDDDDD"/>
                  </a:outerShdw>
                </a:effectLst>
                <a:latin typeface="Arial"/>
                <a:ea typeface="ＭＳ Ｐゴシック" charset="0"/>
                <a:cs typeface="Arial"/>
              </a:rPr>
              <a:t>Test </a:t>
            </a:r>
            <a:r>
              <a:rPr lang="en-US" sz="2200" b="1" i="1" dirty="0">
                <a:solidFill>
                  <a:srgbClr val="333399"/>
                </a:solidFill>
                <a:effectLst>
                  <a:outerShdw blurRad="38100" dist="38100" dir="2700000" algn="tl">
                    <a:srgbClr val="DDDDDD"/>
                  </a:outerShdw>
                </a:effectLst>
                <a:latin typeface="Arial"/>
                <a:ea typeface="ＭＳ Ｐゴシック" charset="0"/>
                <a:cs typeface="Arial"/>
              </a:rPr>
              <a:t>all steps for utility and applicability</a:t>
            </a:r>
          </a:p>
          <a:p>
            <a:pPr marL="800100" lvl="1" indent="-342900" defTabSz="914400" fontAlgn="base">
              <a:spcBef>
                <a:spcPct val="0"/>
              </a:spcBef>
              <a:spcAft>
                <a:spcPct val="0"/>
              </a:spcAft>
              <a:buFont typeface="Arial"/>
              <a:buChar char="•"/>
              <a:defRPr/>
            </a:pPr>
            <a:r>
              <a:rPr lang="en-US" sz="2200" b="1" i="1" dirty="0" smtClean="0">
                <a:solidFill>
                  <a:srgbClr val="333399"/>
                </a:solidFill>
                <a:effectLst>
                  <a:outerShdw blurRad="38100" dist="38100" dir="2700000" algn="tl">
                    <a:srgbClr val="DDDDDD"/>
                  </a:outerShdw>
                </a:effectLst>
                <a:latin typeface="Arial"/>
                <a:ea typeface="ＭＳ Ｐゴシック" charset="0"/>
                <a:cs typeface="Arial"/>
              </a:rPr>
              <a:t>Let </a:t>
            </a:r>
            <a:r>
              <a:rPr lang="en-US" sz="2200" b="1" i="1" dirty="0">
                <a:solidFill>
                  <a:srgbClr val="333399"/>
                </a:solidFill>
                <a:effectLst>
                  <a:outerShdw blurRad="38100" dist="38100" dir="2700000" algn="tl">
                    <a:srgbClr val="DDDDDD"/>
                  </a:outerShdw>
                </a:effectLst>
                <a:latin typeface="Arial"/>
                <a:ea typeface="ＭＳ Ｐゴシック" charset="0"/>
                <a:cs typeface="Arial"/>
              </a:rPr>
              <a:t>the physics guide you</a:t>
            </a:r>
          </a:p>
          <a:p>
            <a:pPr marL="457200" indent="-457200" defTabSz="914400" fontAlgn="base">
              <a:spcBef>
                <a:spcPct val="0"/>
              </a:spcBef>
              <a:spcAft>
                <a:spcPct val="0"/>
              </a:spcAft>
              <a:buFontTx/>
              <a:buAutoNum type="arabicPeriod" startAt="2"/>
              <a:defRPr/>
            </a:pPr>
            <a:r>
              <a:rPr lang="en-US" sz="2200" b="1" dirty="0">
                <a:solidFill>
                  <a:srgbClr val="333399"/>
                </a:solidFill>
                <a:effectLst>
                  <a:outerShdw blurRad="38100" dist="38100" dir="2700000" algn="tl">
                    <a:srgbClr val="DDDDDD"/>
                  </a:outerShdw>
                </a:effectLst>
                <a:latin typeface="Arial"/>
                <a:ea typeface="ＭＳ Ｐゴシック" charset="0"/>
                <a:cs typeface="Arial"/>
              </a:rPr>
              <a:t>No black boxes</a:t>
            </a:r>
          </a:p>
          <a:p>
            <a:pPr marL="800100" lvl="1" indent="-342900" defTabSz="914400" fontAlgn="base">
              <a:spcBef>
                <a:spcPct val="0"/>
              </a:spcBef>
              <a:spcAft>
                <a:spcPct val="0"/>
              </a:spcAft>
              <a:buFont typeface="Arial"/>
              <a:buChar char="•"/>
              <a:defRPr/>
            </a:pPr>
            <a:r>
              <a:rPr lang="en-US" sz="2200" b="1" i="1" dirty="0" smtClean="0">
                <a:solidFill>
                  <a:srgbClr val="333399"/>
                </a:solidFill>
                <a:effectLst>
                  <a:outerShdw blurRad="38100" dist="38100" dir="2700000" algn="tl">
                    <a:srgbClr val="DDDDDD"/>
                  </a:outerShdw>
                </a:effectLst>
                <a:latin typeface="Arial"/>
                <a:ea typeface="ＭＳ Ｐゴシック" charset="0"/>
                <a:cs typeface="Arial"/>
              </a:rPr>
              <a:t>You </a:t>
            </a:r>
            <a:r>
              <a:rPr lang="en-US" sz="2200" b="1" i="1" dirty="0">
                <a:solidFill>
                  <a:srgbClr val="333399"/>
                </a:solidFill>
                <a:effectLst>
                  <a:outerShdw blurRad="38100" dist="38100" dir="2700000" algn="tl">
                    <a:srgbClr val="DDDDDD"/>
                  </a:outerShdw>
                </a:effectLst>
                <a:latin typeface="Arial"/>
                <a:ea typeface="ＭＳ Ｐゴシック" charset="0"/>
                <a:cs typeface="Arial"/>
              </a:rPr>
              <a:t>must have and understand all source code, and be able to modify it as necessary</a:t>
            </a:r>
          </a:p>
          <a:p>
            <a:pPr marL="800100" lvl="1" indent="-342900" defTabSz="914400" fontAlgn="base">
              <a:spcBef>
                <a:spcPct val="0"/>
              </a:spcBef>
              <a:spcAft>
                <a:spcPct val="0"/>
              </a:spcAft>
              <a:buFont typeface="Arial"/>
              <a:buChar char="•"/>
              <a:defRPr/>
            </a:pPr>
            <a:r>
              <a:rPr lang="en-US" sz="2200" b="1" i="1" dirty="0">
                <a:solidFill>
                  <a:srgbClr val="333399"/>
                </a:solidFill>
                <a:effectLst>
                  <a:outerShdw blurRad="38100" dist="38100" dir="2700000" algn="tl">
                    <a:srgbClr val="DDDDDD"/>
                  </a:outerShdw>
                </a:effectLst>
                <a:latin typeface="Arial"/>
                <a:ea typeface="ＭＳ Ｐゴシック" charset="0"/>
                <a:cs typeface="Arial"/>
              </a:rPr>
              <a:t>You must test all </a:t>
            </a:r>
            <a:r>
              <a:rPr lang="en-US" sz="2200" b="1" i="1" dirty="0" smtClean="0">
                <a:solidFill>
                  <a:srgbClr val="333399"/>
                </a:solidFill>
                <a:effectLst>
                  <a:outerShdw blurRad="38100" dist="38100" dir="2700000" algn="tl">
                    <a:srgbClr val="DDDDDD"/>
                  </a:outerShdw>
                </a:effectLst>
                <a:latin typeface="Arial"/>
                <a:ea typeface="ＭＳ Ｐゴシック" charset="0"/>
                <a:cs typeface="Arial"/>
              </a:rPr>
              <a:t>assumptions</a:t>
            </a:r>
            <a:endParaRPr lang="en-US" sz="2200" i="1" dirty="0">
              <a:solidFill>
                <a:srgbClr val="333399"/>
              </a:solidFill>
              <a:effectLst>
                <a:outerShdw blurRad="38100" dist="38100" dir="2700000" algn="tl">
                  <a:srgbClr val="DDDDDD"/>
                </a:outerShdw>
              </a:effectLst>
              <a:latin typeface="Arial"/>
              <a:ea typeface="ＭＳ Ｐゴシック" charset="0"/>
              <a:cs typeface="Arial"/>
            </a:endParaRPr>
          </a:p>
          <a:p>
            <a:pPr marL="457200" indent="-457200" defTabSz="914400" fontAlgn="base">
              <a:spcBef>
                <a:spcPct val="0"/>
              </a:spcBef>
              <a:spcAft>
                <a:spcPct val="0"/>
              </a:spcAft>
              <a:buFontTx/>
              <a:buAutoNum type="arabicPeriod" startAt="3"/>
              <a:defRPr/>
            </a:pPr>
            <a:r>
              <a:rPr lang="en-US" sz="2200" b="1" dirty="0">
                <a:solidFill>
                  <a:srgbClr val="333399"/>
                </a:solidFill>
                <a:effectLst>
                  <a:outerShdw blurRad="38100" dist="38100" dir="2700000" algn="tl">
                    <a:srgbClr val="DDDDDD"/>
                  </a:outerShdw>
                </a:effectLst>
                <a:latin typeface="Arial"/>
                <a:ea typeface="ＭＳ Ｐゴシック" charset="0"/>
                <a:cs typeface="Arial"/>
              </a:rPr>
              <a:t>Fitters must go to bedrock: (Occam</a:t>
            </a:r>
            <a:r>
              <a:rPr lang="ja-JP" altLang="en-US" sz="2200" b="1" dirty="0">
                <a:solidFill>
                  <a:srgbClr val="333399"/>
                </a:solidFill>
                <a:effectLst>
                  <a:outerShdw blurRad="38100" dist="38100" dir="2700000" algn="tl">
                    <a:srgbClr val="DDDDDD"/>
                  </a:outerShdw>
                </a:effectLst>
                <a:latin typeface="Arial"/>
                <a:ea typeface="ＭＳ Ｐゴシック" charset="0"/>
                <a:cs typeface="Arial"/>
              </a:rPr>
              <a:t>’</a:t>
            </a:r>
            <a:r>
              <a:rPr lang="en-US" sz="2200" b="1" dirty="0">
                <a:solidFill>
                  <a:srgbClr val="333399"/>
                </a:solidFill>
                <a:effectLst>
                  <a:outerShdw blurRad="38100" dist="38100" dir="2700000" algn="tl">
                    <a:srgbClr val="DDDDDD"/>
                  </a:outerShdw>
                </a:effectLst>
                <a:latin typeface="Arial"/>
                <a:ea typeface="ＭＳ Ｐゴシック" charset="0"/>
                <a:cs typeface="Arial"/>
              </a:rPr>
              <a:t>s taser): If you didn’t do it yourself, it isn’t done (and you have to do it down to bedrock and also understand and publish all the reasons why you did it that way)</a:t>
            </a:r>
          </a:p>
          <a:p>
            <a:pPr marL="457200" indent="-457200" defTabSz="914400" fontAlgn="base">
              <a:spcBef>
                <a:spcPct val="0"/>
              </a:spcBef>
              <a:spcAft>
                <a:spcPct val="0"/>
              </a:spcAft>
              <a:buFontTx/>
              <a:buAutoNum type="arabicPeriod" startAt="3"/>
              <a:defRPr/>
            </a:pPr>
            <a:r>
              <a:rPr lang="en-US" sz="2200" b="1" dirty="0">
                <a:solidFill>
                  <a:srgbClr val="333399"/>
                </a:solidFill>
                <a:effectLst>
                  <a:outerShdw blurRad="38100" dist="38100" dir="2700000" algn="tl">
                    <a:srgbClr val="DDDDDD"/>
                  </a:outerShdw>
                </a:effectLst>
                <a:latin typeface="Arial"/>
                <a:ea typeface="ＭＳ Ｐゴシック" charset="0"/>
                <a:cs typeface="Arial"/>
              </a:rPr>
              <a:t>Reference data </a:t>
            </a:r>
            <a:r>
              <a:rPr lang="en-US" sz="2200" b="1" i="1" dirty="0">
                <a:solidFill>
                  <a:srgbClr val="333399"/>
                </a:solidFill>
                <a:effectLst>
                  <a:outerShdw blurRad="38100" dist="38100" dir="2700000" algn="tl">
                    <a:srgbClr val="DDDDDD"/>
                  </a:outerShdw>
                </a:effectLst>
                <a:latin typeface="Arial"/>
                <a:ea typeface="ＭＳ Ｐゴシック" charset="0"/>
                <a:cs typeface="Arial"/>
              </a:rPr>
              <a:t>as used</a:t>
            </a:r>
            <a:r>
              <a:rPr lang="en-US" sz="2200" b="1" dirty="0">
                <a:solidFill>
                  <a:srgbClr val="333399"/>
                </a:solidFill>
                <a:effectLst>
                  <a:outerShdw blurRad="38100" dist="38100" dir="2700000" algn="tl">
                    <a:srgbClr val="DDDDDD"/>
                  </a:outerShdw>
                </a:effectLst>
                <a:latin typeface="Arial"/>
                <a:ea typeface="ＭＳ Ｐゴシック" charset="0"/>
                <a:cs typeface="Arial"/>
              </a:rPr>
              <a:t> must be peer-reviewed, published, and publicly-available </a:t>
            </a:r>
            <a:r>
              <a:rPr lang="en-US" sz="2200" b="1" dirty="0">
                <a:solidFill>
                  <a:srgbClr val="FF0000"/>
                </a:solidFill>
                <a:effectLst>
                  <a:outerShdw blurRad="38100" dist="38100" dir="2700000" algn="tl">
                    <a:srgbClr val="DDDDDD"/>
                  </a:outerShdw>
                </a:effectLst>
                <a:latin typeface="Arial"/>
                <a:ea typeface="ＭＳ Ｐゴシック" charset="0"/>
                <a:cs typeface="Arial"/>
              </a:rPr>
              <a:t>(</a:t>
            </a:r>
            <a:r>
              <a:rPr lang="en-US" sz="2200" b="1" i="1" dirty="0">
                <a:solidFill>
                  <a:srgbClr val="FF0000"/>
                </a:solidFill>
                <a:effectLst>
                  <a:outerShdw blurRad="38100" dist="38100" dir="2700000" algn="tl">
                    <a:srgbClr val="DDDDDD"/>
                  </a:outerShdw>
                </a:effectLst>
                <a:latin typeface="Arial"/>
                <a:ea typeface="ＭＳ Ｐゴシック" charset="0"/>
                <a:cs typeface="Arial"/>
              </a:rPr>
              <a:t>P</a:t>
            </a:r>
            <a:r>
              <a:rPr lang="en-US" sz="2200" b="1" i="1" baseline="30000" dirty="0">
                <a:solidFill>
                  <a:srgbClr val="FF0000"/>
                </a:solidFill>
                <a:effectLst>
                  <a:outerShdw blurRad="38100" dist="38100" dir="2700000" algn="tl">
                    <a:srgbClr val="DDDDDD"/>
                  </a:outerShdw>
                </a:effectLst>
                <a:latin typeface="Arial"/>
                <a:ea typeface="ＭＳ Ｐゴシック" charset="0"/>
                <a:cs typeface="Arial"/>
              </a:rPr>
              <a:t>3</a:t>
            </a:r>
            <a:r>
              <a:rPr lang="en-US" sz="2200" b="1" dirty="0">
                <a:solidFill>
                  <a:srgbClr val="FF0000"/>
                </a:solidFill>
                <a:effectLst>
                  <a:outerShdw blurRad="38100" dist="38100" dir="2700000" algn="tl">
                    <a:srgbClr val="DDDDDD"/>
                  </a:outerShdw>
                </a:effectLst>
                <a:latin typeface="Arial"/>
                <a:ea typeface="ＭＳ Ｐゴシック" charset="0"/>
                <a:cs typeface="Arial"/>
              </a:rPr>
              <a:t>)</a:t>
            </a:r>
          </a:p>
          <a:p>
            <a:pPr marL="457200" indent="-457200" defTabSz="914400" fontAlgn="base">
              <a:spcBef>
                <a:spcPct val="0"/>
              </a:spcBef>
              <a:spcAft>
                <a:spcPct val="0"/>
              </a:spcAft>
              <a:buFont typeface="Arial"/>
              <a:buChar char="•"/>
              <a:defRPr/>
            </a:pPr>
            <a:r>
              <a:rPr lang="en-US" sz="2200" b="1" i="1" dirty="0">
                <a:solidFill>
                  <a:srgbClr val="333399"/>
                </a:solidFill>
                <a:effectLst>
                  <a:outerShdw blurRad="38100" dist="38100" dir="2700000" algn="tl">
                    <a:srgbClr val="DDDDDD"/>
                  </a:outerShdw>
                </a:effectLst>
                <a:latin typeface="Arial"/>
                <a:ea typeface="ＭＳ Ｐゴシック" charset="0"/>
                <a:cs typeface="Arial"/>
              </a:rPr>
              <a:t>N</a:t>
            </a:r>
            <a:r>
              <a:rPr lang="en-US" sz="2200" b="1" i="1" dirty="0" smtClean="0">
                <a:solidFill>
                  <a:srgbClr val="333399"/>
                </a:solidFill>
                <a:effectLst>
                  <a:outerShdw blurRad="38100" dist="38100" dir="2700000" algn="tl">
                    <a:srgbClr val="DDDDDD"/>
                  </a:outerShdw>
                </a:effectLst>
                <a:latin typeface="Arial"/>
                <a:ea typeface="ＭＳ Ｐゴシック" charset="0"/>
                <a:cs typeface="Arial"/>
              </a:rPr>
              <a:t>o </a:t>
            </a:r>
            <a:r>
              <a:rPr lang="en-US" sz="2200" b="1" i="1" dirty="0">
                <a:solidFill>
                  <a:srgbClr val="333399"/>
                </a:solidFill>
                <a:effectLst>
                  <a:outerShdw blurRad="38100" dist="38100" dir="2700000" algn="tl">
                    <a:srgbClr val="DDDDDD"/>
                  </a:outerShdw>
                </a:effectLst>
                <a:latin typeface="Arial"/>
                <a:ea typeface="ＭＳ Ｐゴシック" charset="0"/>
                <a:cs typeface="Arial"/>
              </a:rPr>
              <a:t>unexplained shifts in cross sections, for example</a:t>
            </a:r>
          </a:p>
          <a:p>
            <a:pPr marL="457200" indent="-457200" defTabSz="914400" fontAlgn="base">
              <a:spcBef>
                <a:spcPct val="0"/>
              </a:spcBef>
              <a:spcAft>
                <a:spcPct val="0"/>
              </a:spcAft>
              <a:buFont typeface="+mj-lt"/>
              <a:buAutoNum type="arabicPeriod" startAt="5"/>
              <a:defRPr/>
            </a:pPr>
            <a:r>
              <a:rPr lang="en-US" sz="2200" b="1" dirty="0">
                <a:solidFill>
                  <a:srgbClr val="333399"/>
                </a:solidFill>
                <a:effectLst>
                  <a:outerShdw blurRad="38100" dist="38100" dir="2700000" algn="tl">
                    <a:srgbClr val="DDDDDD"/>
                  </a:outerShdw>
                </a:effectLst>
                <a:latin typeface="Arial"/>
                <a:ea typeface="ＭＳ Ｐゴシック" charset="0"/>
                <a:cs typeface="Arial"/>
              </a:rPr>
              <a:t>A description of the analysis </a:t>
            </a:r>
            <a:r>
              <a:rPr lang="en-US" sz="2200" b="1" i="1" dirty="0">
                <a:solidFill>
                  <a:srgbClr val="333399"/>
                </a:solidFill>
                <a:effectLst>
                  <a:outerShdw blurRad="38100" dist="38100" dir="2700000" algn="tl">
                    <a:srgbClr val="DDDDDD"/>
                  </a:outerShdw>
                </a:effectLst>
                <a:latin typeface="Arial"/>
                <a:ea typeface="ＭＳ Ｐゴシック" charset="0"/>
                <a:cs typeface="Arial"/>
              </a:rPr>
              <a:t>as performed</a:t>
            </a:r>
            <a:r>
              <a:rPr lang="en-US" sz="2200" b="1" dirty="0">
                <a:solidFill>
                  <a:srgbClr val="333399"/>
                </a:solidFill>
                <a:effectLst>
                  <a:outerShdw blurRad="38100" dist="38100" dir="2700000" algn="tl">
                    <a:srgbClr val="DDDDDD"/>
                  </a:outerShdw>
                </a:effectLst>
                <a:latin typeface="Arial"/>
                <a:ea typeface="ＭＳ Ｐゴシック" charset="0"/>
                <a:cs typeface="Arial"/>
              </a:rPr>
              <a:t> must be publicly available.</a:t>
            </a:r>
          </a:p>
          <a:p>
            <a:pPr marL="457200" indent="-457200" defTabSz="914400" fontAlgn="base">
              <a:spcBef>
                <a:spcPct val="0"/>
              </a:spcBef>
              <a:spcAft>
                <a:spcPct val="0"/>
              </a:spcAft>
              <a:buFont typeface="+mj-lt"/>
              <a:buAutoNum type="arabicPeriod" startAt="5"/>
              <a:defRPr/>
            </a:pPr>
            <a:r>
              <a:rPr lang="en-US" sz="2200" b="1" dirty="0">
                <a:solidFill>
                  <a:srgbClr val="333399"/>
                </a:solidFill>
                <a:effectLst>
                  <a:outerShdw blurRad="38100" dist="38100" dir="2700000" algn="tl">
                    <a:srgbClr val="DDDDDD"/>
                  </a:outerShdw>
                </a:effectLst>
                <a:latin typeface="Arial"/>
                <a:ea typeface="ＭＳ Ｐゴシック" charset="0"/>
                <a:cs typeface="Arial"/>
              </a:rPr>
              <a:t>Ecclesiastes 11:1</a:t>
            </a:r>
            <a:r>
              <a:rPr lang="en-US" sz="2200" b="1" i="1" dirty="0">
                <a:solidFill>
                  <a:srgbClr val="333399"/>
                </a:solidFill>
                <a:effectLst>
                  <a:outerShdw blurRad="38100" dist="38100" dir="2700000" algn="tl">
                    <a:srgbClr val="DDDDDD"/>
                  </a:outerShdw>
                </a:effectLst>
                <a:latin typeface="Arial"/>
                <a:ea typeface="ＭＳ Ｐゴシック" charset="0"/>
                <a:cs typeface="Arial"/>
              </a:rPr>
              <a:t>Cast thy bread upon the waters: for thou shall find it after many days.</a:t>
            </a:r>
          </a:p>
        </p:txBody>
      </p:sp>
      <p:sp>
        <p:nvSpPr>
          <p:cNvPr id="2" name="Date Placeholder 1"/>
          <p:cNvSpPr>
            <a:spLocks noGrp="1"/>
          </p:cNvSpPr>
          <p:nvPr>
            <p:ph type="dt" sz="half" idx="10"/>
          </p:nvPr>
        </p:nvSpPr>
        <p:spPr/>
        <p:txBody>
          <a:bodyPr/>
          <a:lstStyle/>
          <a:p>
            <a:pPr>
              <a:defRPr/>
            </a:pPr>
            <a:r>
              <a:rPr lang="en-US" smtClean="0"/>
              <a:t>5/26/16</a:t>
            </a:r>
            <a:endParaRPr lang="en-US" dirty="0"/>
          </a:p>
        </p:txBody>
      </p:sp>
      <p:sp>
        <p:nvSpPr>
          <p:cNvPr id="3" name="Slide Number Placeholder 2"/>
          <p:cNvSpPr>
            <a:spLocks noGrp="1"/>
          </p:cNvSpPr>
          <p:nvPr>
            <p:ph type="sldNum" sz="quarter" idx="12"/>
          </p:nvPr>
        </p:nvSpPr>
        <p:spPr/>
        <p:txBody>
          <a:bodyPr/>
          <a:lstStyle/>
          <a:p>
            <a:pPr>
              <a:defRPr/>
            </a:pPr>
            <a:fld id="{F119F2EF-BA6F-9A4E-94CE-0700A9C76020}" type="slidenum">
              <a:rPr lang="en-US" smtClean="0"/>
              <a:pPr>
                <a:defRPr/>
              </a:pPr>
              <a:t>42</a:t>
            </a:fld>
            <a:endParaRPr lang="en-US" dirty="0"/>
          </a:p>
        </p:txBody>
      </p:sp>
    </p:spTree>
    <p:extLst>
      <p:ext uri="{BB962C8B-B14F-4D97-AF65-F5344CB8AC3E}">
        <p14:creationId xmlns:p14="http://schemas.microsoft.com/office/powerpoint/2010/main" val="26312277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75000"/>
                  </a:schemeClr>
                </a:solidFill>
              </a:rPr>
              <a:t>Optical depths for typical GEO measurement geometry</a:t>
            </a:r>
            <a:endParaRPr lang="en-US" sz="3200" dirty="0">
              <a:solidFill>
                <a:schemeClr val="bg1">
                  <a:lumMod val="75000"/>
                </a:schemeClr>
              </a:solidFill>
            </a:endParaRPr>
          </a:p>
        </p:txBody>
      </p:sp>
      <p:sp>
        <p:nvSpPr>
          <p:cNvPr id="9" name="Slide Number Placeholder 7"/>
          <p:cNvSpPr>
            <a:spLocks noGrp="1"/>
          </p:cNvSpPr>
          <p:nvPr>
            <p:ph type="sldNum" sz="quarter" idx="12"/>
          </p:nvPr>
        </p:nvSpPr>
        <p:spPr>
          <a:xfrm>
            <a:off x="7305240" y="6691594"/>
            <a:ext cx="2133600" cy="228989"/>
          </a:xfrm>
        </p:spPr>
        <p:txBody>
          <a:bodyPr/>
          <a:lstStyle/>
          <a:p>
            <a:fld id="{AEC11D65-9821-2B49-88CD-D477606C3EDA}" type="slidenum">
              <a:rPr lang="en-US" smtClean="0">
                <a:solidFill>
                  <a:prstClr val="black">
                    <a:tint val="75000"/>
                  </a:prstClr>
                </a:solidFill>
                <a:latin typeface="Calibri"/>
              </a:rPr>
              <a:pPr/>
              <a:t>5</a:t>
            </a:fld>
            <a:endParaRPr lang="en-US" dirty="0">
              <a:solidFill>
                <a:prstClr val="black">
                  <a:tint val="75000"/>
                </a:prstClr>
              </a:solidFill>
              <a:latin typeface="Calibri"/>
            </a:endParaRPr>
          </a:p>
        </p:txBody>
      </p:sp>
      <p:grpSp>
        <p:nvGrpSpPr>
          <p:cNvPr id="12" name="Group 2"/>
          <p:cNvGrpSpPr>
            <a:grpSpLocks/>
          </p:cNvGrpSpPr>
          <p:nvPr/>
        </p:nvGrpSpPr>
        <p:grpSpPr bwMode="auto">
          <a:xfrm>
            <a:off x="190500" y="1136885"/>
            <a:ext cx="8708834" cy="5593549"/>
            <a:chOff x="576" y="927"/>
            <a:chExt cx="4586" cy="3062"/>
          </a:xfrm>
        </p:grpSpPr>
        <p:grpSp>
          <p:nvGrpSpPr>
            <p:cNvPr id="13" name="Group 3"/>
            <p:cNvGrpSpPr>
              <a:grpSpLocks/>
            </p:cNvGrpSpPr>
            <p:nvPr/>
          </p:nvGrpSpPr>
          <p:grpSpPr bwMode="auto">
            <a:xfrm>
              <a:off x="576" y="927"/>
              <a:ext cx="4586" cy="3062"/>
              <a:chOff x="576" y="724"/>
              <a:chExt cx="4586" cy="3062"/>
            </a:xfrm>
          </p:grpSpPr>
          <p:pic>
            <p:nvPicPr>
              <p:cNvPr id="1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0143" r="456"/>
              <a:stretch/>
            </p:blipFill>
            <p:spPr bwMode="auto">
              <a:xfrm>
                <a:off x="576" y="724"/>
                <a:ext cx="4586" cy="3062"/>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pic>
          <p:sp>
            <p:nvSpPr>
              <p:cNvPr id="16" name="Text Box 5"/>
              <p:cNvSpPr txBox="1">
                <a:spLocks noChangeArrowheads="1"/>
              </p:cNvSpPr>
              <p:nvPr/>
            </p:nvSpPr>
            <p:spPr bwMode="auto">
              <a:xfrm>
                <a:off x="3554" y="2884"/>
                <a:ext cx="1608" cy="877"/>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eaLnBrk="1" hangingPunct="1">
                  <a:spcBef>
                    <a:spcPts val="500"/>
                  </a:spcBef>
                  <a:buClr>
                    <a:srgbClr val="FF00FF"/>
                  </a:buClr>
                  <a:buSzPct val="100000"/>
                  <a:buFont typeface="Arial" charset="0"/>
                  <a:buNone/>
                </a:pPr>
                <a:r>
                  <a:rPr lang="en-US" sz="1400" dirty="0">
                    <a:solidFill>
                      <a:srgbClr val="FF0000"/>
                    </a:solidFill>
                    <a:latin typeface="Arial"/>
                    <a:cs typeface="Arial"/>
                  </a:rPr>
                  <a:t>Best </a:t>
                </a:r>
                <a:r>
                  <a:rPr lang="en-US" sz="1400" dirty="0" smtClean="0">
                    <a:solidFill>
                      <a:srgbClr val="FF0000"/>
                    </a:solidFill>
                    <a:latin typeface="Arial"/>
                    <a:cs typeface="Arial"/>
                  </a:rPr>
                  <a:t>fitting to date:</a:t>
                </a:r>
                <a:endParaRPr lang="en-US" sz="1400" dirty="0">
                  <a:solidFill>
                    <a:srgbClr val="FF0000"/>
                  </a:solidFill>
                  <a:latin typeface="Arial"/>
                  <a:cs typeface="Arial"/>
                </a:endParaRPr>
              </a:p>
              <a:p>
                <a:pPr eaLnBrk="1" hangingPunct="1">
                  <a:buFontTx/>
                  <a:buNone/>
                </a:pPr>
                <a:r>
                  <a:rPr lang="en-US" sz="1400" dirty="0">
                    <a:solidFill>
                      <a:srgbClr val="FF0000"/>
                    </a:solidFill>
                    <a:latin typeface="Arial"/>
                    <a:cs typeface="Arial"/>
                  </a:rPr>
                  <a:t>2.0×10</a:t>
                </a:r>
                <a:r>
                  <a:rPr lang="en-US" sz="1400" baseline="30000" dirty="0">
                    <a:solidFill>
                      <a:srgbClr val="FF0000"/>
                    </a:solidFill>
                    <a:latin typeface="Arial"/>
                    <a:cs typeface="Arial"/>
                  </a:rPr>
                  <a:t>-4</a:t>
                </a:r>
                <a:r>
                  <a:rPr lang="en-US" sz="1400" dirty="0">
                    <a:solidFill>
                      <a:srgbClr val="FF0000"/>
                    </a:solidFill>
                    <a:latin typeface="Arial"/>
                    <a:cs typeface="Arial"/>
                  </a:rPr>
                  <a:t> full-scale radiance</a:t>
                </a:r>
              </a:p>
              <a:p>
                <a:pPr eaLnBrk="1" hangingPunct="1">
                  <a:buFontTx/>
                  <a:buNone/>
                </a:pPr>
                <a:endParaRPr lang="en-US" sz="1400" dirty="0">
                  <a:solidFill>
                    <a:srgbClr val="FF0000"/>
                  </a:solidFill>
                  <a:latin typeface="Arial"/>
                  <a:cs typeface="Arial"/>
                </a:endParaRPr>
              </a:p>
              <a:p>
                <a:pPr eaLnBrk="1" hangingPunct="1">
                  <a:buFontTx/>
                  <a:buNone/>
                </a:pPr>
                <a:endParaRPr lang="en-US" sz="1400" dirty="0">
                  <a:solidFill>
                    <a:srgbClr val="FF0000"/>
                  </a:solidFill>
                  <a:latin typeface="Arial"/>
                  <a:cs typeface="Arial"/>
                </a:endParaRPr>
              </a:p>
              <a:p>
                <a:pPr eaLnBrk="1" hangingPunct="1">
                  <a:buFontTx/>
                  <a:buNone/>
                </a:pPr>
                <a:r>
                  <a:rPr lang="en-US" sz="1400" dirty="0">
                    <a:solidFill>
                      <a:srgbClr val="FF0000"/>
                    </a:solidFill>
                    <a:latin typeface="Arial"/>
                    <a:cs typeface="Arial"/>
                  </a:rPr>
                  <a:t>(Instrument vs. algorithm: </a:t>
                </a:r>
                <a:r>
                  <a:rPr lang="en-US" sz="1400" i="1" dirty="0">
                    <a:solidFill>
                      <a:srgbClr val="0000FF"/>
                    </a:solidFill>
                    <a:latin typeface="Arial"/>
                    <a:cs typeface="Arial"/>
                  </a:rPr>
                  <a:t>Tied!</a:t>
                </a:r>
                <a:r>
                  <a:rPr lang="en-US" sz="1400" dirty="0">
                    <a:solidFill>
                      <a:srgbClr val="FF0000"/>
                    </a:solidFill>
                    <a:latin typeface="Arial"/>
                    <a:cs typeface="Arial"/>
                  </a:rPr>
                  <a:t> </a:t>
                </a:r>
                <a:r>
                  <a:rPr lang="en-US" sz="1400" i="1" dirty="0" smtClean="0">
                    <a:solidFill>
                      <a:srgbClr val="0000FF"/>
                    </a:solidFill>
                    <a:latin typeface="Arial"/>
                    <a:cs typeface="Arial"/>
                  </a:rPr>
                  <a:t>S/N drives instrument if meas. requirements can be met</a:t>
                </a:r>
                <a:endParaRPr lang="en-US" sz="1400" i="1" dirty="0">
                  <a:solidFill>
                    <a:srgbClr val="0000FF"/>
                  </a:solidFill>
                  <a:latin typeface="Arial"/>
                  <a:cs typeface="Arial"/>
                </a:endParaRPr>
              </a:p>
            </p:txBody>
          </p:sp>
        </p:grpSp>
        <p:sp>
          <p:nvSpPr>
            <p:cNvPr id="14" name="Line 6"/>
            <p:cNvSpPr>
              <a:spLocks noChangeAspect="1" noChangeShapeType="1"/>
            </p:cNvSpPr>
            <p:nvPr/>
          </p:nvSpPr>
          <p:spPr bwMode="auto">
            <a:xfrm flipV="1">
              <a:off x="3769" y="2619"/>
              <a:ext cx="195" cy="466"/>
            </a:xfrm>
            <a:prstGeom prst="line">
              <a:avLst/>
            </a:prstGeom>
            <a:noFill/>
            <a:ln w="19050">
              <a:solidFill>
                <a:srgbClr val="FF0000"/>
              </a:solidFill>
              <a:miter lim="800000"/>
              <a:headEnd/>
              <a:tailEnd type="stealth" w="lg" len="lg"/>
            </a:ln>
            <a:extLst>
              <a:ext uri="{909E8E84-426E-40dd-AFC4-6F175D3DCCD1}">
                <a14:hiddenFill xmlns:a14="http://schemas.microsoft.com/office/drawing/2010/main">
                  <a:noFill/>
                </a14:hiddenFill>
              </a:ext>
            </a:extLst>
          </p:spPr>
          <p:txBody>
            <a:bodyPr/>
            <a:lstStyle/>
            <a:p>
              <a:endParaRPr lang="en-US" dirty="0"/>
            </a:p>
          </p:txBody>
        </p:sp>
      </p:grpSp>
      <p:sp>
        <p:nvSpPr>
          <p:cNvPr id="17" name="Rectangle 8"/>
          <p:cNvSpPr>
            <a:spLocks noChangeArrowheads="1"/>
          </p:cNvSpPr>
          <p:nvPr/>
        </p:nvSpPr>
        <p:spPr bwMode="auto">
          <a:xfrm>
            <a:off x="6432550" y="4432300"/>
            <a:ext cx="18882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800" i="1" dirty="0">
                <a:solidFill>
                  <a:srgbClr val="FF0000"/>
                </a:solidFill>
                <a:latin typeface="Arial"/>
                <a:cs typeface="Arial"/>
              </a:rPr>
              <a:t>Important!</a:t>
            </a:r>
            <a:endParaRPr lang="en-US" sz="2800" i="1" dirty="0">
              <a:latin typeface="Arial"/>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169262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9781"/>
            <a:ext cx="5972807" cy="960120"/>
          </a:xfrm>
        </p:spPr>
        <p:txBody>
          <a:bodyPr anchor="ctr"/>
          <a:lstStyle/>
          <a:p>
            <a:r>
              <a:rPr lang="en-US" sz="3200" dirty="0" smtClean="0">
                <a:solidFill>
                  <a:schemeClr val="bg1">
                    <a:lumMod val="85000"/>
                  </a:schemeClr>
                </a:solidFill>
              </a:rPr>
              <a:t>Baseline and threshold </a:t>
            </a:r>
            <a:br>
              <a:rPr lang="en-US" sz="3200" dirty="0" smtClean="0">
                <a:solidFill>
                  <a:schemeClr val="bg1">
                    <a:lumMod val="85000"/>
                  </a:schemeClr>
                </a:solidFill>
              </a:rPr>
            </a:br>
            <a:r>
              <a:rPr lang="en-US" sz="3200" dirty="0" smtClean="0">
                <a:solidFill>
                  <a:schemeClr val="bg1">
                    <a:lumMod val="85000"/>
                  </a:schemeClr>
                </a:solidFill>
              </a:rPr>
              <a:t>data </a:t>
            </a:r>
            <a:r>
              <a:rPr lang="en-US" sz="3200" dirty="0">
                <a:solidFill>
                  <a:schemeClr val="bg1">
                    <a:lumMod val="85000"/>
                  </a:schemeClr>
                </a:solidFill>
              </a:rPr>
              <a:t>p</a:t>
            </a:r>
            <a:r>
              <a:rPr lang="en-US" sz="3200" dirty="0" smtClean="0">
                <a:solidFill>
                  <a:schemeClr val="bg1">
                    <a:lumMod val="85000"/>
                  </a:schemeClr>
                </a:solidFill>
              </a:rPr>
              <a:t>roducts</a:t>
            </a:r>
            <a:endParaRPr lang="en-US" sz="3200" dirty="0">
              <a:solidFill>
                <a:schemeClr val="bg1">
                  <a:lumMod val="8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66837886"/>
              </p:ext>
            </p:extLst>
          </p:nvPr>
        </p:nvGraphicFramePr>
        <p:xfrm>
          <a:off x="1723096" y="1136845"/>
          <a:ext cx="4933950" cy="280543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smtClean="0">
                          <a:effectLst/>
                        </a:rPr>
                        <a:t>(Selected Scenes) </a:t>
                      </a:r>
                      <a:r>
                        <a:rPr lang="en-US" sz="1200" dirty="0" smtClean="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bl>
          </a:graphicData>
        </a:graphic>
      </p:graphicFrame>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00090"/>
                </a:solidFill>
                <a:latin typeface="Arial"/>
                <a:cs typeface="Arial"/>
              </a:rPr>
              <a:t>Minimal set of products sufficient for constraining air quality</a:t>
            </a:r>
          </a:p>
          <a:p>
            <a:pPr>
              <a:spcBef>
                <a:spcPts val="0"/>
              </a:spcBef>
            </a:pPr>
            <a:r>
              <a:rPr lang="en-US" sz="1600" b="1" dirty="0" smtClean="0">
                <a:solidFill>
                  <a:srgbClr val="000090"/>
                </a:solidFill>
                <a:latin typeface="Arial"/>
                <a:cs typeface="Arial"/>
              </a:rPr>
              <a:t>Across Greater North America (GNA): 18°N to 58°N near 100°W, 67°W to 125°W near 42°N</a:t>
            </a:r>
          </a:p>
          <a:p>
            <a:pPr>
              <a:spcBef>
                <a:spcPts val="0"/>
              </a:spcBef>
            </a:pPr>
            <a:r>
              <a:rPr lang="en-US" sz="1600" b="1" dirty="0" smtClean="0">
                <a:solidFill>
                  <a:srgbClr val="000090"/>
                </a:solidFill>
                <a:latin typeface="Arial"/>
                <a:cs typeface="Arial"/>
              </a:rPr>
              <a:t>Data products at urban-regional spatial scales</a:t>
            </a:r>
          </a:p>
          <a:p>
            <a:pPr lvl="1">
              <a:spcBef>
                <a:spcPts val="0"/>
              </a:spcBef>
            </a:pPr>
            <a:r>
              <a:rPr lang="en-US" sz="1200" b="1" dirty="0" smtClean="0">
                <a:solidFill>
                  <a:srgbClr val="000090"/>
                </a:solidFill>
                <a:latin typeface="Arial"/>
                <a:cs typeface="Arial"/>
              </a:rPr>
              <a:t>Baseline ≤ 60 km</a:t>
            </a:r>
            <a:r>
              <a:rPr lang="en-US" sz="1200" b="1" baseline="30000" dirty="0" smtClean="0">
                <a:solidFill>
                  <a:srgbClr val="000090"/>
                </a:solidFill>
                <a:latin typeface="Arial"/>
                <a:cs typeface="Arial"/>
              </a:rPr>
              <a:t>2</a:t>
            </a:r>
            <a:r>
              <a:rPr lang="en-US" sz="1200" b="1" i="1" dirty="0" smtClean="0">
                <a:solidFill>
                  <a:srgbClr val="000090"/>
                </a:solidFill>
                <a:latin typeface="Arial"/>
                <a:cs typeface="Arial"/>
              </a:rPr>
              <a:t> </a:t>
            </a:r>
            <a:r>
              <a:rPr lang="en-US" sz="1200" b="1" dirty="0" smtClean="0">
                <a:solidFill>
                  <a:srgbClr val="000090"/>
                </a:solidFill>
                <a:latin typeface="Arial"/>
                <a:cs typeface="Arial"/>
              </a:rPr>
              <a:t>at center of Field Of Regard (FOR)</a:t>
            </a:r>
          </a:p>
          <a:p>
            <a:pPr lvl="1">
              <a:spcBef>
                <a:spcPts val="0"/>
              </a:spcBef>
            </a:pPr>
            <a:r>
              <a:rPr lang="en-US" sz="1200" b="1" dirty="0" smtClean="0">
                <a:solidFill>
                  <a:srgbClr val="000090"/>
                </a:solidFill>
                <a:latin typeface="Arial"/>
                <a:cs typeface="Arial"/>
              </a:rPr>
              <a:t>Threshold </a:t>
            </a:r>
            <a:r>
              <a:rPr lang="en-US" sz="1200" b="1" dirty="0">
                <a:solidFill>
                  <a:srgbClr val="000090"/>
                </a:solidFill>
                <a:latin typeface="Arial"/>
                <a:cs typeface="Arial"/>
              </a:rPr>
              <a:t> ≤ </a:t>
            </a:r>
            <a:r>
              <a:rPr lang="en-US" sz="1200" b="1" dirty="0" smtClean="0">
                <a:solidFill>
                  <a:srgbClr val="000090"/>
                </a:solidFill>
                <a:latin typeface="Arial"/>
                <a:cs typeface="Arial"/>
              </a:rPr>
              <a:t>300 km</a:t>
            </a:r>
            <a:r>
              <a:rPr lang="en-US" sz="1200" b="1" baseline="30000" dirty="0" smtClean="0">
                <a:solidFill>
                  <a:srgbClr val="000090"/>
                </a:solidFill>
                <a:latin typeface="Arial"/>
                <a:cs typeface="Arial"/>
              </a:rPr>
              <a:t>2 </a:t>
            </a:r>
            <a:r>
              <a:rPr lang="en-US" sz="1200" b="1" dirty="0" smtClean="0">
                <a:solidFill>
                  <a:srgbClr val="000090"/>
                </a:solidFill>
                <a:latin typeface="Arial"/>
                <a:cs typeface="Arial"/>
              </a:rPr>
              <a:t>at center </a:t>
            </a:r>
            <a:r>
              <a:rPr lang="en-US" sz="1200" b="1" dirty="0">
                <a:solidFill>
                  <a:srgbClr val="000090"/>
                </a:solidFill>
                <a:latin typeface="Arial"/>
                <a:cs typeface="Arial"/>
              </a:rPr>
              <a:t>of </a:t>
            </a:r>
            <a:r>
              <a:rPr lang="en-US" sz="1200" b="1" dirty="0" smtClean="0">
                <a:solidFill>
                  <a:srgbClr val="000090"/>
                </a:solidFill>
                <a:latin typeface="Arial"/>
                <a:cs typeface="Arial"/>
              </a:rPr>
              <a:t>FOR</a:t>
            </a:r>
          </a:p>
          <a:p>
            <a:pPr>
              <a:spcBef>
                <a:spcPts val="0"/>
              </a:spcBef>
            </a:pPr>
            <a:r>
              <a:rPr lang="en-US" sz="1600" b="1" dirty="0" smtClean="0">
                <a:solidFill>
                  <a:srgbClr val="000090"/>
                </a:solidFill>
                <a:latin typeface="Arial"/>
                <a:cs typeface="Arial"/>
              </a:rPr>
              <a:t>Temporal scales to resolve diurnal changes in pollutant distributions</a:t>
            </a:r>
            <a:endParaRPr lang="en-US" sz="1600" b="1" strike="sngStrike" dirty="0" smtClean="0">
              <a:solidFill>
                <a:srgbClr val="000090"/>
              </a:solidFill>
              <a:latin typeface="Arial"/>
              <a:cs typeface="Arial"/>
            </a:endParaRPr>
          </a:p>
          <a:p>
            <a:pPr>
              <a:spcBef>
                <a:spcPts val="0"/>
              </a:spcBef>
            </a:pPr>
            <a:r>
              <a:rPr lang="en-US" sz="1600" b="1" dirty="0" smtClean="0">
                <a:solidFill>
                  <a:srgbClr val="000090"/>
                </a:solidFill>
                <a:latin typeface="Arial"/>
                <a:cs typeface="Arial"/>
              </a:rPr>
              <a:t>Collected in cloud-free scenes </a:t>
            </a:r>
          </a:p>
          <a:p>
            <a:pPr>
              <a:spcBef>
                <a:spcPts val="0"/>
              </a:spcBef>
            </a:pPr>
            <a:r>
              <a:rPr lang="en-US" sz="1600" b="1" dirty="0" smtClean="0">
                <a:solidFill>
                  <a:srgbClr val="000090"/>
                </a:solidFill>
                <a:latin typeface="Arial"/>
                <a:cs typeface="Arial"/>
              </a:rPr>
              <a:t>Geolocation uncertainty of less than 4 km </a:t>
            </a:r>
          </a:p>
          <a:p>
            <a:pPr>
              <a:spcBef>
                <a:spcPts val="0"/>
              </a:spcBef>
            </a:pPr>
            <a:r>
              <a:rPr lang="en-US" sz="1600" b="1" dirty="0" smtClean="0">
                <a:solidFill>
                  <a:srgbClr val="000090"/>
                </a:solidFill>
                <a:latin typeface="Arial"/>
                <a:cs typeface="Arial"/>
              </a:rPr>
              <a:t>Mission duration, subject to instrument availability</a:t>
            </a:r>
          </a:p>
          <a:p>
            <a:pPr lvl="1">
              <a:spcBef>
                <a:spcPts val="0"/>
              </a:spcBef>
            </a:pPr>
            <a:r>
              <a:rPr lang="en-US" sz="1200" b="1" dirty="0" smtClean="0">
                <a:solidFill>
                  <a:srgbClr val="000090"/>
                </a:solidFill>
                <a:latin typeface="Arial"/>
                <a:cs typeface="Arial"/>
              </a:rPr>
              <a:t>Baseline 20 months</a:t>
            </a:r>
          </a:p>
          <a:p>
            <a:pPr lvl="1">
              <a:spcBef>
                <a:spcPts val="0"/>
              </a:spcBef>
            </a:pPr>
            <a:r>
              <a:rPr lang="en-US" sz="1200" b="1" dirty="0" smtClean="0">
                <a:solidFill>
                  <a:srgbClr val="000090"/>
                </a:solidFill>
                <a:latin typeface="Arial"/>
                <a:cs typeface="Arial"/>
              </a:rPr>
              <a:t>Threshold 12 months</a:t>
            </a:r>
            <a:endParaRPr lang="en-US" sz="1200" b="1" dirty="0">
              <a:solidFill>
                <a:srgbClr val="000090"/>
              </a:solidFill>
              <a:latin typeface="Arial"/>
              <a:cs typeface="Aria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988261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rgbClr val="BFBFBF"/>
                </a:solidFill>
              </a:rPr>
              <a:t>GOME, SCIAMACHY, and OMI measurement examples</a:t>
            </a:r>
            <a:endParaRPr lang="en-US" sz="3200" dirty="0">
              <a:solidFill>
                <a:srgbClr val="BFBFBF"/>
              </a:solidFill>
            </a:endParaRPr>
          </a:p>
        </p:txBody>
      </p:sp>
      <p:sp>
        <p:nvSpPr>
          <p:cNvPr id="9" name="Slide Number Placeholder 7"/>
          <p:cNvSpPr>
            <a:spLocks noGrp="1"/>
          </p:cNvSpPr>
          <p:nvPr>
            <p:ph type="sldNum" sz="quarter" idx="12"/>
          </p:nvPr>
        </p:nvSpPr>
        <p:spPr>
          <a:xfrm>
            <a:off x="7305240" y="6691594"/>
            <a:ext cx="2133600" cy="228989"/>
          </a:xfrm>
        </p:spPr>
        <p:txBody>
          <a:bodyPr/>
          <a:lstStyle/>
          <a:p>
            <a:fld id="{AEC11D65-9821-2B49-88CD-D477606C3EDA}" type="slidenum">
              <a:rPr lang="en-US" smtClean="0">
                <a:solidFill>
                  <a:prstClr val="black">
                    <a:tint val="75000"/>
                  </a:prstClr>
                </a:solidFill>
                <a:latin typeface="Calibri"/>
              </a:rPr>
              <a:pPr/>
              <a:t>7</a:t>
            </a:fld>
            <a:endParaRPr lang="en-US" dirty="0">
              <a:solidFill>
                <a:prstClr val="black">
                  <a:tint val="75000"/>
                </a:prstClr>
              </a:solidFill>
              <a:latin typeface="Calibri"/>
            </a:endParaRPr>
          </a:p>
        </p:txBody>
      </p:sp>
      <p:grpSp>
        <p:nvGrpSpPr>
          <p:cNvPr id="5" name="Group 12"/>
          <p:cNvGrpSpPr>
            <a:grpSpLocks/>
          </p:cNvGrpSpPr>
          <p:nvPr/>
        </p:nvGrpSpPr>
        <p:grpSpPr bwMode="auto">
          <a:xfrm>
            <a:off x="9525" y="1075645"/>
            <a:ext cx="3821113" cy="2247900"/>
            <a:chOff x="2820" y="99"/>
            <a:chExt cx="2407" cy="1416"/>
          </a:xfrm>
        </p:grpSpPr>
        <p:pic>
          <p:nvPicPr>
            <p:cNvPr id="6" name="Picture 13" descr="NO2_Zoom_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 y="99"/>
              <a:ext cx="2407"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LA2_NO2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4" y="602"/>
              <a:ext cx="1343"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
          <p:cNvGrpSpPr>
            <a:grpSpLocks/>
          </p:cNvGrpSpPr>
          <p:nvPr/>
        </p:nvGrpSpPr>
        <p:grpSpPr bwMode="auto">
          <a:xfrm>
            <a:off x="4027488" y="1052904"/>
            <a:ext cx="2328862" cy="3397250"/>
            <a:chOff x="60" y="1725"/>
            <a:chExt cx="1467" cy="2140"/>
          </a:xfrm>
        </p:grpSpPr>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 y="1725"/>
              <a:ext cx="1013"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 y="2744"/>
              <a:ext cx="1036"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 name="Text Box 5"/>
            <p:cNvSpPr txBox="1">
              <a:spLocks noChangeArrowheads="1"/>
            </p:cNvSpPr>
            <p:nvPr/>
          </p:nvSpPr>
          <p:spPr bwMode="auto">
            <a:xfrm>
              <a:off x="60" y="3456"/>
              <a:ext cx="1467"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fontAlgn="base">
                <a:spcBef>
                  <a:spcPct val="0"/>
                </a:spcBef>
                <a:spcAft>
                  <a:spcPct val="0"/>
                </a:spcAft>
                <a:buClr>
                  <a:srgbClr val="000000"/>
                </a:buClr>
                <a:buSzPct val="100000"/>
                <a:buFont typeface="Verdana" charset="0"/>
                <a:buNone/>
              </a:pPr>
              <a:r>
                <a:rPr lang="en-US" sz="1200" b="0" dirty="0">
                  <a:solidFill>
                    <a:srgbClr val="FF0000"/>
                  </a:solidFill>
                  <a:latin typeface="Verdana" charset="0"/>
                  <a:cs typeface="Arial" charset="0"/>
                </a:rPr>
                <a:t>Kilauea activity, source of the VOG event in Honolulu on 9 November 2004</a:t>
              </a:r>
            </a:p>
          </p:txBody>
        </p:sp>
      </p:grpSp>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4588" y="1047255"/>
            <a:ext cx="2833687"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100" y="3559175"/>
            <a:ext cx="350996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15" descr="OMCHOCHO-2006m08_0p10_040_Asia_ov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488" y="4986338"/>
            <a:ext cx="28702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OMHCHO-2006m08_0p10_040_Asia_oval"/>
          <p:cNvPicPr>
            <a:picLocks noChangeAspect="1" noChangeArrowheads="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6191250" y="5002213"/>
            <a:ext cx="295275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8"/>
          <p:cNvCxnSpPr>
            <a:cxnSpLocks noChangeShapeType="1"/>
          </p:cNvCxnSpPr>
          <p:nvPr/>
        </p:nvCxnSpPr>
        <p:spPr bwMode="auto">
          <a:xfrm>
            <a:off x="819150" y="2124982"/>
            <a:ext cx="736600" cy="231775"/>
          </a:xfrm>
          <a:prstGeom prst="straightConnector1">
            <a:avLst/>
          </a:prstGeom>
          <a:noFill/>
          <a:ln w="38100">
            <a:solidFill>
              <a:srgbClr val="FFFF00"/>
            </a:solidFill>
            <a:round/>
            <a:headEnd/>
            <a:tailEnd type="arrow" w="med" len="med"/>
          </a:ln>
          <a:extLst>
            <a:ext uri="{909E8E84-426E-40dd-AFC4-6F175D3DCCD1}">
              <a14:hiddenFill xmlns:a14="http://schemas.microsoft.com/office/drawing/2010/main">
                <a:noFill/>
              </a14:hiddenFill>
            </a:ext>
          </a:extLst>
        </p:spPr>
      </p:cxnSp>
      <p:sp>
        <p:nvSpPr>
          <p:cNvPr id="18" name="TextBox 17"/>
          <p:cNvSpPr txBox="1"/>
          <p:nvPr/>
        </p:nvSpPr>
        <p:spPr>
          <a:xfrm>
            <a:off x="657225" y="3795713"/>
            <a:ext cx="1935163" cy="2062162"/>
          </a:xfrm>
          <a:prstGeom prst="rect">
            <a:avLst/>
          </a:prstGeom>
          <a:noFill/>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defRPr/>
            </a:pPr>
            <a:r>
              <a:rPr lang="en-US" sz="3200" b="0" dirty="0" smtClean="0">
                <a:solidFill>
                  <a:srgbClr val="FFFF00"/>
                </a:solidFill>
                <a:effectLst>
                  <a:outerShdw blurRad="38100" dist="38100" dir="2700000" algn="tl">
                    <a:srgbClr val="FFFFFF"/>
                  </a:outerShdw>
                </a:effectLst>
                <a:latin typeface="Verdana" charset="0"/>
              </a:rPr>
              <a:t>O</a:t>
            </a:r>
            <a:r>
              <a:rPr lang="en-US" sz="3200" b="0" baseline="-25000" dirty="0" smtClean="0">
                <a:solidFill>
                  <a:srgbClr val="FFFF00"/>
                </a:solidFill>
                <a:effectLst>
                  <a:outerShdw blurRad="38100" dist="38100" dir="2700000" algn="tl">
                    <a:srgbClr val="FFFFFF"/>
                  </a:outerShdw>
                </a:effectLst>
                <a:latin typeface="Verdana" charset="0"/>
              </a:rPr>
              <a:t>3</a:t>
            </a:r>
            <a:r>
              <a:rPr lang="en-US" sz="3200" b="0" dirty="0" smtClean="0">
                <a:solidFill>
                  <a:srgbClr val="FFFF00"/>
                </a:solidFill>
                <a:effectLst>
                  <a:outerShdw blurRad="38100" dist="38100" dir="2700000" algn="tl">
                    <a:srgbClr val="FFFFFF"/>
                  </a:outerShdw>
                </a:effectLst>
                <a:latin typeface="Verdana" charset="0"/>
              </a:rPr>
              <a:t>  </a:t>
            </a:r>
            <a:r>
              <a:rPr lang="en-US" b="0" dirty="0" smtClean="0">
                <a:solidFill>
                  <a:srgbClr val="FFFF00"/>
                </a:solidFill>
                <a:effectLst>
                  <a:outerShdw blurRad="38100" dist="38100" dir="2700000" algn="tl">
                    <a:srgbClr val="FFFFFF"/>
                  </a:outerShdw>
                </a:effectLst>
                <a:latin typeface="Verdana" charset="0"/>
              </a:rPr>
              <a:t>strat </a:t>
            </a: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r>
              <a:rPr lang="en-US" b="0" dirty="0" smtClean="0">
                <a:solidFill>
                  <a:srgbClr val="FFFF00"/>
                </a:solidFill>
                <a:effectLst>
                  <a:outerShdw blurRad="38100" dist="38100" dir="2700000" algn="tl">
                    <a:srgbClr val="FFFFFF"/>
                  </a:outerShdw>
                </a:effectLst>
                <a:latin typeface="Verdana" charset="0"/>
              </a:rPr>
              <a:t>      trop</a:t>
            </a:r>
          </a:p>
        </p:txBody>
      </p:sp>
      <p:sp>
        <p:nvSpPr>
          <p:cNvPr id="19" name="TextBox 18"/>
          <p:cNvSpPr txBox="1"/>
          <p:nvPr/>
        </p:nvSpPr>
        <p:spPr>
          <a:xfrm>
            <a:off x="3548063" y="5461000"/>
            <a:ext cx="2293937" cy="585788"/>
          </a:xfrm>
          <a:prstGeom prst="rect">
            <a:avLst/>
          </a:prstGeom>
          <a:noFill/>
        </p:spPr>
        <p:txBody>
          <a:bodyPr>
            <a:spAutoFit/>
          </a:bodyPr>
          <a:lstStyle/>
          <a:p>
            <a:pPr defTabSz="914400" eaLnBrk="0" fontAlgn="base" hangingPunct="0">
              <a:spcBef>
                <a:spcPct val="0"/>
              </a:spcBef>
              <a:spcAft>
                <a:spcPct val="0"/>
              </a:spcAft>
              <a:defRPr/>
            </a:pPr>
            <a:r>
              <a:rPr lang="en-US" sz="3200" dirty="0">
                <a:solidFill>
                  <a:srgbClr val="FF33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CHOCHO</a:t>
            </a:r>
            <a:endParaRPr lang="en-US" sz="3200" baseline="-25000" dirty="0">
              <a:solidFill>
                <a:srgbClr val="FF3300"/>
              </a:solidFill>
              <a:effectLst>
                <a:outerShdw blurRad="38100" dist="38100" dir="2700000" algn="tl">
                  <a:srgbClr val="000000">
                    <a:alpha val="43137"/>
                  </a:srgbClr>
                </a:outerShdw>
              </a:effectLst>
              <a:latin typeface="Verdana" pitchFamily="34" charset="0"/>
              <a:ea typeface="ＭＳ Ｐゴシック" charset="0"/>
              <a:cs typeface="ＭＳ Ｐゴシック" charset="0"/>
            </a:endParaRPr>
          </a:p>
        </p:txBody>
      </p:sp>
      <p:sp>
        <p:nvSpPr>
          <p:cNvPr id="20" name="TextBox 19"/>
          <p:cNvSpPr txBox="1"/>
          <p:nvPr/>
        </p:nvSpPr>
        <p:spPr>
          <a:xfrm>
            <a:off x="6470650" y="4844390"/>
            <a:ext cx="1568450" cy="584200"/>
          </a:xfrm>
          <a:prstGeom prst="rect">
            <a:avLst/>
          </a:prstGeom>
          <a:noFill/>
        </p:spPr>
        <p:txBody>
          <a:bodyPr>
            <a:spAutoFit/>
          </a:bodyPr>
          <a:lstStyle/>
          <a:p>
            <a:pPr defTabSz="914400" eaLnBrk="0" fontAlgn="base" hangingPunct="0">
              <a:spcBef>
                <a:spcPct val="0"/>
              </a:spcBef>
              <a:spcAft>
                <a:spcPct val="0"/>
              </a:spcAft>
              <a:defRPr/>
            </a:pPr>
            <a:r>
              <a:rPr lang="en-US" sz="3200" dirty="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HCHO</a:t>
            </a:r>
            <a:endParaRPr lang="en-US" sz="3200" baseline="-25000" dirty="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21" name="TextBox 20"/>
          <p:cNvSpPr txBox="1"/>
          <p:nvPr/>
        </p:nvSpPr>
        <p:spPr>
          <a:xfrm>
            <a:off x="4402287" y="1381742"/>
            <a:ext cx="1053180" cy="584776"/>
          </a:xfrm>
          <a:prstGeom prst="rect">
            <a:avLst/>
          </a:prstGeom>
          <a:noFill/>
        </p:spPr>
        <p:txBody>
          <a:bodyPr wrap="square">
            <a:spAutoFit/>
          </a:bodyPr>
          <a:lstStyle/>
          <a:p>
            <a:pPr defTabSz="914400" eaLnBrk="0" fontAlgn="base" hangingPunct="0">
              <a:spcBef>
                <a:spcPct val="0"/>
              </a:spcBef>
              <a:spcAft>
                <a:spcPct val="0"/>
              </a:spcAft>
              <a:defRPr/>
            </a:pPr>
            <a:r>
              <a:rPr lang="en-US" sz="3200" dirty="0" smtClean="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SO</a:t>
            </a:r>
            <a:r>
              <a:rPr lang="en-US" sz="3200" baseline="-25000" dirty="0" smtClean="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2</a:t>
            </a:r>
            <a:endParaRPr lang="en-US" sz="3200" baseline="-25000" dirty="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endParaRPr>
          </a:p>
        </p:txBody>
      </p:sp>
      <p:sp>
        <p:nvSpPr>
          <p:cNvPr id="22" name="TextBox 21"/>
          <p:cNvSpPr txBox="1"/>
          <p:nvPr/>
        </p:nvSpPr>
        <p:spPr>
          <a:xfrm>
            <a:off x="1193029" y="1241754"/>
            <a:ext cx="1053180" cy="584776"/>
          </a:xfrm>
          <a:prstGeom prst="rect">
            <a:avLst/>
          </a:prstGeom>
          <a:noFill/>
        </p:spPr>
        <p:txBody>
          <a:bodyPr wrap="square">
            <a:spAutoFit/>
          </a:bodyPr>
          <a:lstStyle/>
          <a:p>
            <a:pPr defTabSz="914400" eaLnBrk="0" fontAlgn="base" hangingPunct="0">
              <a:spcBef>
                <a:spcPct val="0"/>
              </a:spcBef>
              <a:spcAft>
                <a:spcPct val="0"/>
              </a:spcAft>
              <a:defRPr/>
            </a:pPr>
            <a:r>
              <a:rPr lang="en-US" sz="3200" dirty="0" smtClean="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NO</a:t>
            </a:r>
            <a:r>
              <a:rPr lang="en-US" sz="3200" baseline="-25000" dirty="0" smtClean="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2</a:t>
            </a:r>
            <a:endParaRPr lang="en-US" sz="3200" baseline="-25000" dirty="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endParaRPr>
          </a:p>
        </p:txBody>
      </p:sp>
    </p:spTree>
    <p:extLst>
      <p:ext uri="{BB962C8B-B14F-4D97-AF65-F5344CB8AC3E}">
        <p14:creationId xmlns:p14="http://schemas.microsoft.com/office/powerpoint/2010/main" val="16404470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mission concept</a:t>
            </a:r>
            <a:endParaRPr lang="en-US" sz="3200" dirty="0">
              <a:solidFill>
                <a:schemeClr val="bg1">
                  <a:lumMod val="85000"/>
                </a:schemeClr>
              </a:solidFill>
            </a:endParaRPr>
          </a:p>
        </p:txBody>
      </p:sp>
      <p:sp>
        <p:nvSpPr>
          <p:cNvPr id="2" name="Rectangle 1"/>
          <p:cNvSpPr/>
          <p:nvPr/>
        </p:nvSpPr>
        <p:spPr>
          <a:xfrm>
            <a:off x="0" y="1548977"/>
            <a:ext cx="9144000" cy="4678204"/>
          </a:xfrm>
          <a:prstGeom prst="rect">
            <a:avLst/>
          </a:prstGeom>
        </p:spPr>
        <p:txBody>
          <a:bodyPr wrap="square">
            <a:spAutoFit/>
          </a:bodyPr>
          <a:lstStyle/>
          <a:p>
            <a:pPr marL="285750" indent="-285750" defTabSz="914400">
              <a:buFont typeface="Arial"/>
              <a:buChar char="•"/>
              <a:defRPr/>
            </a:pPr>
            <a:r>
              <a:rPr lang="en-US" b="1" kern="0" dirty="0">
                <a:solidFill>
                  <a:srgbClr val="000090"/>
                </a:solidFill>
                <a:latin typeface="Arial"/>
              </a:rPr>
              <a:t>Geostationary orbit, operating on a commercial telecom satellite</a:t>
            </a:r>
          </a:p>
          <a:p>
            <a:pPr marL="742950" lvl="1" indent="-285750" defTabSz="914400">
              <a:buFont typeface="Courier New"/>
              <a:buChar char="o"/>
              <a:defRPr/>
            </a:pPr>
            <a:r>
              <a:rPr lang="en-US" sz="1600" kern="0" dirty="0">
                <a:solidFill>
                  <a:srgbClr val="000090"/>
                </a:solidFill>
                <a:latin typeface="Arial"/>
              </a:rPr>
              <a:t>NASA will arrange launch and hosting services (per Earth Venture Instrument scope)</a:t>
            </a:r>
          </a:p>
          <a:p>
            <a:pPr marL="1200150" lvl="2" indent="-285750" defTabSz="914400">
              <a:buFont typeface="Lucida Grande"/>
              <a:buChar char="-"/>
              <a:defRPr/>
            </a:pPr>
            <a:r>
              <a:rPr lang="en-US" sz="1600" kern="0" dirty="0" smtClean="0">
                <a:solidFill>
                  <a:srgbClr val="000090"/>
                </a:solidFill>
                <a:latin typeface="Arial"/>
              </a:rPr>
              <a:t>80-115</a:t>
            </a:r>
            <a:r>
              <a:rPr lang="en-US" sz="1600" kern="0" baseline="30000" dirty="0" smtClean="0">
                <a:solidFill>
                  <a:srgbClr val="000090"/>
                </a:solidFill>
                <a:latin typeface="Arial"/>
              </a:rPr>
              <a:t>o</a:t>
            </a:r>
            <a:r>
              <a:rPr lang="en-US" sz="1600" kern="0" dirty="0" smtClean="0">
                <a:solidFill>
                  <a:srgbClr val="000090"/>
                </a:solidFill>
                <a:latin typeface="Arial"/>
              </a:rPr>
              <a:t> </a:t>
            </a:r>
            <a:r>
              <a:rPr lang="en-US" sz="1600" kern="0" dirty="0">
                <a:solidFill>
                  <a:srgbClr val="000090"/>
                </a:solidFill>
                <a:latin typeface="Arial"/>
              </a:rPr>
              <a:t>W </a:t>
            </a:r>
            <a:r>
              <a:rPr lang="en-US" sz="1600" kern="0" dirty="0" smtClean="0">
                <a:solidFill>
                  <a:srgbClr val="000090"/>
                </a:solidFill>
                <a:latin typeface="Arial"/>
              </a:rPr>
              <a:t>acceptable latitude</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Specifying </a:t>
            </a:r>
            <a:r>
              <a:rPr lang="en-US" sz="1600" kern="0" dirty="0">
                <a:solidFill>
                  <a:srgbClr val="000090"/>
                </a:solidFill>
                <a:latin typeface="Arial"/>
              </a:rPr>
              <a:t>satellite </a:t>
            </a:r>
            <a:r>
              <a:rPr lang="en-US" sz="1600" kern="0" dirty="0" smtClean="0">
                <a:solidFill>
                  <a:srgbClr val="000090"/>
                </a:solidFill>
                <a:latin typeface="Arial"/>
              </a:rPr>
              <a:t>environment, accommodation</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Hourly measurement and telemetry duty cycle for </a:t>
            </a:r>
            <a:r>
              <a:rPr lang="en-US" sz="1600" kern="0" dirty="0" smtClean="0">
                <a:solidFill>
                  <a:srgbClr val="000090"/>
                </a:solidFill>
                <a:latin typeface="Arial"/>
              </a:rPr>
              <a:t>at least ≤</a:t>
            </a:r>
            <a:r>
              <a:rPr lang="en-US" sz="1600" kern="0" dirty="0">
                <a:solidFill>
                  <a:srgbClr val="000090"/>
                </a:solidFill>
                <a:latin typeface="Arial"/>
              </a:rPr>
              <a:t>70</a:t>
            </a:r>
            <a:r>
              <a:rPr lang="en-US" sz="1600" kern="0" baseline="30000" dirty="0">
                <a:solidFill>
                  <a:srgbClr val="000090"/>
                </a:solidFill>
                <a:latin typeface="Arial"/>
              </a:rPr>
              <a:t>o</a:t>
            </a:r>
            <a:r>
              <a:rPr lang="en-US" sz="1600" kern="0" dirty="0">
                <a:solidFill>
                  <a:srgbClr val="000090"/>
                </a:solidFill>
                <a:latin typeface="Arial"/>
              </a:rPr>
              <a:t> SZA</a:t>
            </a:r>
          </a:p>
          <a:p>
            <a:pPr marL="285750" indent="-285750" defTabSz="914400">
              <a:buFont typeface="Arial"/>
              <a:buChar char="•"/>
              <a:defRPr/>
            </a:pPr>
            <a:r>
              <a:rPr lang="en-US" b="1" kern="0" dirty="0" smtClean="0">
                <a:solidFill>
                  <a:srgbClr val="000090"/>
                </a:solidFill>
                <a:latin typeface="Arial"/>
              </a:rPr>
              <a:t>TEMPO </a:t>
            </a:r>
            <a:r>
              <a:rPr lang="en-US" b="1" kern="0" dirty="0">
                <a:solidFill>
                  <a:srgbClr val="000090"/>
                </a:solidFill>
                <a:latin typeface="Arial"/>
              </a:rPr>
              <a:t>is low risk with significant space </a:t>
            </a:r>
            <a:r>
              <a:rPr lang="en-US" b="1" kern="0" dirty="0" smtClean="0">
                <a:solidFill>
                  <a:srgbClr val="000090"/>
                </a:solidFill>
                <a:latin typeface="Arial"/>
              </a:rPr>
              <a:t>heritage</a:t>
            </a:r>
          </a:p>
          <a:p>
            <a:pPr marL="742950" lvl="1" indent="-285750" defTabSz="914400">
              <a:buFont typeface="Courier New"/>
              <a:buChar char="o"/>
              <a:defRPr/>
            </a:pPr>
            <a:r>
              <a:rPr lang="en-US" sz="1600" kern="0" dirty="0" smtClean="0">
                <a:solidFill>
                  <a:srgbClr val="000090"/>
                </a:solidFill>
                <a:latin typeface="Arial"/>
              </a:rPr>
              <a:t>We proposed SCIAMACHY in 1985, as suggested by the late Dr. Dieter Perner</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proposed TEMPO measurements have been made from low Earth orbit satellite instruments to the required </a:t>
            </a:r>
            <a:r>
              <a:rPr lang="en-US" sz="1600" kern="0" dirty="0" smtClean="0">
                <a:solidFill>
                  <a:srgbClr val="000090"/>
                </a:solidFill>
                <a:latin typeface="Arial"/>
              </a:rPr>
              <a:t>precisions by SAO and Science Team members</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TEMPO launch algorithms are implementations of currently operational algorithms</a:t>
            </a:r>
          </a:p>
          <a:p>
            <a:pPr marL="1200150" lvl="2" indent="-285750" defTabSz="914400">
              <a:buFont typeface="Lucida Grande"/>
              <a:buChar char="-"/>
              <a:defRPr/>
            </a:pPr>
            <a:r>
              <a:rPr lang="en-US" sz="1600" kern="0" dirty="0">
                <a:solidFill>
                  <a:srgbClr val="000090"/>
                </a:solidFill>
                <a:latin typeface="Arial"/>
              </a:rPr>
              <a:t>NASA TOMS-type O</a:t>
            </a:r>
            <a:r>
              <a:rPr lang="en-US" sz="1600" kern="0" baseline="-25000" dirty="0">
                <a:solidFill>
                  <a:srgbClr val="000090"/>
                </a:solidFill>
                <a:latin typeface="Arial"/>
              </a:rPr>
              <a:t>3</a:t>
            </a:r>
          </a:p>
          <a:p>
            <a:pPr marL="1200150" lvl="2" indent="-285750" defTabSz="914400">
              <a:buFont typeface="Lucida Grande"/>
              <a:buChar char="-"/>
              <a:defRPr/>
            </a:pPr>
            <a:r>
              <a:rPr lang="en-US" sz="1600" kern="0" dirty="0">
                <a:solidFill>
                  <a:srgbClr val="000090"/>
                </a:solidFill>
                <a:latin typeface="Arial"/>
              </a:rPr>
              <a:t>SO</a:t>
            </a:r>
            <a:r>
              <a:rPr lang="en-US" sz="1600" kern="0" baseline="-25000" dirty="0">
                <a:solidFill>
                  <a:srgbClr val="000090"/>
                </a:solidFill>
                <a:latin typeface="Arial"/>
              </a:rPr>
              <a:t>2</a:t>
            </a:r>
            <a:r>
              <a:rPr lang="en-US" sz="1600" kern="0" dirty="0">
                <a:solidFill>
                  <a:srgbClr val="000090"/>
                </a:solidFill>
                <a:latin typeface="Arial"/>
              </a:rPr>
              <a:t>, NO</a:t>
            </a:r>
            <a:r>
              <a:rPr lang="en-US" sz="1600" kern="0" baseline="-25000" dirty="0">
                <a:solidFill>
                  <a:srgbClr val="000090"/>
                </a:solidFill>
                <a:latin typeface="Arial"/>
              </a:rPr>
              <a:t>2</a:t>
            </a:r>
            <a:r>
              <a:rPr lang="en-US" sz="1600" kern="0" dirty="0">
                <a:solidFill>
                  <a:srgbClr val="000090"/>
                </a:solidFill>
                <a:latin typeface="Arial"/>
              </a:rPr>
              <a:t>, H</a:t>
            </a:r>
            <a:r>
              <a:rPr lang="en-US" sz="1600" kern="0" baseline="-25000" dirty="0">
                <a:solidFill>
                  <a:srgbClr val="000090"/>
                </a:solidFill>
                <a:latin typeface="Arial"/>
              </a:rPr>
              <a:t>2</a:t>
            </a:r>
            <a:r>
              <a:rPr lang="en-US" sz="1600" kern="0" dirty="0">
                <a:solidFill>
                  <a:srgbClr val="000090"/>
                </a:solidFill>
                <a:latin typeface="Arial"/>
              </a:rPr>
              <a:t>CO, C</a:t>
            </a:r>
            <a:r>
              <a:rPr lang="en-US" sz="1600" kern="0" baseline="-25000" dirty="0">
                <a:solidFill>
                  <a:srgbClr val="000090"/>
                </a:solidFill>
                <a:latin typeface="Arial"/>
              </a:rPr>
              <a:t>2</a:t>
            </a:r>
            <a:r>
              <a:rPr lang="en-US" sz="1600" kern="0" dirty="0">
                <a:solidFill>
                  <a:srgbClr val="000090"/>
                </a:solidFill>
                <a:latin typeface="Arial"/>
              </a:rPr>
              <a:t>H</a:t>
            </a:r>
            <a:r>
              <a:rPr lang="en-US" sz="1600" kern="0" baseline="-25000" dirty="0">
                <a:solidFill>
                  <a:srgbClr val="000090"/>
                </a:solidFill>
                <a:latin typeface="Arial"/>
              </a:rPr>
              <a:t>2</a:t>
            </a:r>
            <a:r>
              <a:rPr lang="en-US" sz="1600" kern="0" dirty="0">
                <a:solidFill>
                  <a:srgbClr val="000090"/>
                </a:solidFill>
                <a:latin typeface="Arial"/>
              </a:rPr>
              <a:t>O</a:t>
            </a:r>
            <a:r>
              <a:rPr lang="en-US" sz="1600" kern="0" baseline="-25000" dirty="0">
                <a:solidFill>
                  <a:srgbClr val="000090"/>
                </a:solidFill>
                <a:latin typeface="Arial"/>
              </a:rPr>
              <a:t>2</a:t>
            </a:r>
            <a:r>
              <a:rPr lang="en-US" sz="1600" kern="0" dirty="0">
                <a:solidFill>
                  <a:srgbClr val="000090"/>
                </a:solidFill>
                <a:latin typeface="Arial"/>
              </a:rPr>
              <a:t> from </a:t>
            </a:r>
            <a:r>
              <a:rPr lang="en-US" sz="1600" kern="0" dirty="0" smtClean="0">
                <a:solidFill>
                  <a:srgbClr val="000090"/>
                </a:solidFill>
                <a:latin typeface="Arial"/>
              </a:rPr>
              <a:t>fitting with AMF-weighted </a:t>
            </a:r>
            <a:r>
              <a:rPr lang="en-US" sz="1600" kern="0" dirty="0">
                <a:solidFill>
                  <a:srgbClr val="000090"/>
                </a:solidFill>
                <a:latin typeface="Arial"/>
              </a:rPr>
              <a:t>cross sections</a:t>
            </a:r>
          </a:p>
          <a:p>
            <a:pPr marL="1200150" lvl="2" indent="-285750" defTabSz="914400">
              <a:buFont typeface="Lucida Grande"/>
              <a:buChar char="-"/>
              <a:defRPr/>
            </a:pPr>
            <a:r>
              <a:rPr lang="en-US" sz="1600" kern="0" dirty="0">
                <a:solidFill>
                  <a:srgbClr val="000090"/>
                </a:solidFill>
                <a:latin typeface="Arial"/>
              </a:rPr>
              <a:t>Absorbing Aerosol Index, UV aerosol, Rotational Raman scattering </a:t>
            </a:r>
            <a:r>
              <a:rPr lang="en-US" sz="1600" kern="0" dirty="0" smtClean="0">
                <a:solidFill>
                  <a:srgbClr val="000090"/>
                </a:solidFill>
                <a:latin typeface="Arial"/>
              </a:rPr>
              <a:t>cloud</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SAO eXceL profile/tropospheric/PBL </a:t>
            </a:r>
            <a:r>
              <a:rPr lang="en-US" sz="1600" kern="0" dirty="0">
                <a:solidFill>
                  <a:srgbClr val="000090"/>
                </a:solidFill>
                <a:latin typeface="Arial"/>
              </a:rPr>
              <a:t>O</a:t>
            </a:r>
            <a:r>
              <a:rPr lang="en-US" sz="1600" kern="0" baseline="-25000" dirty="0">
                <a:solidFill>
                  <a:srgbClr val="000090"/>
                </a:solidFill>
                <a:latin typeface="Arial"/>
              </a:rPr>
              <a:t>3</a:t>
            </a:r>
            <a:r>
              <a:rPr lang="en-US" sz="1600" kern="0" dirty="0">
                <a:solidFill>
                  <a:srgbClr val="000090"/>
                </a:solidFill>
                <a:latin typeface="Arial"/>
              </a:rPr>
              <a:t> for selected geographic targets</a:t>
            </a:r>
          </a:p>
          <a:p>
            <a:pPr marL="285750" indent="-285750" defTabSz="914400">
              <a:buFont typeface="Arial"/>
              <a:buChar char="•"/>
              <a:defRPr/>
            </a:pPr>
            <a:r>
              <a:rPr lang="en-US" b="1" kern="0" dirty="0" smtClean="0">
                <a:solidFill>
                  <a:srgbClr val="000090"/>
                </a:solidFill>
                <a:latin typeface="Arial"/>
              </a:rPr>
              <a:t>Example </a:t>
            </a:r>
            <a:r>
              <a:rPr lang="en-US" b="1" kern="0" dirty="0">
                <a:solidFill>
                  <a:srgbClr val="000090"/>
                </a:solidFill>
                <a:latin typeface="Arial"/>
              </a:rPr>
              <a:t>higher-level products: </a:t>
            </a:r>
            <a:r>
              <a:rPr lang="en-US" b="1" kern="0" dirty="0" smtClean="0">
                <a:solidFill>
                  <a:srgbClr val="000090"/>
                </a:solidFill>
                <a:latin typeface="Arial"/>
              </a:rPr>
              <a:t>Near-real-time pollution</a:t>
            </a:r>
            <a:r>
              <a:rPr lang="en-US" b="1" kern="0" dirty="0">
                <a:solidFill>
                  <a:srgbClr val="000090"/>
                </a:solidFill>
                <a:latin typeface="Arial"/>
              </a:rPr>
              <a:t>/AQ </a:t>
            </a:r>
            <a:r>
              <a:rPr lang="en-US" b="1" kern="0" dirty="0" smtClean="0">
                <a:solidFill>
                  <a:srgbClr val="000090"/>
                </a:solidFill>
                <a:latin typeface="Arial"/>
              </a:rPr>
              <a:t>indices, UV index</a:t>
            </a:r>
          </a:p>
          <a:p>
            <a:pPr marL="285750" indent="-285750" defTabSz="914400">
              <a:buFont typeface="Arial"/>
              <a:buChar char="•"/>
              <a:defRPr/>
            </a:pPr>
            <a:r>
              <a:rPr lang="en-US" b="1" kern="0" dirty="0">
                <a:solidFill>
                  <a:srgbClr val="000090"/>
                </a:solidFill>
                <a:latin typeface="Arial"/>
              </a:rPr>
              <a:t>TEMPO research products will greatly extend science and applications</a:t>
            </a:r>
          </a:p>
          <a:p>
            <a:pPr marL="742950" lvl="1" indent="-285750" defTabSz="914400">
              <a:buFont typeface="Courier New"/>
              <a:buChar char="o"/>
              <a:defRPr/>
            </a:pPr>
            <a:r>
              <a:rPr lang="en-US" sz="1600" b="1" kern="0" dirty="0">
                <a:solidFill>
                  <a:srgbClr val="000090"/>
                </a:solidFill>
                <a:latin typeface="Arial"/>
              </a:rPr>
              <a:t>Example research products:</a:t>
            </a:r>
            <a:r>
              <a:rPr lang="en-US" sz="1600" kern="0" dirty="0">
                <a:solidFill>
                  <a:srgbClr val="000090"/>
                </a:solidFill>
                <a:latin typeface="Arial"/>
              </a:rPr>
              <a:t> </a:t>
            </a:r>
            <a:r>
              <a:rPr lang="en-US" sz="1600" kern="0" dirty="0" smtClean="0">
                <a:solidFill>
                  <a:srgbClr val="000090"/>
                </a:solidFill>
                <a:latin typeface="Arial"/>
              </a:rPr>
              <a:t>BrO and IO from </a:t>
            </a:r>
            <a:r>
              <a:rPr lang="en-US" sz="1600" kern="0" dirty="0">
                <a:solidFill>
                  <a:srgbClr val="000090"/>
                </a:solidFill>
                <a:latin typeface="Arial"/>
              </a:rPr>
              <a:t>AMF-normalized cross sections; height-resolved SO</a:t>
            </a:r>
            <a:r>
              <a:rPr lang="en-US" sz="1600" kern="0" baseline="-25000" dirty="0">
                <a:solidFill>
                  <a:srgbClr val="000090"/>
                </a:solidFill>
                <a:latin typeface="Arial"/>
              </a:rPr>
              <a:t>2</a:t>
            </a:r>
            <a:r>
              <a:rPr lang="en-US" sz="1600" kern="0" dirty="0">
                <a:solidFill>
                  <a:srgbClr val="000090"/>
                </a:solidFill>
                <a:latin typeface="Arial"/>
              </a:rPr>
              <a:t>; additional cloud/aerosol products; vegetation </a:t>
            </a:r>
            <a:r>
              <a:rPr lang="en-US" sz="1600" kern="0" dirty="0" smtClean="0">
                <a:solidFill>
                  <a:srgbClr val="000090"/>
                </a:solidFill>
                <a:latin typeface="Arial"/>
              </a:rPr>
              <a:t>products; additional gases</a:t>
            </a:r>
            <a:endParaRPr lang="en-US" sz="1600" kern="0" dirty="0">
              <a:solidFill>
                <a:srgbClr val="000090"/>
              </a:solidFill>
              <a:latin typeface="Aria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5/26/16</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119289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00154" y="18715"/>
            <a:ext cx="6334428" cy="960120"/>
          </a:xfrm>
        </p:spPr>
        <p:txBody>
          <a:bodyPr lIns="0" tIns="0" rIns="0" bIns="0" anchor="ctr"/>
          <a:lstStyle/>
          <a:p>
            <a:pPr eaLnBrk="1" hangingPunct="1">
              <a:lnSpc>
                <a:spcPct val="90000"/>
              </a:lnSpc>
              <a:defRPr/>
            </a:pPr>
            <a:r>
              <a:rPr lang="en-US" sz="3200" dirty="0" smtClean="0">
                <a:solidFill>
                  <a:schemeClr val="bg1">
                    <a:lumMod val="85000"/>
                  </a:schemeClr>
                </a:solidFill>
                <a:latin typeface="Arial Rounded MT Bold"/>
                <a:cs typeface="Arial Rounded MT Bold"/>
              </a:rPr>
              <a:t>Geostationary orbit </a:t>
            </a:r>
            <a:r>
              <a:rPr lang="en-US" sz="3200" dirty="0">
                <a:solidFill>
                  <a:schemeClr val="bg1">
                    <a:lumMod val="85000"/>
                  </a:schemeClr>
                </a:solidFill>
                <a:latin typeface="Arial Rounded MT Bold"/>
                <a:cs typeface="Arial Rounded MT Bold"/>
              </a:rPr>
              <a:t>o</a:t>
            </a:r>
            <a:r>
              <a:rPr lang="en-US" sz="3200" dirty="0" smtClean="0">
                <a:solidFill>
                  <a:schemeClr val="bg1">
                    <a:lumMod val="85000"/>
                  </a:schemeClr>
                </a:solidFill>
                <a:latin typeface="Arial Rounded MT Bold"/>
                <a:cs typeface="Arial Rounded MT Bold"/>
              </a:rPr>
              <a:t>pportunities of interest</a:t>
            </a:r>
          </a:p>
        </p:txBody>
      </p:sp>
      <p:sp>
        <p:nvSpPr>
          <p:cNvPr id="32771" name="Rectangle 3"/>
          <p:cNvSpPr>
            <a:spLocks noChangeArrowheads="1"/>
          </p:cNvSpPr>
          <p:nvPr/>
        </p:nvSpPr>
        <p:spPr bwMode="auto">
          <a:xfrm>
            <a:off x="182563" y="6170613"/>
            <a:ext cx="8824912" cy="374411"/>
          </a:xfrm>
          <a:prstGeom prst="rect">
            <a:avLst/>
          </a:prstGeom>
          <a:solidFill>
            <a:srgbClr val="EAEAE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43235" tIns="45695" rIns="43235" bIns="45695">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en-US" sz="2000" dirty="0" smtClean="0">
                <a:solidFill>
                  <a:srgbClr val="000090"/>
                </a:solidFill>
                <a:latin typeface="Arial"/>
                <a:cs typeface="Arial"/>
              </a:rPr>
              <a:t>TEMPO can be located between 80 – 120 West</a:t>
            </a:r>
            <a:endParaRPr lang="en-US" altLang="en-US" sz="2000" dirty="0">
              <a:solidFill>
                <a:srgbClr val="000090"/>
              </a:solidFill>
              <a:latin typeface="Arial"/>
              <a:cs typeface="Arial"/>
            </a:endParaRPr>
          </a:p>
        </p:txBody>
      </p:sp>
      <p:grpSp>
        <p:nvGrpSpPr>
          <p:cNvPr id="32772" name="Group 18"/>
          <p:cNvGrpSpPr>
            <a:grpSpLocks/>
          </p:cNvGrpSpPr>
          <p:nvPr/>
        </p:nvGrpSpPr>
        <p:grpSpPr bwMode="auto">
          <a:xfrm>
            <a:off x="1339850" y="958850"/>
            <a:ext cx="7740650" cy="5084763"/>
            <a:chOff x="844" y="604"/>
            <a:chExt cx="4876" cy="3203"/>
          </a:xfrm>
        </p:grpSpPr>
        <p:grpSp>
          <p:nvGrpSpPr>
            <p:cNvPr id="32775" name="Group 13"/>
            <p:cNvGrpSpPr>
              <a:grpSpLocks/>
            </p:cNvGrpSpPr>
            <p:nvPr/>
          </p:nvGrpSpPr>
          <p:grpSpPr bwMode="auto">
            <a:xfrm>
              <a:off x="844" y="604"/>
              <a:ext cx="4876" cy="3203"/>
              <a:chOff x="580" y="604"/>
              <a:chExt cx="4876" cy="3203"/>
            </a:xfrm>
          </p:grpSpPr>
          <p:pic>
            <p:nvPicPr>
              <p:cNvPr id="32778" name="Picture 8" descr="Boeing Commerical GEO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 y="604"/>
                <a:ext cx="4876" cy="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Rectangle 9"/>
              <p:cNvSpPr>
                <a:spLocks noChangeArrowheads="1"/>
              </p:cNvSpPr>
              <p:nvPr/>
            </p:nvSpPr>
            <p:spPr bwMode="auto">
              <a:xfrm>
                <a:off x="4581" y="758"/>
                <a:ext cx="754" cy="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sp>
            <p:nvSpPr>
              <p:cNvPr id="32780" name="Rectangle 10"/>
              <p:cNvSpPr>
                <a:spLocks noChangeArrowheads="1"/>
              </p:cNvSpPr>
              <p:nvPr/>
            </p:nvSpPr>
            <p:spPr bwMode="auto">
              <a:xfrm>
                <a:off x="4763" y="3322"/>
                <a:ext cx="630" cy="2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sp>
            <p:nvSpPr>
              <p:cNvPr id="32781" name="AutoShape 11"/>
              <p:cNvSpPr>
                <a:spLocks noChangeArrowheads="1"/>
              </p:cNvSpPr>
              <p:nvPr/>
            </p:nvSpPr>
            <p:spPr bwMode="auto">
              <a:xfrm>
                <a:off x="687" y="2874"/>
                <a:ext cx="1368" cy="914"/>
              </a:xfrm>
              <a:prstGeom prst="rtTriangl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grpSp>
        <p:sp>
          <p:nvSpPr>
            <p:cNvPr id="32776" name="Text Box 5"/>
            <p:cNvSpPr txBox="1">
              <a:spLocks noChangeArrowheads="1"/>
            </p:cNvSpPr>
            <p:nvPr/>
          </p:nvSpPr>
          <p:spPr bwMode="auto">
            <a:xfrm rot="424795">
              <a:off x="2696" y="3250"/>
              <a:ext cx="633" cy="23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smtClean="0">
                  <a:solidFill>
                    <a:srgbClr val="000000"/>
                  </a:solidFill>
                </a:rPr>
                <a:t>TEMPO</a:t>
              </a:r>
              <a:endParaRPr lang="en-US" altLang="en-US" sz="1800" dirty="0">
                <a:solidFill>
                  <a:srgbClr val="000000"/>
                </a:solidFill>
              </a:endParaRPr>
            </a:p>
          </p:txBody>
        </p:sp>
        <p:sp>
          <p:nvSpPr>
            <p:cNvPr id="13320" name="Freeform 7"/>
            <p:cNvSpPr>
              <a:spLocks/>
            </p:cNvSpPr>
            <p:nvPr/>
          </p:nvSpPr>
          <p:spPr bwMode="auto">
            <a:xfrm>
              <a:off x="2761" y="3177"/>
              <a:ext cx="664" cy="72"/>
            </a:xfrm>
            <a:custGeom>
              <a:avLst/>
              <a:gdLst>
                <a:gd name="T0" fmla="*/ 0 w 570"/>
                <a:gd name="T1" fmla="*/ 0 h 72"/>
                <a:gd name="T2" fmla="*/ 264 w 570"/>
                <a:gd name="T3" fmla="*/ 51 h 72"/>
                <a:gd name="T4" fmla="*/ 570 w 570"/>
                <a:gd name="T5" fmla="*/ 72 h 72"/>
                <a:gd name="T6" fmla="*/ 0 60000 65536"/>
                <a:gd name="T7" fmla="*/ 0 60000 65536"/>
                <a:gd name="T8" fmla="*/ 0 60000 65536"/>
                <a:gd name="T9" fmla="*/ 0 w 570"/>
                <a:gd name="T10" fmla="*/ 0 h 72"/>
                <a:gd name="T11" fmla="*/ 570 w 570"/>
                <a:gd name="T12" fmla="*/ 72 h 72"/>
              </a:gdLst>
              <a:ahLst/>
              <a:cxnLst>
                <a:cxn ang="T6">
                  <a:pos x="T0" y="T1"/>
                </a:cxn>
                <a:cxn ang="T7">
                  <a:pos x="T2" y="T3"/>
                </a:cxn>
                <a:cxn ang="T8">
                  <a:pos x="T4" y="T5"/>
                </a:cxn>
              </a:cxnLst>
              <a:rect l="T9" t="T10" r="T11" b="T12"/>
              <a:pathLst>
                <a:path w="570" h="72">
                  <a:moveTo>
                    <a:pt x="0" y="0"/>
                  </a:moveTo>
                  <a:cubicBezTo>
                    <a:pt x="44" y="8"/>
                    <a:pt x="169" y="39"/>
                    <a:pt x="264" y="51"/>
                  </a:cubicBezTo>
                  <a:cubicBezTo>
                    <a:pt x="359" y="63"/>
                    <a:pt x="506" y="68"/>
                    <a:pt x="570" y="72"/>
                  </a:cubicBezTo>
                </a:path>
              </a:pathLst>
            </a:custGeom>
            <a:noFill/>
            <a:ln w="38100">
              <a:solidFill>
                <a:srgbClr val="FF0000"/>
              </a:solidFill>
              <a:round/>
              <a:headEnd type="triangle" w="med" len="med"/>
              <a:tailEnd type="triangle" w="med" len="med"/>
            </a:ln>
          </p:spPr>
          <p:txBody>
            <a:bodyPr/>
            <a:lstStyle/>
            <a:p>
              <a:pPr eaLnBrk="1" hangingPunct="1">
                <a:defRPr/>
              </a:pPr>
              <a:endParaRPr lang="en-US" b="0" dirty="0">
                <a:solidFill>
                  <a:srgbClr val="000000"/>
                </a:solidFill>
              </a:endParaRPr>
            </a:p>
          </p:txBody>
        </p:sp>
      </p:grpSp>
      <p:sp>
        <p:nvSpPr>
          <p:cNvPr id="32773" name="Rectangle 17"/>
          <p:cNvSpPr>
            <a:spLocks noChangeArrowheads="1"/>
          </p:cNvSpPr>
          <p:nvPr/>
        </p:nvSpPr>
        <p:spPr bwMode="auto">
          <a:xfrm>
            <a:off x="144463" y="4144963"/>
            <a:ext cx="30099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8275" indent="-168275">
              <a:spcBef>
                <a:spcPct val="20000"/>
              </a:spcBef>
              <a:buChar char="•"/>
              <a:defRPr sz="3200">
                <a:solidFill>
                  <a:schemeClr val="tx1"/>
                </a:solidFill>
                <a:latin typeface="Arial" panose="020B0604020202020204" pitchFamily="34" charset="0"/>
                <a:cs typeface="Arial" panose="020B0604020202020204" pitchFamily="34" charset="0"/>
              </a:defRPr>
            </a:lvl1pPr>
            <a:lvl2pPr marL="401638" indent="-1127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15000"/>
              </a:spcBef>
              <a:buClr>
                <a:srgbClr val="990033"/>
              </a:buClr>
              <a:buSzPct val="75000"/>
              <a:buFontTx/>
              <a:buNone/>
            </a:pPr>
            <a:r>
              <a:rPr lang="en-US" altLang="en-US" sz="1200" b="0" dirty="0">
                <a:solidFill>
                  <a:srgbClr val="000090"/>
                </a:solidFill>
              </a:rPr>
              <a:t>Between 90 W and 110 W, there are nine owner operators of 30 satellites including older models still used in this location:</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Direct TV Group (7)</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AGS (5)</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Intelsat (5)</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Telesat (4)</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Hughes Network Systems (3)</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Echostar (2)</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SkyTerra (2)</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Inmarsat (1)</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ICO Global Communications (1)</a:t>
            </a:r>
          </a:p>
        </p:txBody>
      </p:sp>
      <p:sp>
        <p:nvSpPr>
          <p:cNvPr id="32774" name="TextBox 12"/>
          <p:cNvSpPr txBox="1">
            <a:spLocks noChangeArrowheads="1"/>
          </p:cNvSpPr>
          <p:nvPr/>
        </p:nvSpPr>
        <p:spPr bwMode="auto">
          <a:xfrm>
            <a:off x="1574800" y="1270000"/>
            <a:ext cx="1498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b="0" dirty="0">
                <a:solidFill>
                  <a:srgbClr val="000000"/>
                </a:solidFill>
              </a:rPr>
              <a:t>(typical)</a:t>
            </a:r>
          </a:p>
        </p:txBody>
      </p:sp>
      <p:sp>
        <p:nvSpPr>
          <p:cNvPr id="2" name="Date Placeholder 1"/>
          <p:cNvSpPr>
            <a:spLocks noGrp="1"/>
          </p:cNvSpPr>
          <p:nvPr>
            <p:ph type="dt" sz="half" idx="11"/>
          </p:nvPr>
        </p:nvSpPr>
        <p:spPr/>
        <p:txBody>
          <a:bodyPr/>
          <a:lstStyle/>
          <a:p>
            <a:pPr>
              <a:defRPr/>
            </a:pPr>
            <a:r>
              <a:rPr lang="en-US" smtClean="0"/>
              <a:t>5/26/16</a:t>
            </a:r>
            <a:endParaRPr lang="en-US" dirty="0"/>
          </a:p>
        </p:txBody>
      </p:sp>
      <p:sp>
        <p:nvSpPr>
          <p:cNvPr id="3" name="Slide Number Placeholder 2"/>
          <p:cNvSpPr>
            <a:spLocks noGrp="1"/>
          </p:cNvSpPr>
          <p:nvPr>
            <p:ph type="sldNum" sz="quarter" idx="10"/>
          </p:nvPr>
        </p:nvSpPr>
        <p:spPr/>
        <p:txBody>
          <a:bodyPr/>
          <a:lstStyle/>
          <a:p>
            <a:pPr>
              <a:defRPr/>
            </a:pPr>
            <a:fld id="{F3649C64-5587-43D3-95DB-244B1DB9A81B}" type="slidenum">
              <a:rPr lang="en-US" altLang="en-US" smtClean="0"/>
              <a:pPr>
                <a:defRPr/>
              </a:pPr>
              <a:t>9</a:t>
            </a:fld>
            <a:endParaRPr lang="en-US" altLang="en-US" dirty="0"/>
          </a:p>
        </p:txBody>
      </p:sp>
    </p:spTree>
    <p:extLst>
      <p:ext uri="{BB962C8B-B14F-4D97-AF65-F5344CB8AC3E}">
        <p14:creationId xmlns:p14="http://schemas.microsoft.com/office/powerpoint/2010/main" val="23261824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8498</TotalTime>
  <Words>3982</Words>
  <Application>Microsoft Macintosh PowerPoint</Application>
  <PresentationFormat>On-screen Show (4:3)</PresentationFormat>
  <Paragraphs>603</Paragraphs>
  <Slides>42</Slides>
  <Notes>21</Notes>
  <HiddenSlides>0</HiddenSlides>
  <MMClips>0</MMClips>
  <ScaleCrop>false</ScaleCrop>
  <HeadingPairs>
    <vt:vector size="4" baseType="variant">
      <vt:variant>
        <vt:lpstr>Theme</vt:lpstr>
      </vt:variant>
      <vt:variant>
        <vt:i4>11</vt:i4>
      </vt:variant>
      <vt:variant>
        <vt:lpstr>Slide Titles</vt:lpstr>
      </vt:variant>
      <vt:variant>
        <vt:i4>42</vt:i4>
      </vt:variant>
    </vt:vector>
  </HeadingPairs>
  <TitlesOfParts>
    <vt:vector size="53" baseType="lpstr">
      <vt:lpstr>Office Theme</vt:lpstr>
      <vt:lpstr>2_Default Design</vt:lpstr>
      <vt:lpstr>1_Office Theme</vt:lpstr>
      <vt:lpstr>6_Office Theme</vt:lpstr>
      <vt:lpstr>7_Office Theme</vt:lpstr>
      <vt:lpstr>5_Office Theme</vt:lpstr>
      <vt:lpstr>10_Office Theme</vt:lpstr>
      <vt:lpstr>12_Office Theme</vt:lpstr>
      <vt:lpstr>13_Office Theme</vt:lpstr>
      <vt:lpstr>15_Office Theme</vt:lpstr>
      <vt:lpstr>1_Default Design</vt:lpstr>
      <vt:lpstr>PowerPoint Presentation</vt:lpstr>
      <vt:lpstr>Hourly atmospheric pollution from geostationary Earth orbit </vt:lpstr>
      <vt:lpstr>TEMPO instrument concept</vt:lpstr>
      <vt:lpstr>Typical TEMPO-range spectra (from ESA GOME-1)</vt:lpstr>
      <vt:lpstr>Optical depths for typical GEO measurement geometry</vt:lpstr>
      <vt:lpstr>Baseline and threshold  data products</vt:lpstr>
      <vt:lpstr>GOME, SCIAMACHY, and OMI measurement examples</vt:lpstr>
      <vt:lpstr>TEMPO mission concept</vt:lpstr>
      <vt:lpstr>Geostationary orbit opportunities of interest</vt:lpstr>
      <vt:lpstr>The view from GEO</vt:lpstr>
      <vt:lpstr>TEMPO hourly NO2 sweep</vt:lpstr>
      <vt:lpstr>PowerPoint Presentation</vt:lpstr>
      <vt:lpstr>Los Angeles coverage</vt:lpstr>
      <vt:lpstr>Mexico City coverage</vt:lpstr>
      <vt:lpstr>Science studies</vt:lpstr>
      <vt:lpstr>TEMPO footprint (GEO at 100º W)</vt:lpstr>
      <vt:lpstr>www.epa.gov/rsig</vt:lpstr>
      <vt:lpstr>Global pollution monitoring constellation</vt:lpstr>
      <vt:lpstr>TEMPO summary</vt:lpstr>
      <vt:lpstr>Data products, science studies (the Green Paper), special operations</vt:lpstr>
      <vt:lpstr>Clouds and aerosols</vt:lpstr>
      <vt:lpstr>NOx studies</vt:lpstr>
      <vt:lpstr>Halogens</vt:lpstr>
      <vt:lpstr>Spectral indicators</vt:lpstr>
      <vt:lpstr>Traffic, biomass burning</vt:lpstr>
      <vt:lpstr>City lights</vt:lpstr>
      <vt:lpstr>Air quality and health</vt:lpstr>
      <vt:lpstr>The end! Thanks to NASA, ESA, Ball Aerospace &amp; Technologies Corp., The Boeing Company</vt:lpstr>
      <vt:lpstr>Backups</vt:lpstr>
      <vt:lpstr>Team TEMPO!</vt:lpstr>
      <vt:lpstr>PowerPoint Presentation</vt:lpstr>
      <vt:lpstr>PowerPoint Presentation</vt:lpstr>
      <vt:lpstr>Why the Smithsonian?</vt:lpstr>
      <vt:lpstr>TEMPO instrument project detailed organization structure</vt:lpstr>
      <vt:lpstr>Instrument layout</vt:lpstr>
      <vt:lpstr>A day in the life</vt:lpstr>
      <vt:lpstr>Bay Area coverage</vt:lpstr>
      <vt:lpstr>Oversampling Lei Zhu et al., 2014</vt:lpstr>
      <vt:lpstr>Oversampling</vt:lpstr>
      <vt:lpstr>XL ozone profile retrievals</vt:lpstr>
      <vt:lpstr>OSSE for the Intermountain West Zoogman et al., 2014</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Kelly Chance</cp:lastModifiedBy>
  <cp:revision>650</cp:revision>
  <cp:lastPrinted>2016-05-18T18:39:57Z</cp:lastPrinted>
  <dcterms:created xsi:type="dcterms:W3CDTF">2013-01-29T19:06:19Z</dcterms:created>
  <dcterms:modified xsi:type="dcterms:W3CDTF">2016-05-18T19:37:54Z</dcterms:modified>
</cp:coreProperties>
</file>