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79" r:id="rId3"/>
    <p:sldMasterId id="2147483773" r:id="rId4"/>
    <p:sldMasterId id="2147483782" r:id="rId5"/>
    <p:sldMasterId id="2147483790" r:id="rId6"/>
    <p:sldMasterId id="2147483814" r:id="rId7"/>
    <p:sldMasterId id="2147483848" r:id="rId8"/>
    <p:sldMasterId id="2147483856" r:id="rId9"/>
    <p:sldMasterId id="2147483873" r:id="rId10"/>
    <p:sldMasterId id="2147483895" r:id="rId11"/>
  </p:sldMasterIdLst>
  <p:notesMasterIdLst>
    <p:notesMasterId r:id="rId54"/>
  </p:notesMasterIdLst>
  <p:handoutMasterIdLst>
    <p:handoutMasterId r:id="rId55"/>
  </p:handoutMasterIdLst>
  <p:sldIdLst>
    <p:sldId id="596" r:id="rId12"/>
    <p:sldId id="537" r:id="rId13"/>
    <p:sldId id="542" r:id="rId14"/>
    <p:sldId id="631" r:id="rId15"/>
    <p:sldId id="559" r:id="rId16"/>
    <p:sldId id="544" r:id="rId17"/>
    <p:sldId id="613" r:id="rId18"/>
    <p:sldId id="541" r:id="rId19"/>
    <p:sldId id="526" r:id="rId20"/>
    <p:sldId id="607" r:id="rId21"/>
    <p:sldId id="569" r:id="rId22"/>
    <p:sldId id="612" r:id="rId23"/>
    <p:sldId id="491" r:id="rId24"/>
    <p:sldId id="622" r:id="rId25"/>
    <p:sldId id="624" r:id="rId26"/>
    <p:sldId id="628" r:id="rId27"/>
    <p:sldId id="623" r:id="rId28"/>
    <p:sldId id="625" r:id="rId29"/>
    <p:sldId id="629" r:id="rId30"/>
    <p:sldId id="621" r:id="rId31"/>
    <p:sldId id="627" r:id="rId32"/>
    <p:sldId id="486" r:id="rId33"/>
    <p:sldId id="619" r:id="rId34"/>
    <p:sldId id="615" r:id="rId35"/>
    <p:sldId id="535" r:id="rId36"/>
    <p:sldId id="592" r:id="rId37"/>
    <p:sldId id="614" r:id="rId38"/>
    <p:sldId id="563" r:id="rId39"/>
    <p:sldId id="549" r:id="rId40"/>
    <p:sldId id="567" r:id="rId41"/>
    <p:sldId id="602" r:id="rId42"/>
    <p:sldId id="547" r:id="rId43"/>
    <p:sldId id="595" r:id="rId44"/>
    <p:sldId id="589" r:id="rId45"/>
    <p:sldId id="616" r:id="rId46"/>
    <p:sldId id="618" r:id="rId47"/>
    <p:sldId id="599" r:id="rId48"/>
    <p:sldId id="603" r:id="rId49"/>
    <p:sldId id="620" r:id="rId50"/>
    <p:sldId id="617" r:id="rId51"/>
    <p:sldId id="521" r:id="rId52"/>
    <p:sldId id="630" r:id="rId5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91" autoAdjust="0"/>
    <p:restoredTop sz="96501" autoAdjust="0"/>
  </p:normalViewPr>
  <p:slideViewPr>
    <p:cSldViewPr snapToGrid="0" snapToObjects="1">
      <p:cViewPr varScale="1">
        <p:scale>
          <a:sx n="94" d="100"/>
          <a:sy n="94" d="100"/>
        </p:scale>
        <p:origin x="-1304" y="-96"/>
      </p:cViewPr>
      <p:guideLst>
        <p:guide orient="horz" pos="1695"/>
        <p:guide pos="2380"/>
      </p:guideLst>
    </p:cSldViewPr>
  </p:slideViewPr>
  <p:notesTextViewPr>
    <p:cViewPr>
      <p:scale>
        <a:sx n="100" d="100"/>
        <a:sy n="100" d="100"/>
      </p:scale>
      <p:origin x="0" y="0"/>
    </p:cViewPr>
  </p:notesTextViewPr>
  <p:sorterViewPr>
    <p:cViewPr>
      <p:scale>
        <a:sx n="137" d="100"/>
        <a:sy n="137"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5/10/16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5/10/16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53C49DD-97FF-4EAA-8BFA-91C9C39E1AF8}" type="slidenum">
              <a:rPr lang="en-US">
                <a:solidFill>
                  <a:prstClr val="black"/>
                </a:solidFill>
                <a:latin typeface="Calibri"/>
              </a:rPr>
              <a:pPr/>
              <a:t>28</a:t>
            </a:fld>
            <a:endParaRPr lang="en-US" dirty="0">
              <a:solidFill>
                <a:prstClr val="black"/>
              </a:solidFill>
              <a:latin typeface="Calibri"/>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latin typeface="Times" pitchFamily="-11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30</a:t>
            </a:fld>
            <a:endParaRPr lang="en-US" dirty="0"/>
          </a:p>
        </p:txBody>
      </p:sp>
    </p:spTree>
    <p:extLst>
      <p:ext uri="{BB962C8B-B14F-4D97-AF65-F5344CB8AC3E}">
        <p14:creationId xmlns:p14="http://schemas.microsoft.com/office/powerpoint/2010/main" val="537971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7092">
              <a:spcBef>
                <a:spcPct val="30000"/>
              </a:spcBef>
              <a:defRPr sz="1200">
                <a:solidFill>
                  <a:schemeClr val="tx1"/>
                </a:solidFill>
                <a:latin typeface="Times New Roman" panose="02020603050405020304" pitchFamily="18" charset="0"/>
              </a:defRPr>
            </a:lvl1pPr>
            <a:lvl2pPr marL="749934" indent="-288436" defTabSz="987092">
              <a:spcBef>
                <a:spcPct val="30000"/>
              </a:spcBef>
              <a:defRPr sz="1200">
                <a:solidFill>
                  <a:schemeClr val="tx1"/>
                </a:solidFill>
                <a:latin typeface="Times New Roman" panose="02020603050405020304" pitchFamily="18" charset="0"/>
              </a:defRPr>
            </a:lvl2pPr>
            <a:lvl3pPr marL="1153744" indent="-230749" defTabSz="987092">
              <a:spcBef>
                <a:spcPct val="30000"/>
              </a:spcBef>
              <a:defRPr sz="1200">
                <a:solidFill>
                  <a:schemeClr val="tx1"/>
                </a:solidFill>
                <a:latin typeface="Times New Roman" panose="02020603050405020304" pitchFamily="18" charset="0"/>
              </a:defRPr>
            </a:lvl3pPr>
            <a:lvl4pPr marL="1615242" indent="-230749" defTabSz="987092">
              <a:spcBef>
                <a:spcPct val="30000"/>
              </a:spcBef>
              <a:defRPr sz="1200">
                <a:solidFill>
                  <a:schemeClr val="tx1"/>
                </a:solidFill>
                <a:latin typeface="Times New Roman" panose="02020603050405020304" pitchFamily="18" charset="0"/>
              </a:defRPr>
            </a:lvl4pPr>
            <a:lvl5pPr marL="2076740" indent="-230749" defTabSz="987092">
              <a:spcBef>
                <a:spcPct val="30000"/>
              </a:spcBef>
              <a:defRPr sz="1200">
                <a:solidFill>
                  <a:schemeClr val="tx1"/>
                </a:solidFill>
                <a:latin typeface="Times New Roman" panose="02020603050405020304" pitchFamily="18" charset="0"/>
              </a:defRPr>
            </a:lvl5pPr>
            <a:lvl6pPr marL="2538237" indent="-230749" defTabSz="987092" eaLnBrk="0" fontAlgn="base" hangingPunct="0">
              <a:spcBef>
                <a:spcPct val="30000"/>
              </a:spcBef>
              <a:spcAft>
                <a:spcPct val="0"/>
              </a:spcAft>
              <a:defRPr sz="1200">
                <a:solidFill>
                  <a:schemeClr val="tx1"/>
                </a:solidFill>
                <a:latin typeface="Times New Roman" panose="02020603050405020304" pitchFamily="18" charset="0"/>
              </a:defRPr>
            </a:lvl6pPr>
            <a:lvl7pPr marL="2999735" indent="-230749" defTabSz="987092" eaLnBrk="0" fontAlgn="base" hangingPunct="0">
              <a:spcBef>
                <a:spcPct val="30000"/>
              </a:spcBef>
              <a:spcAft>
                <a:spcPct val="0"/>
              </a:spcAft>
              <a:defRPr sz="1200">
                <a:solidFill>
                  <a:schemeClr val="tx1"/>
                </a:solidFill>
                <a:latin typeface="Times New Roman" panose="02020603050405020304" pitchFamily="18" charset="0"/>
              </a:defRPr>
            </a:lvl7pPr>
            <a:lvl8pPr marL="3461233" indent="-230749" defTabSz="987092" eaLnBrk="0" fontAlgn="base" hangingPunct="0">
              <a:spcBef>
                <a:spcPct val="30000"/>
              </a:spcBef>
              <a:spcAft>
                <a:spcPct val="0"/>
              </a:spcAft>
              <a:defRPr sz="1200">
                <a:solidFill>
                  <a:schemeClr val="tx1"/>
                </a:solidFill>
                <a:latin typeface="Times New Roman" panose="02020603050405020304" pitchFamily="18" charset="0"/>
              </a:defRPr>
            </a:lvl8pPr>
            <a:lvl9pPr marL="3922730" indent="-230749" defTabSz="987092"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49E41B-B68C-4344-92E2-57BF126C98D8}" type="slidenum">
              <a:rPr lang="en-US" altLang="en-US" sz="1300">
                <a:solidFill>
                  <a:srgbClr val="000000"/>
                </a:solidFill>
                <a:latin typeface="Arial" panose="020B0604020202020204" pitchFamily="34" charset="0"/>
                <a:ea typeface="ヒラギノ角ゴ Pro W3"/>
                <a:cs typeface="ヒラギノ角ゴ Pro W3"/>
              </a:rPr>
              <a:pPr>
                <a:spcBef>
                  <a:spcPct val="0"/>
                </a:spcBef>
              </a:pPr>
              <a:t>7</a:t>
            </a:fld>
            <a:endParaRPr lang="en-US" altLang="en-US" sz="1300" dirty="0">
              <a:solidFill>
                <a:srgbClr val="000000"/>
              </a:solidFill>
              <a:latin typeface="Arial" panose="020B0604020202020204" pitchFamily="34" charset="0"/>
              <a:ea typeface="ヒラギノ角ゴ Pro W3"/>
              <a:cs typeface="ヒラギノ角ゴ Pro W3"/>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rPr>
              <a:t>The atmospheric instruments can accomplish their science objectives in orbit locations from around 110 W  to 90 W</a:t>
            </a:r>
          </a:p>
          <a:p>
            <a:pPr eaLnBrk="1" hangingPunct="1"/>
            <a:r>
              <a:rPr lang="en-US" altLang="en-US" dirty="0" smtClean="0">
                <a:latin typeface="Arial" panose="020B0604020202020204" pitchFamily="34" charset="0"/>
              </a:rPr>
              <a:t>The ocean science instrument needs to be in an orbit location between 85 W to 95 W to accomplish its science objectives</a:t>
            </a:r>
          </a:p>
        </p:txBody>
      </p:sp>
    </p:spTree>
    <p:extLst>
      <p:ext uri="{BB962C8B-B14F-4D97-AF65-F5344CB8AC3E}">
        <p14:creationId xmlns:p14="http://schemas.microsoft.com/office/powerpoint/2010/main" val="221518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7513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pPr>
                <a:defRPr/>
              </a:pPr>
              <a:t>‹#›</a:t>
            </a:fld>
            <a:endParaRPr lang="en-US" dirty="0"/>
          </a:p>
        </p:txBody>
      </p:sp>
    </p:spTree>
    <p:extLst>
      <p:ext uri="{BB962C8B-B14F-4D97-AF65-F5344CB8AC3E}">
        <p14:creationId xmlns:p14="http://schemas.microsoft.com/office/powerpoint/2010/main" val="147246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93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8867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58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23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735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31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358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86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t>AGU Fall 2015 A21K-05</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12/15/15</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srgbClr val="000000"/>
                </a:solidFill>
                <a:latin typeface="Times New Roman"/>
              </a:rPr>
              <a:t>12/15/15</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2399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1"/>
            </a:lvl1pPr>
          </a:lstStyle>
          <a:p>
            <a:pPr>
              <a:defRPr/>
            </a:pPr>
            <a:fld id="{F3649C64-5587-43D3-95DB-244B1DB9A81B}" type="slidenum">
              <a:rPr lang="en-US" altLang="en-US"/>
              <a:pPr>
                <a:defRPr/>
              </a:pPr>
              <a:t>‹#›</a:t>
            </a:fld>
            <a:endParaRPr lang="en-US" altLang="en-US" dirty="0"/>
          </a:p>
        </p:txBody>
      </p:sp>
      <p:sp>
        <p:nvSpPr>
          <p:cNvPr id="5" name="Rectangle 23"/>
          <p:cNvSpPr>
            <a:spLocks noGrp="1" noChangeArrowheads="1"/>
          </p:cNvSpPr>
          <p:nvPr>
            <p:ph type="dt" sz="half" idx="11"/>
          </p:nvPr>
        </p:nvSpPr>
        <p:spPr/>
        <p:txBody>
          <a:bodyPr/>
          <a:lstStyle>
            <a:lvl1pPr>
              <a:defRPr b="1"/>
            </a:lvl1pPr>
          </a:lstStyle>
          <a:p>
            <a:pPr>
              <a:defRPr/>
            </a:pPr>
            <a:r>
              <a:rPr lang="en-US" dirty="0"/>
              <a:t>2011</a:t>
            </a:r>
          </a:p>
        </p:txBody>
      </p:sp>
    </p:spTree>
    <p:extLst>
      <p:ext uri="{BB962C8B-B14F-4D97-AF65-F5344CB8AC3E}">
        <p14:creationId xmlns:p14="http://schemas.microsoft.com/office/powerpoint/2010/main" val="61443616"/>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9516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t>AGU Fall 2015 A21K-05</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dirty="0" smtClean="0"/>
              <a:t>12/15/15</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12/15/15</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da-DK" dirty="0" smtClean="0"/>
              <a:t>AGU Fall 2015 A21K-05</a:t>
            </a: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12/15/15</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da-DK" dirty="0" smtClean="0"/>
              <a:t>AGU Fall 2015 A21K-05</a:t>
            </a: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smtClean="0"/>
              <a:t>12/15/15</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da-DK" dirty="0" smtClean="0"/>
              <a:t>AGU Fall 2015 A21K-05</a:t>
            </a: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r>
              <a:rPr lang="da-DK" dirty="0" smtClean="0"/>
              <a:t>AGU Fall 2015 A21K-05</a:t>
            </a:r>
            <a:endParaRPr lang="en-US" dirty="0"/>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a:pPr>
                <a:defRPr/>
              </a:pPr>
              <a:t>‹#›</a:t>
            </a:fld>
            <a:endParaRPr lang="en-US" dirty="0"/>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261235628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1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47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12/15/15</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solidFill>
                  <a:prstClr val="black"/>
                </a:solidFill>
                <a:latin typeface="Calibri"/>
              </a:rPr>
              <a:t>AGU Fall 2015 A21K-05</a:t>
            </a: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052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dirty="0" smtClean="0">
                <a:solidFill>
                  <a:prstClr val="black"/>
                </a:solidFill>
                <a:latin typeface="Calibri"/>
              </a:rPr>
              <a:t>12/15/15</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da-DK" dirty="0" smtClean="0">
                <a:solidFill>
                  <a:prstClr val="black"/>
                </a:solidFill>
                <a:latin typeface="Calibri"/>
              </a:rPr>
              <a:t>AGU Fall 2015 A21K-05</a:t>
            </a: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r>
              <a:rPr lang="da-DK" dirty="0" smtClean="0">
                <a:solidFill>
                  <a:prstClr val="black"/>
                </a:solidFill>
                <a:latin typeface="Calibri"/>
              </a:rPr>
              <a:t>AGU Fall 2015 A21K-05</a:t>
            </a: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5/10/16</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dirty="0" smtClean="0">
                <a:latin typeface="Calibri"/>
              </a:rPr>
              <a:t>12/15/15</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88866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pPr>
                <a:defRPr/>
              </a:pPr>
              <a:t>‹#›</a:t>
            </a:fld>
            <a:endParaRPr lang="en-US" dirty="0"/>
          </a:p>
        </p:txBody>
      </p:sp>
    </p:spTree>
    <p:extLst>
      <p:ext uri="{BB962C8B-B14F-4D97-AF65-F5344CB8AC3E}">
        <p14:creationId xmlns:p14="http://schemas.microsoft.com/office/powerpoint/2010/main" val="35056748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pPr>
                <a:defRPr/>
              </a:pPr>
              <a:t>‹#›</a:t>
            </a:fld>
            <a:endParaRPr lang="en-US" dirty="0"/>
          </a:p>
        </p:txBody>
      </p:sp>
    </p:spTree>
    <p:extLst>
      <p:ext uri="{BB962C8B-B14F-4D97-AF65-F5344CB8AC3E}">
        <p14:creationId xmlns:p14="http://schemas.microsoft.com/office/powerpoint/2010/main" val="38967182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pPr>
                <a:defRPr/>
              </a:pPr>
              <a:t>‹#›</a:t>
            </a:fld>
            <a:endParaRPr lang="en-US" dirty="0"/>
          </a:p>
        </p:txBody>
      </p:sp>
    </p:spTree>
    <p:extLst>
      <p:ext uri="{BB962C8B-B14F-4D97-AF65-F5344CB8AC3E}">
        <p14:creationId xmlns:p14="http://schemas.microsoft.com/office/powerpoint/2010/main" val="122208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58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pPr>
                <a:defRPr/>
              </a:pPr>
              <a:t>‹#›</a:t>
            </a:fld>
            <a:endParaRPr lang="en-US" dirty="0"/>
          </a:p>
        </p:txBody>
      </p:sp>
    </p:spTree>
    <p:extLst>
      <p:ext uri="{BB962C8B-B14F-4D97-AF65-F5344CB8AC3E}">
        <p14:creationId xmlns:p14="http://schemas.microsoft.com/office/powerpoint/2010/main" val="2869008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pPr>
                <a:defRPr/>
              </a:pPr>
              <a:t>‹#›</a:t>
            </a:fld>
            <a:endParaRPr lang="en-US" dirty="0"/>
          </a:p>
        </p:txBody>
      </p:sp>
    </p:spTree>
    <p:extLst>
      <p:ext uri="{BB962C8B-B14F-4D97-AF65-F5344CB8AC3E}">
        <p14:creationId xmlns:p14="http://schemas.microsoft.com/office/powerpoint/2010/main" val="27865402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pPr>
                <a:defRPr/>
              </a:pPr>
              <a:t>‹#›</a:t>
            </a:fld>
            <a:endParaRPr lang="en-US" dirty="0"/>
          </a:p>
        </p:txBody>
      </p:sp>
    </p:spTree>
    <p:extLst>
      <p:ext uri="{BB962C8B-B14F-4D97-AF65-F5344CB8AC3E}">
        <p14:creationId xmlns:p14="http://schemas.microsoft.com/office/powerpoint/2010/main" val="1261154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pPr>
                <a:defRPr/>
              </a:pPr>
              <a:t>‹#›</a:t>
            </a:fld>
            <a:endParaRPr lang="en-US" dirty="0"/>
          </a:p>
        </p:txBody>
      </p:sp>
    </p:spTree>
    <p:extLst>
      <p:ext uri="{BB962C8B-B14F-4D97-AF65-F5344CB8AC3E}">
        <p14:creationId xmlns:p14="http://schemas.microsoft.com/office/powerpoint/2010/main" val="3417620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pPr>
                <a:defRPr/>
              </a:pPr>
              <a:t>‹#›</a:t>
            </a:fld>
            <a:endParaRPr lang="en-US" dirty="0"/>
          </a:p>
        </p:txBody>
      </p:sp>
    </p:spTree>
    <p:extLst>
      <p:ext uri="{BB962C8B-B14F-4D97-AF65-F5344CB8AC3E}">
        <p14:creationId xmlns:p14="http://schemas.microsoft.com/office/powerpoint/2010/main" val="1232809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pPr>
                <a:defRPr/>
              </a:pPr>
              <a:t>‹#›</a:t>
            </a:fld>
            <a:endParaRPr lang="en-US" dirty="0"/>
          </a:p>
        </p:txBody>
      </p:sp>
    </p:spTree>
    <p:extLst>
      <p:ext uri="{BB962C8B-B14F-4D97-AF65-F5344CB8AC3E}">
        <p14:creationId xmlns:p14="http://schemas.microsoft.com/office/powerpoint/2010/main" val="1909561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pPr>
                <a:defRPr/>
              </a:pPr>
              <a:t>‹#›</a:t>
            </a:fld>
            <a:endParaRPr lang="en-US" dirty="0"/>
          </a:p>
        </p:txBody>
      </p:sp>
    </p:spTree>
    <p:extLst>
      <p:ext uri="{BB962C8B-B14F-4D97-AF65-F5344CB8AC3E}">
        <p14:creationId xmlns:p14="http://schemas.microsoft.com/office/powerpoint/2010/main" val="1484354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pPr>
                <a:defRPr/>
              </a:pPr>
              <a:t>‹#›</a:t>
            </a:fld>
            <a:endParaRPr lang="en-US" dirty="0"/>
          </a:p>
        </p:txBody>
      </p:sp>
    </p:spTree>
    <p:extLst>
      <p:ext uri="{BB962C8B-B14F-4D97-AF65-F5344CB8AC3E}">
        <p14:creationId xmlns:p14="http://schemas.microsoft.com/office/powerpoint/2010/main" val="2116884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pPr>
                <a:defRPr/>
              </a:pPr>
              <a:t>‹#›</a:t>
            </a:fld>
            <a:endParaRPr lang="en-US" dirty="0"/>
          </a:p>
        </p:txBody>
      </p:sp>
    </p:spTree>
    <p:extLst>
      <p:ext uri="{BB962C8B-B14F-4D97-AF65-F5344CB8AC3E}">
        <p14:creationId xmlns:p14="http://schemas.microsoft.com/office/powerpoint/2010/main" val="3032506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pPr>
                <a:defRPr/>
              </a:pPr>
              <a:t>‹#›</a:t>
            </a:fld>
            <a:endParaRPr lang="en-US" dirty="0"/>
          </a:p>
        </p:txBody>
      </p:sp>
    </p:spTree>
    <p:extLst>
      <p:ext uri="{BB962C8B-B14F-4D97-AF65-F5344CB8AC3E}">
        <p14:creationId xmlns:p14="http://schemas.microsoft.com/office/powerpoint/2010/main" val="3977351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theme" Target="../theme/theme10.xml"/><Relationship Id="rId15" Type="http://schemas.openxmlformats.org/officeDocument/2006/relationships/image" Target="../media/image1.jpe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theme" Target="../theme/theme11.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theme" Target="../theme/theme3.xml"/><Relationship Id="rId11" Type="http://schemas.openxmlformats.org/officeDocument/2006/relationships/image" Target="../media/image5.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theme" Target="../theme/theme4.xml"/><Relationship Id="rId10" Type="http://schemas.openxmlformats.org/officeDocument/2006/relationships/image" Target="../media/image1.jpe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theme" Target="../theme/theme5.xml"/><Relationship Id="rId9" Type="http://schemas.openxmlformats.org/officeDocument/2006/relationships/image" Target="../media/image5.jpe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theme" Target="../theme/theme6.xml"/><Relationship Id="rId9" Type="http://schemas.openxmlformats.org/officeDocument/2006/relationships/image" Target="../media/image5.jpeg"/><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theme" Target="../theme/theme7.xml"/><Relationship Id="rId10" Type="http://schemas.openxmlformats.org/officeDocument/2006/relationships/image" Target="../media/image5.jpe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theme" Target="../theme/theme8.xml"/><Relationship Id="rId9" Type="http://schemas.openxmlformats.org/officeDocument/2006/relationships/image" Target="../media/image5.jpeg"/><Relationship Id="rId1" Type="http://schemas.openxmlformats.org/officeDocument/2006/relationships/slideLayout" Target="../slideLayouts/slideLayout60.xml"/><Relationship Id="rId2"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theme" Target="../theme/theme9.xml"/><Relationship Id="rId9" Type="http://schemas.openxmlformats.org/officeDocument/2006/relationships/image" Target="../media/image5.jpeg"/><Relationship Id="rId1" Type="http://schemas.openxmlformats.org/officeDocument/2006/relationships/slideLayout" Target="../slideLayouts/slideLayout67.xml"/><Relationship Id="rId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smtClean="0"/>
              <a:t>AGU Fall 2015 A21K-05</a:t>
            </a:r>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12/15/15</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dirty="0" smtClean="0">
                <a:latin typeface="Calibri"/>
              </a:rPr>
              <a:t>12/15/15</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89" r:id="rId12"/>
    <p:sldLayoutId id="2147483891"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121589644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dirty="0" smtClean="0">
                <a:solidFill>
                  <a:srgbClr val="000000"/>
                </a:solidFill>
                <a:latin typeface="Times New Roman"/>
              </a:rPr>
              <a:t>12/15/15</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da-DK" dirty="0" smtClean="0">
                <a:solidFill>
                  <a:srgbClr val="000000"/>
                </a:solidFill>
                <a:latin typeface="Times New Roman"/>
              </a:rPr>
              <a:t>AGU Fall 2015 A21K-05</a:t>
            </a: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56938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893" r:id="rId8"/>
    <p:sldLayoutId id="2147483894"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r>
              <a:rPr lang="da-DK" dirty="0" smtClean="0">
                <a:solidFill>
                  <a:prstClr val="black">
                    <a:tint val="75000"/>
                  </a:prstClr>
                </a:solidFill>
                <a:latin typeface="Calibri"/>
                <a:ea typeface="ＭＳ Ｐゴシック" charset="0"/>
                <a:cs typeface="ＭＳ Ｐゴシック" charset="0"/>
              </a:rPr>
              <a:t>AGU Fall 2015 A21K-05</a:t>
            </a:r>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dirty="0" smtClean="0">
                <a:solidFill>
                  <a:prstClr val="black">
                    <a:tint val="75000"/>
                  </a:prstClr>
                </a:solidFill>
                <a:latin typeface="Calibri"/>
                <a:ea typeface="ＭＳ Ｐゴシック" charset="0"/>
                <a:cs typeface="ＭＳ Ｐゴシック" charset="0"/>
              </a:rPr>
              <a:t>12/15/15</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sldNum="0" hdr="0" ftr="0" dt="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dirty="0" smtClean="0"/>
              <a:t>12/15/15</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r>
              <a:rPr lang="da-DK" dirty="0" smtClean="0"/>
              <a:t>AGU Fall 2015 A21K-05</a:t>
            </a: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hf sldNum="0" hdr="0" ftr="0" dt="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dirty="0" smtClean="0">
                <a:solidFill>
                  <a:prstClr val="black">
                    <a:tint val="75000"/>
                  </a:prstClr>
                </a:solidFill>
                <a:latin typeface="Calibri"/>
              </a:rPr>
              <a:t>12/15/15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da-DK" dirty="0" smtClean="0">
                <a:solidFill>
                  <a:prstClr val="black">
                    <a:tint val="75000"/>
                  </a:prstClr>
                </a:solidFill>
                <a:latin typeface="Calibri"/>
              </a:rPr>
              <a:t>AGU Fall 2015 A21K-05</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jpeg"/><Relationship Id="rId13" Type="http://schemas.openxmlformats.org/officeDocument/2006/relationships/image" Target="../media/image29.emf"/><Relationship Id="rId14" Type="http://schemas.openxmlformats.org/officeDocument/2006/relationships/image" Target="../media/image30.jpg"/><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emf"/><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0" Type="http://schemas.openxmlformats.org/officeDocument/2006/relationships/image" Target="../media/image26.png"/></Relationships>
</file>

<file path=ppt/slides/_rels/slide23.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jpeg"/><Relationship Id="rId13" Type="http://schemas.openxmlformats.org/officeDocument/2006/relationships/image" Target="../media/image29.emf"/><Relationship Id="rId14" Type="http://schemas.openxmlformats.org/officeDocument/2006/relationships/image" Target="../media/image30.jpg"/><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emf"/><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jpeg"/><Relationship Id="rId10"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9.png"/><Relationship Id="rId1" Type="http://schemas.openxmlformats.org/officeDocument/2006/relationships/slideLayout" Target="../slideLayouts/slideLayout81.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1.png"/><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emf"/><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919324" y="1067512"/>
            <a:ext cx="5910122" cy="344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smtClean="0">
                <a:solidFill>
                  <a:srgbClr val="000090"/>
                </a:solidFill>
                <a:cs typeface="Arial" charset="0"/>
              </a:rPr>
              <a:t>Tropospheric Emissions: Monitoring of Pollution</a:t>
            </a:r>
          </a:p>
          <a:p>
            <a:pPr algn="r" eaLnBrk="1" hangingPunct="1"/>
            <a:r>
              <a:rPr lang="en-US" sz="2800" b="1" dirty="0" smtClean="0">
                <a:solidFill>
                  <a:srgbClr val="000090"/>
                </a:solidFill>
                <a:cs typeface="Arial" charset="0"/>
              </a:rPr>
              <a:t>(TEMPO) – status and</a:t>
            </a:r>
          </a:p>
          <a:p>
            <a:pPr algn="r" eaLnBrk="1" hangingPunct="1"/>
            <a:r>
              <a:rPr lang="en-US" sz="2800" b="1" dirty="0" smtClean="0">
                <a:solidFill>
                  <a:srgbClr val="000090"/>
                </a:solidFill>
                <a:cs typeface="Arial" charset="0"/>
              </a:rPr>
              <a:t>potential science studies</a:t>
            </a:r>
            <a:endParaRPr lang="en-US" sz="2800" b="1" dirty="0">
              <a:solidFill>
                <a:srgbClr val="000090"/>
              </a:solidFill>
              <a:cs typeface="Arial" charset="0"/>
            </a:endParaRPr>
          </a:p>
          <a:p>
            <a:pPr algn="r" eaLnBrk="1" hangingPunct="1"/>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cs typeface="Arial" charset="0"/>
              </a:rPr>
              <a:t>May 11, 2016</a:t>
            </a:r>
          </a:p>
        </p:txBody>
      </p:sp>
    </p:spTree>
    <p:extLst>
      <p:ext uri="{BB962C8B-B14F-4D97-AF65-F5344CB8AC3E}">
        <p14:creationId xmlns:p14="http://schemas.microsoft.com/office/powerpoint/2010/main" val="29091358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Los Angeles coverage</a:t>
            </a:r>
            <a:endParaRPr lang="en-US" sz="3200"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pic>
        <p:nvPicPr>
          <p:cNvPr id="3" name="Picture 2"/>
          <p:cNvPicPr>
            <a:picLocks noChangeAspect="1"/>
          </p:cNvPicPr>
          <p:nvPr/>
        </p:nvPicPr>
        <p:blipFill>
          <a:blip r:embed="rId3"/>
          <a:stretch>
            <a:fillRect/>
          </a:stretch>
        </p:blipFill>
        <p:spPr>
          <a:xfrm>
            <a:off x="0" y="973938"/>
            <a:ext cx="9144000" cy="6101201"/>
          </a:xfrm>
          <a:prstGeom prst="rect">
            <a:avLst/>
          </a:prstGeom>
        </p:spPr>
      </p:pic>
      <p:sp>
        <p:nvSpPr>
          <p:cNvPr id="11" name="TextBox 10"/>
          <p:cNvSpPr txBox="1"/>
          <p:nvPr/>
        </p:nvSpPr>
        <p:spPr>
          <a:xfrm rot="18960000">
            <a:off x="2015643" y="3555218"/>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2" name="Footer Placeholder 1"/>
          <p:cNvSpPr>
            <a:spLocks noGrp="1"/>
          </p:cNvSpPr>
          <p:nvPr>
            <p:ph type="ftr" sz="quarter" idx="11"/>
          </p:nvPr>
        </p:nvSpPr>
        <p:spPr/>
        <p:txBody>
          <a:bodyPr/>
          <a:lstStyle/>
          <a:p>
            <a:r>
              <a:rPr lang="en-US" dirty="0" smtClean="0">
                <a:solidFill>
                  <a:prstClr val="black">
                    <a:tint val="75000"/>
                  </a:prstClr>
                </a:solidFill>
                <a:latin typeface="Calibri"/>
              </a:rPr>
              <a:t>TEMPO: SAO HEAD lunch talk</a:t>
            </a:r>
            <a:endParaRPr lang="en-US" dirty="0">
              <a:solidFill>
                <a:prstClr val="black">
                  <a:tint val="75000"/>
                </a:prstClr>
              </a:solidFill>
              <a:latin typeface="Calibri"/>
            </a:endParaRPr>
          </a:p>
        </p:txBody>
      </p:sp>
      <p:sp>
        <p:nvSpPr>
          <p:cNvPr id="6" name="Date Placeholder 5"/>
          <p:cNvSpPr>
            <a:spLocks noGrp="1"/>
          </p:cNvSpPr>
          <p:nvPr>
            <p:ph type="dt" sz="half" idx="10"/>
          </p:nvPr>
        </p:nvSpPr>
        <p:spPr/>
        <p:txBody>
          <a:bodyPr/>
          <a:lstStyle/>
          <a:p>
            <a:r>
              <a:rPr lang="en-US" dirty="0" smtClean="0">
                <a:solidFill>
                  <a:prstClr val="black">
                    <a:tint val="75000"/>
                  </a:prstClr>
                </a:solidFill>
                <a:latin typeface="Calibri"/>
              </a:rPr>
              <a:t>2/17/16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2797001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Tree>
    <p:extLst>
      <p:ext uri="{BB962C8B-B14F-4D97-AF65-F5344CB8AC3E}">
        <p14:creationId xmlns:p14="http://schemas.microsoft.com/office/powerpoint/2010/main" val="26227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000" b="1" dirty="0" smtClean="0">
                <a:solidFill>
                  <a:schemeClr val="bg1">
                    <a:lumMod val="85000"/>
                  </a:schemeClr>
                </a:solidFill>
                <a:ea typeface="ＭＳ Ｐゴシック" charset="-128"/>
              </a:rPr>
              <a:t>Science studies</a:t>
            </a:r>
            <a:endParaRPr lang="en-US" sz="4000" b="1" dirty="0">
              <a:solidFill>
                <a:schemeClr val="bg1">
                  <a:lumMod val="85000"/>
                </a:schemeClr>
              </a:solidFill>
              <a:ea typeface="ＭＳ Ｐゴシック" charset="-128"/>
            </a:endParaRPr>
          </a:p>
        </p:txBody>
      </p:sp>
      <p:sp>
        <p:nvSpPr>
          <p:cNvPr id="2" name="Rectangle 1"/>
          <p:cNvSpPr/>
          <p:nvPr/>
        </p:nvSpPr>
        <p:spPr>
          <a:xfrm>
            <a:off x="-16933" y="974409"/>
            <a:ext cx="9160933" cy="1969770"/>
          </a:xfrm>
          <a:prstGeom prst="rect">
            <a:avLst/>
          </a:prstGeom>
        </p:spPr>
        <p:txBody>
          <a:bodyPr wrap="square">
            <a:spAutoFit/>
          </a:bodyPr>
          <a:lstStyle/>
          <a:p>
            <a:pPr marL="342900" lvl="1" indent="-342900" defTabSz="914400">
              <a:buFont typeface="Arial"/>
              <a:buChar char="•"/>
              <a:defRPr/>
            </a:pPr>
            <a:r>
              <a:rPr lang="en-US" sz="2200" b="1" dirty="0">
                <a:solidFill>
                  <a:srgbClr val="000090"/>
                </a:solidFill>
                <a:latin typeface="Arial"/>
                <a:ea typeface="ＭＳ Ｐゴシック" charset="0"/>
                <a:cs typeface="Arial"/>
              </a:rPr>
              <a:t>Spatial </a:t>
            </a:r>
            <a:r>
              <a:rPr lang="en-US" sz="2200" b="1" dirty="0" smtClean="0">
                <a:solidFill>
                  <a:srgbClr val="000090"/>
                </a:solidFill>
                <a:latin typeface="Arial"/>
                <a:ea typeface="ＭＳ Ｐゴシック" charset="0"/>
                <a:cs typeface="Arial"/>
              </a:rPr>
              <a:t>resolution</a:t>
            </a:r>
            <a:r>
              <a:rPr lang="en-US" sz="2200" b="1" dirty="0">
                <a:solidFill>
                  <a:srgbClr val="000090"/>
                </a:solidFill>
                <a:latin typeface="Arial"/>
                <a:ea typeface="ＭＳ Ｐゴシック" charset="0"/>
                <a:cs typeface="Arial"/>
              </a:rPr>
              <a:t>: allow tracking pollution at sub-urban scale </a:t>
            </a:r>
          </a:p>
          <a:p>
            <a:pPr marL="800100" lvl="2" indent="-342900" defTabSz="914400">
              <a:buFont typeface="Lucida Grande"/>
              <a:buChar char="-"/>
              <a:defRPr/>
            </a:pPr>
            <a:r>
              <a:rPr lang="en-US" sz="2000" b="1" kern="0" dirty="0" smtClean="0">
                <a:solidFill>
                  <a:srgbClr val="000090"/>
                </a:solidFill>
                <a:latin typeface="Arial"/>
              </a:rPr>
              <a:t>GEO at 100°W: 2.1 </a:t>
            </a:r>
            <a:r>
              <a:rPr lang="en-US" sz="2000" b="1" kern="0" dirty="0">
                <a:solidFill>
                  <a:srgbClr val="000090"/>
                </a:solidFill>
                <a:latin typeface="Arial"/>
              </a:rPr>
              <a:t>km N/S × </a:t>
            </a:r>
            <a:r>
              <a:rPr lang="en-US" sz="2000" b="1" kern="0" dirty="0" smtClean="0">
                <a:solidFill>
                  <a:srgbClr val="000090"/>
                </a:solidFill>
                <a:latin typeface="Arial"/>
              </a:rPr>
              <a:t>4.7 </a:t>
            </a:r>
            <a:r>
              <a:rPr lang="en-US" sz="2000" b="1" kern="0" dirty="0">
                <a:solidFill>
                  <a:srgbClr val="000090"/>
                </a:solidFill>
                <a:latin typeface="Arial"/>
              </a:rPr>
              <a:t>km E/</a:t>
            </a:r>
            <a:r>
              <a:rPr lang="en-US" sz="2000" b="1" kern="0" dirty="0" smtClean="0">
                <a:solidFill>
                  <a:srgbClr val="000090"/>
                </a:solidFill>
                <a:latin typeface="Arial"/>
              </a:rPr>
              <a:t>W = 9.8 km</a:t>
            </a:r>
            <a:r>
              <a:rPr lang="en-US" sz="2000" b="1" kern="0" baseline="30000" dirty="0" smtClean="0">
                <a:solidFill>
                  <a:srgbClr val="000090"/>
                </a:solidFill>
                <a:latin typeface="Arial"/>
              </a:rPr>
              <a:t>2</a:t>
            </a:r>
            <a:r>
              <a:rPr lang="en-US" sz="2000" b="1" kern="0" dirty="0" smtClean="0">
                <a:solidFill>
                  <a:srgbClr val="000090"/>
                </a:solidFill>
                <a:latin typeface="Arial"/>
              </a:rPr>
              <a:t> (native) at center of FOR (36.5</a:t>
            </a:r>
            <a:r>
              <a:rPr lang="en-US" sz="2000" b="1" kern="0" dirty="0">
                <a:solidFill>
                  <a:srgbClr val="000090"/>
                </a:solidFill>
                <a:latin typeface="Arial"/>
              </a:rPr>
              <a:t>°</a:t>
            </a:r>
            <a:r>
              <a:rPr lang="en-US" sz="2000" b="1" kern="0" dirty="0" smtClean="0">
                <a:solidFill>
                  <a:srgbClr val="000090"/>
                </a:solidFill>
                <a:latin typeface="Arial"/>
              </a:rPr>
              <a:t>N, 100</a:t>
            </a:r>
            <a:r>
              <a:rPr lang="en-US" sz="2000" b="1" kern="0" dirty="0">
                <a:solidFill>
                  <a:srgbClr val="000090"/>
                </a:solidFill>
                <a:latin typeface="Arial"/>
              </a:rPr>
              <a:t>°</a:t>
            </a:r>
            <a:r>
              <a:rPr lang="en-US" sz="2000" b="1" kern="0" dirty="0" smtClean="0">
                <a:solidFill>
                  <a:srgbClr val="000090"/>
                </a:solidFill>
                <a:latin typeface="Arial"/>
              </a:rPr>
              <a:t>W)</a:t>
            </a:r>
            <a:endParaRPr lang="en-US" sz="2000" b="1" kern="0" dirty="0">
              <a:solidFill>
                <a:srgbClr val="000090"/>
              </a:solidFill>
              <a:latin typeface="Arial"/>
            </a:endParaRPr>
          </a:p>
          <a:p>
            <a:pPr marL="800100" lvl="2" indent="-342900" defTabSz="914400">
              <a:buFont typeface="Lucida Grande"/>
              <a:buChar char="-"/>
              <a:defRPr/>
            </a:pPr>
            <a:r>
              <a:rPr lang="en-US" sz="2000" b="1" kern="0" dirty="0" smtClean="0">
                <a:solidFill>
                  <a:srgbClr val="000090"/>
                </a:solidFill>
                <a:latin typeface="Arial"/>
              </a:rPr>
              <a:t>Full resolution for NO</a:t>
            </a:r>
            <a:r>
              <a:rPr lang="en-US" sz="2000" b="1" kern="0" baseline="-25000" dirty="0" smtClean="0">
                <a:solidFill>
                  <a:srgbClr val="000090"/>
                </a:solidFill>
                <a:latin typeface="Arial"/>
              </a:rPr>
              <a:t>2</a:t>
            </a:r>
            <a:r>
              <a:rPr lang="en-US" sz="2000" b="1" kern="0" dirty="0" smtClean="0">
                <a:solidFill>
                  <a:srgbClr val="000090"/>
                </a:solidFill>
                <a:latin typeface="Arial"/>
              </a:rPr>
              <a:t>, HCHO, total O</a:t>
            </a:r>
            <a:r>
              <a:rPr lang="en-US" sz="2000" b="1" kern="0" baseline="-25000" dirty="0" smtClean="0">
                <a:solidFill>
                  <a:srgbClr val="000090"/>
                </a:solidFill>
                <a:latin typeface="Arial"/>
              </a:rPr>
              <a:t>3</a:t>
            </a:r>
            <a:r>
              <a:rPr lang="en-US" sz="2000" b="1" kern="0" dirty="0" smtClean="0">
                <a:solidFill>
                  <a:srgbClr val="000090"/>
                </a:solidFill>
                <a:latin typeface="Arial"/>
              </a:rPr>
              <a:t> products</a:t>
            </a:r>
          </a:p>
          <a:p>
            <a:pPr marL="800100" lvl="2" indent="-342900" defTabSz="914400">
              <a:buFont typeface="Lucida Grande"/>
              <a:buChar char="-"/>
              <a:defRPr/>
            </a:pPr>
            <a:r>
              <a:rPr lang="en-US" sz="2000" b="1" kern="0" dirty="0" smtClean="0">
                <a:solidFill>
                  <a:srgbClr val="000090"/>
                </a:solidFill>
                <a:latin typeface="Arial"/>
              </a:rPr>
              <a:t>Co-add 4 N/S pixels for O</a:t>
            </a:r>
            <a:r>
              <a:rPr lang="en-US" sz="2000" b="1" kern="0" baseline="-25000" dirty="0" smtClean="0">
                <a:solidFill>
                  <a:srgbClr val="000090"/>
                </a:solidFill>
                <a:latin typeface="Arial"/>
              </a:rPr>
              <a:t>3</a:t>
            </a:r>
            <a:r>
              <a:rPr lang="en-US" sz="2000" b="1" kern="0" dirty="0" smtClean="0">
                <a:solidFill>
                  <a:srgbClr val="000090"/>
                </a:solidFill>
                <a:latin typeface="Arial"/>
              </a:rPr>
              <a:t> profile product: 8.4 km N/S </a:t>
            </a:r>
            <a:r>
              <a:rPr lang="en-US" sz="2000" b="1" kern="0" dirty="0">
                <a:solidFill>
                  <a:srgbClr val="000090"/>
                </a:solidFill>
                <a:latin typeface="Arial"/>
              </a:rPr>
              <a:t>× </a:t>
            </a:r>
            <a:r>
              <a:rPr lang="en-US" sz="2000" b="1" kern="0" dirty="0" smtClean="0">
                <a:solidFill>
                  <a:srgbClr val="000090"/>
                </a:solidFill>
                <a:latin typeface="Arial"/>
              </a:rPr>
              <a:t>4.7 </a:t>
            </a:r>
            <a:r>
              <a:rPr lang="en-US" sz="2000" b="1" kern="0" dirty="0">
                <a:solidFill>
                  <a:srgbClr val="000090"/>
                </a:solidFill>
                <a:latin typeface="Arial"/>
              </a:rPr>
              <a:t>km E/W </a:t>
            </a:r>
          </a:p>
          <a:p>
            <a:pPr marL="800100" lvl="2" indent="-342900" defTabSz="914400">
              <a:buFont typeface="Wingdings" charset="2"/>
              <a:buChar char="Ø"/>
              <a:defRPr/>
            </a:pPr>
            <a:endParaRPr lang="en-US" sz="2000" kern="0" dirty="0">
              <a:solidFill>
                <a:srgbClr val="000090"/>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pic>
        <p:nvPicPr>
          <p:cNvPr id="3" name="Picture 2"/>
          <p:cNvPicPr>
            <a:picLocks noChangeAspect="1"/>
          </p:cNvPicPr>
          <p:nvPr/>
        </p:nvPicPr>
        <p:blipFill rotWithShape="1">
          <a:blip r:embed="rId3"/>
          <a:srcRect l="4188" r="4122"/>
          <a:stretch/>
        </p:blipFill>
        <p:spPr>
          <a:xfrm>
            <a:off x="595808" y="2923085"/>
            <a:ext cx="5742825" cy="3945864"/>
          </a:xfrm>
          <a:prstGeom prst="rect">
            <a:avLst/>
          </a:prstGeom>
        </p:spPr>
      </p:pic>
      <p:sp>
        <p:nvSpPr>
          <p:cNvPr id="8" name="TextBox 7"/>
          <p:cNvSpPr txBox="1"/>
          <p:nvPr/>
        </p:nvSpPr>
        <p:spPr>
          <a:xfrm>
            <a:off x="6500832" y="4142354"/>
            <a:ext cx="2811988" cy="1569660"/>
          </a:xfrm>
          <a:prstGeom prst="rect">
            <a:avLst/>
          </a:prstGeom>
          <a:noFill/>
        </p:spPr>
        <p:txBody>
          <a:bodyPr wrap="square" rtlCol="0">
            <a:spAutoFit/>
          </a:bodyPr>
          <a:lstStyle/>
          <a:p>
            <a:r>
              <a:rPr lang="en-US" sz="2400" b="1" dirty="0" smtClean="0">
                <a:solidFill>
                  <a:srgbClr val="000090"/>
                </a:solidFill>
                <a:latin typeface="Arial"/>
                <a:cs typeface="Arial"/>
              </a:rPr>
              <a:t>~ 1/300 of GOME-2</a:t>
            </a:r>
          </a:p>
          <a:p>
            <a:endParaRPr lang="en-US" sz="2400" b="1" dirty="0" smtClean="0">
              <a:solidFill>
                <a:srgbClr val="000090"/>
              </a:solidFill>
              <a:latin typeface="Arial"/>
              <a:cs typeface="Arial"/>
            </a:endParaRPr>
          </a:p>
          <a:p>
            <a:r>
              <a:rPr lang="en-US" sz="2400" b="1" dirty="0" smtClean="0">
                <a:solidFill>
                  <a:srgbClr val="000090"/>
                </a:solidFill>
                <a:latin typeface="Arial"/>
                <a:cs typeface="Arial"/>
              </a:rPr>
              <a:t>~ 1/30 of OMI</a:t>
            </a:r>
            <a:endParaRPr lang="en-US" sz="2400" b="1" dirty="0">
              <a:solidFill>
                <a:srgbClr val="000090"/>
              </a:solidFill>
              <a:latin typeface="Arial"/>
              <a:cs typeface="Aria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latin typeface="Calibri"/>
              </a:rPr>
              <a:t>TEMPO: SAO HEAD lunch talk</a:t>
            </a:r>
            <a:endParaRPr lang="en-US" dirty="0">
              <a:solidFill>
                <a:prstClr val="black">
                  <a:tint val="75000"/>
                </a:prstClr>
              </a:solidFill>
              <a:latin typeface="Calibri"/>
            </a:endParaRPr>
          </a:p>
        </p:txBody>
      </p:sp>
      <p:sp>
        <p:nvSpPr>
          <p:cNvPr id="7" name="Date Placeholder 6"/>
          <p:cNvSpPr>
            <a:spLocks noGrp="1"/>
          </p:cNvSpPr>
          <p:nvPr>
            <p:ph type="dt" sz="half" idx="10"/>
          </p:nvPr>
        </p:nvSpPr>
        <p:spPr/>
        <p:txBody>
          <a:bodyPr/>
          <a:lstStyle/>
          <a:p>
            <a:r>
              <a:rPr lang="en-US" dirty="0" smtClean="0">
                <a:solidFill>
                  <a:prstClr val="black">
                    <a:tint val="75000"/>
                  </a:prstClr>
                </a:solidFill>
                <a:latin typeface="Calibri"/>
              </a:rPr>
              <a:t>2/17/16</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916733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smtClean="0">
                <a:solidFill>
                  <a:schemeClr val="bg1">
                    <a:lumMod val="85000"/>
                  </a:schemeClr>
                </a:solidFill>
              </a:rPr>
              <a:t>Data products, science studies (the Green Paper), special operations</a:t>
            </a:r>
            <a:endParaRPr lang="en-US" sz="2400" b="1" dirty="0">
              <a:solidFill>
                <a:schemeClr val="bg1">
                  <a:lumMod val="85000"/>
                </a:schemeClr>
              </a:solidFill>
            </a:endParaRPr>
          </a:p>
        </p:txBody>
      </p:sp>
      <p:sp>
        <p:nvSpPr>
          <p:cNvPr id="2" name="TextBox 1"/>
          <p:cNvSpPr txBox="1"/>
          <p:nvPr/>
        </p:nvSpPr>
        <p:spPr>
          <a:xfrm>
            <a:off x="0" y="1414655"/>
            <a:ext cx="9144000" cy="5078314"/>
          </a:xfrm>
          <a:prstGeom prst="rect">
            <a:avLst/>
          </a:prstGeom>
          <a:noFill/>
        </p:spPr>
        <p:txBody>
          <a:bodyPr wrap="square" rtlCol="0">
            <a:spAutoFit/>
          </a:bodyPr>
          <a:lstStyle/>
          <a:p>
            <a:pPr marL="285750" lvl="0" indent="-285750">
              <a:buFont typeface="Arial"/>
              <a:buChar char="•"/>
            </a:pPr>
            <a:r>
              <a:rPr lang="en-US" dirty="0" smtClean="0">
                <a:solidFill>
                  <a:srgbClr val="000090"/>
                </a:solidFill>
                <a:latin typeface="Arial"/>
                <a:cs typeface="Arial"/>
              </a:rPr>
              <a:t>Volcanic </a:t>
            </a:r>
            <a:r>
              <a:rPr lang="en-US" b="1" dirty="0">
                <a:solidFill>
                  <a:srgbClr val="000090"/>
                </a:solidFill>
                <a:latin typeface="Arial"/>
                <a:cs typeface="Arial"/>
              </a:rPr>
              <a:t>SO</a:t>
            </a:r>
            <a:r>
              <a:rPr lang="en-US" b="1" baseline="-25000" dirty="0">
                <a:solidFill>
                  <a:srgbClr val="000090"/>
                </a:solidFill>
                <a:latin typeface="Arial"/>
                <a:cs typeface="Arial"/>
              </a:rPr>
              <a:t>2</a:t>
            </a:r>
            <a:r>
              <a:rPr lang="en-US" dirty="0">
                <a:solidFill>
                  <a:srgbClr val="000090"/>
                </a:solidFill>
                <a:latin typeface="Arial"/>
                <a:cs typeface="Arial"/>
              </a:rPr>
              <a:t> (column amount and plume altitude is a potential research product.</a:t>
            </a:r>
          </a:p>
          <a:p>
            <a:pPr marL="285750" lvl="0" indent="-285750">
              <a:buFont typeface="Arial"/>
              <a:buChar char="•"/>
            </a:pPr>
            <a:r>
              <a:rPr lang="en-US" dirty="0">
                <a:solidFill>
                  <a:srgbClr val="000090"/>
                </a:solidFill>
                <a:latin typeface="Arial"/>
                <a:cs typeface="Arial"/>
              </a:rPr>
              <a:t>Diurnal out-going </a:t>
            </a:r>
            <a:r>
              <a:rPr lang="en-US" b="1" dirty="0">
                <a:solidFill>
                  <a:srgbClr val="000090"/>
                </a:solidFill>
                <a:latin typeface="Arial"/>
                <a:cs typeface="Arial"/>
              </a:rPr>
              <a:t>shortwave radiation and cloud forcing</a:t>
            </a:r>
            <a:r>
              <a:rPr lang="en-US" dirty="0">
                <a:solidFill>
                  <a:srgbClr val="000090"/>
                </a:solidFill>
                <a:latin typeface="Arial"/>
                <a:cs typeface="Arial"/>
              </a:rPr>
              <a:t> is a potential research </a:t>
            </a:r>
            <a:r>
              <a:rPr lang="en-US" dirty="0" smtClean="0">
                <a:solidFill>
                  <a:srgbClr val="000090"/>
                </a:solidFill>
                <a:latin typeface="Arial"/>
                <a:cs typeface="Arial"/>
              </a:rPr>
              <a:t>product.</a:t>
            </a:r>
          </a:p>
          <a:p>
            <a:pPr marL="285750" lvl="0" indent="-285750">
              <a:buFont typeface="Arial"/>
              <a:buChar char="•"/>
            </a:pPr>
            <a:r>
              <a:rPr lang="en-US" b="1" dirty="0" smtClean="0">
                <a:solidFill>
                  <a:srgbClr val="000090"/>
                </a:solidFill>
                <a:latin typeface="Arial"/>
                <a:cs typeface="Arial"/>
              </a:rPr>
              <a:t>Additional</a:t>
            </a:r>
            <a:r>
              <a:rPr lang="en-US" dirty="0" smtClean="0">
                <a:solidFill>
                  <a:srgbClr val="000090"/>
                </a:solidFill>
                <a:latin typeface="Arial"/>
                <a:cs typeface="Arial"/>
              </a:rPr>
              <a:t> </a:t>
            </a:r>
            <a:r>
              <a:rPr lang="en-US" dirty="0">
                <a:solidFill>
                  <a:srgbClr val="000090"/>
                </a:solidFill>
                <a:latin typeface="Arial"/>
                <a:cs typeface="Arial"/>
              </a:rPr>
              <a:t>cloud/aerosol products are possible using the O</a:t>
            </a:r>
            <a:r>
              <a:rPr lang="en-US" baseline="-25000" dirty="0">
                <a:solidFill>
                  <a:srgbClr val="000090"/>
                </a:solidFill>
                <a:latin typeface="Arial"/>
                <a:cs typeface="Arial"/>
              </a:rPr>
              <a:t>2</a:t>
            </a:r>
            <a:r>
              <a:rPr lang="en-US" dirty="0">
                <a:solidFill>
                  <a:srgbClr val="000090"/>
                </a:solidFill>
                <a:latin typeface="Arial"/>
                <a:cs typeface="Arial"/>
              </a:rPr>
              <a:t>-O</a:t>
            </a:r>
            <a:r>
              <a:rPr lang="en-US" baseline="-25000" dirty="0">
                <a:solidFill>
                  <a:srgbClr val="000090"/>
                </a:solidFill>
                <a:latin typeface="Arial"/>
                <a:cs typeface="Arial"/>
              </a:rPr>
              <a:t>2</a:t>
            </a:r>
            <a:r>
              <a:rPr lang="en-US" dirty="0">
                <a:solidFill>
                  <a:srgbClr val="000090"/>
                </a:solidFill>
                <a:latin typeface="Arial"/>
                <a:cs typeface="Arial"/>
              </a:rPr>
              <a:t> collision complex and/or the O</a:t>
            </a:r>
            <a:r>
              <a:rPr lang="en-US" baseline="-25000" dirty="0">
                <a:solidFill>
                  <a:srgbClr val="000090"/>
                </a:solidFill>
                <a:latin typeface="Arial"/>
                <a:cs typeface="Arial"/>
              </a:rPr>
              <a:t>2 </a:t>
            </a:r>
            <a:r>
              <a:rPr lang="en-US" i="1" dirty="0">
                <a:solidFill>
                  <a:srgbClr val="000090"/>
                </a:solidFill>
                <a:latin typeface="Arial"/>
                <a:cs typeface="Arial"/>
              </a:rPr>
              <a:t>B</a:t>
            </a:r>
            <a:r>
              <a:rPr lang="en-US" dirty="0">
                <a:solidFill>
                  <a:srgbClr val="000090"/>
                </a:solidFill>
                <a:latin typeface="Arial"/>
                <a:cs typeface="Arial"/>
              </a:rPr>
              <a:t> band.</a:t>
            </a:r>
          </a:p>
          <a:p>
            <a:pPr marL="285750" lvl="0" indent="-285750">
              <a:buFont typeface="Arial"/>
              <a:buChar char="•"/>
            </a:pPr>
            <a:r>
              <a:rPr lang="en-US" dirty="0" smtClean="0">
                <a:solidFill>
                  <a:srgbClr val="000090"/>
                </a:solidFill>
                <a:latin typeface="Arial"/>
                <a:cs typeface="Arial"/>
              </a:rPr>
              <a:t>Yet more </a:t>
            </a:r>
            <a:r>
              <a:rPr lang="en-US" b="1" dirty="0" smtClean="0">
                <a:solidFill>
                  <a:srgbClr val="000090"/>
                </a:solidFill>
                <a:latin typeface="Arial"/>
                <a:cs typeface="Arial"/>
              </a:rPr>
              <a:t>aerosol</a:t>
            </a:r>
            <a:r>
              <a:rPr lang="en-US" dirty="0" smtClean="0">
                <a:solidFill>
                  <a:srgbClr val="000090"/>
                </a:solidFill>
                <a:latin typeface="Arial"/>
                <a:cs typeface="Arial"/>
              </a:rPr>
              <a:t> </a:t>
            </a:r>
            <a:r>
              <a:rPr lang="en-US" dirty="0">
                <a:solidFill>
                  <a:srgbClr val="000090"/>
                </a:solidFill>
                <a:latin typeface="Arial"/>
                <a:cs typeface="Arial"/>
              </a:rPr>
              <a:t>products will combine measurements from TEMPO and GOES-R.</a:t>
            </a:r>
          </a:p>
          <a:p>
            <a:pPr marL="285750" lvl="0" indent="-285750">
              <a:buFont typeface="Arial"/>
              <a:buChar char="•"/>
            </a:pPr>
            <a:r>
              <a:rPr lang="en-US" dirty="0">
                <a:solidFill>
                  <a:srgbClr val="000090"/>
                </a:solidFill>
                <a:latin typeface="Arial"/>
                <a:cs typeface="Arial"/>
              </a:rPr>
              <a:t>Nighttime </a:t>
            </a:r>
            <a:r>
              <a:rPr lang="en-US" b="1" dirty="0">
                <a:solidFill>
                  <a:srgbClr val="000090"/>
                </a:solidFill>
                <a:latin typeface="Arial"/>
                <a:cs typeface="Arial"/>
              </a:rPr>
              <a:t>“city lights”</a:t>
            </a:r>
            <a:r>
              <a:rPr lang="en-US" dirty="0">
                <a:solidFill>
                  <a:srgbClr val="000090"/>
                </a:solidFill>
                <a:latin typeface="Arial"/>
                <a:cs typeface="Arial"/>
              </a:rPr>
              <a:t> products, which represent anthropogenic activities at the same spatial resolution as air quality products, may be produced twice per day (late evening and early morning) as a research product. Meeting TEMPO measurement requirements for NO</a:t>
            </a:r>
            <a:r>
              <a:rPr lang="en-US" baseline="-25000" dirty="0">
                <a:solidFill>
                  <a:srgbClr val="000090"/>
                </a:solidFill>
                <a:latin typeface="Arial"/>
                <a:cs typeface="Arial"/>
              </a:rPr>
              <a:t>2</a:t>
            </a:r>
            <a:r>
              <a:rPr lang="en-US" dirty="0">
                <a:solidFill>
                  <a:srgbClr val="000090"/>
                </a:solidFill>
                <a:latin typeface="Arial"/>
                <a:cs typeface="Arial"/>
              </a:rPr>
              <a:t> (visible) implies the sensitivity for city lights products over the CONUS within a 2-hour period at 2×4.5 km</a:t>
            </a:r>
            <a:r>
              <a:rPr lang="en-US" baseline="30000" dirty="0">
                <a:solidFill>
                  <a:srgbClr val="000090"/>
                </a:solidFill>
                <a:latin typeface="Arial"/>
                <a:cs typeface="Arial"/>
              </a:rPr>
              <a:t>2</a:t>
            </a:r>
            <a:r>
              <a:rPr lang="en-US" dirty="0">
                <a:solidFill>
                  <a:srgbClr val="000090"/>
                </a:solidFill>
                <a:latin typeface="Arial"/>
                <a:cs typeface="Arial"/>
              </a:rPr>
              <a:t> to 1.1×10</a:t>
            </a:r>
            <a:r>
              <a:rPr lang="en-US" baseline="30000" dirty="0">
                <a:solidFill>
                  <a:srgbClr val="000090"/>
                </a:solidFill>
                <a:latin typeface="Arial"/>
                <a:cs typeface="Arial"/>
              </a:rPr>
              <a:t>-8</a:t>
            </a:r>
            <a:r>
              <a:rPr lang="en-US" dirty="0">
                <a:solidFill>
                  <a:srgbClr val="000090"/>
                </a:solidFill>
                <a:latin typeface="Arial"/>
                <a:cs typeface="Arial"/>
              </a:rPr>
              <a:t> W cm</a:t>
            </a:r>
            <a:r>
              <a:rPr lang="en-US" baseline="30000" dirty="0">
                <a:solidFill>
                  <a:srgbClr val="000090"/>
                </a:solidFill>
                <a:latin typeface="Arial"/>
                <a:cs typeface="Arial"/>
              </a:rPr>
              <a:t>-2 </a:t>
            </a:r>
            <a:r>
              <a:rPr lang="en-US" dirty="0">
                <a:solidFill>
                  <a:srgbClr val="000090"/>
                </a:solidFill>
                <a:latin typeface="Arial"/>
                <a:cs typeface="Arial"/>
              </a:rPr>
              <a:t>sr</a:t>
            </a:r>
            <a:r>
              <a:rPr lang="en-US" baseline="30000" dirty="0">
                <a:solidFill>
                  <a:srgbClr val="000090"/>
                </a:solidFill>
                <a:latin typeface="Arial"/>
                <a:cs typeface="Arial"/>
              </a:rPr>
              <a:t>-1 </a:t>
            </a:r>
            <a:r>
              <a:rPr lang="en-US" dirty="0">
                <a:solidFill>
                  <a:srgbClr val="000090"/>
                </a:solidFill>
                <a:latin typeface="Arial"/>
                <a:cs typeface="Arial"/>
              </a:rPr>
              <a:t>μm</a:t>
            </a:r>
            <a:r>
              <a:rPr lang="en-US" baseline="30000" dirty="0">
                <a:solidFill>
                  <a:srgbClr val="000090"/>
                </a:solidFill>
                <a:latin typeface="Arial"/>
                <a:cs typeface="Arial"/>
              </a:rPr>
              <a:t>-1</a:t>
            </a:r>
            <a:r>
              <a:rPr lang="en-US" dirty="0" smtClean="0">
                <a:solidFill>
                  <a:srgbClr val="000090"/>
                </a:solidFill>
                <a:latin typeface="Arial"/>
                <a:cs typeface="Arial"/>
              </a:rPr>
              <a:t>.</a:t>
            </a:r>
          </a:p>
          <a:p>
            <a:pPr marL="285750" lvl="0" indent="-285750">
              <a:buFont typeface="Arial"/>
              <a:buChar char="•"/>
            </a:pPr>
            <a:r>
              <a:rPr lang="en-US" dirty="0" smtClean="0">
                <a:solidFill>
                  <a:srgbClr val="000090"/>
                </a:solidFill>
                <a:latin typeface="Arial"/>
                <a:cs typeface="Arial"/>
              </a:rPr>
              <a:t>Several additional </a:t>
            </a:r>
            <a:r>
              <a:rPr lang="en-US" b="1" dirty="0" smtClean="0">
                <a:solidFill>
                  <a:srgbClr val="000090"/>
                </a:solidFill>
                <a:latin typeface="Arial"/>
                <a:cs typeface="Arial"/>
              </a:rPr>
              <a:t>first-measurement molecules</a:t>
            </a:r>
            <a:r>
              <a:rPr lang="en-US" dirty="0" smtClean="0">
                <a:solidFill>
                  <a:srgbClr val="000090"/>
                </a:solidFill>
                <a:latin typeface="Arial"/>
                <a:cs typeface="Arial"/>
              </a:rPr>
              <a:t> are being studied.</a:t>
            </a:r>
            <a:endParaRPr lang="en-US" dirty="0">
              <a:solidFill>
                <a:srgbClr val="000090"/>
              </a:solidFill>
              <a:latin typeface="Arial"/>
              <a:cs typeface="Arial"/>
            </a:endParaRPr>
          </a:p>
          <a:p>
            <a:r>
              <a:rPr lang="en-US" dirty="0">
                <a:solidFill>
                  <a:srgbClr val="000090"/>
                </a:solidFill>
                <a:latin typeface="Arial"/>
                <a:cs typeface="Arial"/>
              </a:rPr>
              <a:t> </a:t>
            </a:r>
          </a:p>
          <a:p>
            <a:r>
              <a:rPr lang="en-US" b="1" dirty="0">
                <a:solidFill>
                  <a:srgbClr val="000090"/>
                </a:solidFill>
                <a:latin typeface="Arial"/>
                <a:cs typeface="Arial"/>
              </a:rPr>
              <a:t>H</a:t>
            </a:r>
            <a:r>
              <a:rPr lang="en-US" b="1" baseline="-25000" dirty="0">
                <a:solidFill>
                  <a:srgbClr val="000090"/>
                </a:solidFill>
                <a:latin typeface="Arial"/>
                <a:cs typeface="Arial"/>
              </a:rPr>
              <a:t>2</a:t>
            </a:r>
            <a:r>
              <a:rPr lang="en-US" b="1" dirty="0">
                <a:solidFill>
                  <a:srgbClr val="000090"/>
                </a:solidFill>
                <a:latin typeface="Arial"/>
                <a:cs typeface="Arial"/>
              </a:rPr>
              <a:t>O</a:t>
            </a:r>
            <a:r>
              <a:rPr lang="en-US" dirty="0">
                <a:solidFill>
                  <a:srgbClr val="000090"/>
                </a:solidFill>
                <a:latin typeface="Arial"/>
                <a:cs typeface="Arial"/>
              </a:rPr>
              <a:t> will be produced at </a:t>
            </a:r>
            <a:r>
              <a:rPr lang="en-US" dirty="0" smtClean="0">
                <a:solidFill>
                  <a:srgbClr val="000090"/>
                </a:solidFill>
                <a:latin typeface="Arial"/>
                <a:cs typeface="Arial"/>
              </a:rPr>
              <a:t>launch from the </a:t>
            </a:r>
            <a:r>
              <a:rPr lang="en-US" dirty="0" smtClean="0">
                <a:solidFill>
                  <a:srgbClr val="000090"/>
                </a:solidFill>
                <a:latin typeface="Arial"/>
                <a:cs typeface="Arial"/>
              </a:rPr>
              <a:t>7ν </a:t>
            </a:r>
            <a:r>
              <a:rPr lang="en-US" dirty="0" smtClean="0">
                <a:solidFill>
                  <a:srgbClr val="000090"/>
                </a:solidFill>
                <a:latin typeface="Arial"/>
                <a:cs typeface="Arial"/>
              </a:rPr>
              <a:t>vibrational polyad at 445 nm. </a:t>
            </a:r>
            <a:r>
              <a:rPr lang="en-US" dirty="0">
                <a:solidFill>
                  <a:srgbClr val="000090"/>
                </a:solidFill>
                <a:latin typeface="Arial"/>
                <a:cs typeface="Arial"/>
              </a:rPr>
              <a:t>Water vapor retrieved from the visible spectrum has good sensitivity to the planetary boundary layer, since the absorption is optically thin, and is available over both the land and ocean. The hourly coverage of TEMPO will greatly improve the knowledge of water vapor’s diurnal cycle and make rapid variations in time readily observed</a:t>
            </a:r>
            <a:r>
              <a:rPr lang="en-US" dirty="0" smtClean="0">
                <a:solidFill>
                  <a:srgbClr val="000090"/>
                </a:solidFill>
                <a:latin typeface="Arial"/>
                <a:cs typeface="Arial"/>
              </a:rPr>
              <a:t>.</a:t>
            </a:r>
            <a:endParaRPr lang="en-US" dirty="0">
              <a:solidFill>
                <a:srgbClr val="000090"/>
              </a:solidFill>
              <a:latin typeface="Arial"/>
              <a:cs typeface="Arial"/>
            </a:endParaRP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Clouds and aerosols</a:t>
            </a:r>
            <a:endParaRPr lang="en-US" sz="4400" b="1" dirty="0">
              <a:solidFill>
                <a:schemeClr val="bg1">
                  <a:lumMod val="85000"/>
                </a:schemeClr>
              </a:solidFill>
            </a:endParaRPr>
          </a:p>
        </p:txBody>
      </p:sp>
      <p:sp>
        <p:nvSpPr>
          <p:cNvPr id="2" name="TextBox 1"/>
          <p:cNvSpPr txBox="1"/>
          <p:nvPr/>
        </p:nvSpPr>
        <p:spPr>
          <a:xfrm>
            <a:off x="0" y="2041420"/>
            <a:ext cx="9144000" cy="3785652"/>
          </a:xfrm>
          <a:prstGeom prst="rect">
            <a:avLst/>
          </a:prstGeom>
          <a:noFill/>
        </p:spPr>
        <p:txBody>
          <a:bodyPr wrap="square" rtlCol="0">
            <a:spAutoFit/>
          </a:bodyPr>
          <a:lstStyle/>
          <a:p>
            <a:r>
              <a:rPr lang="en-US" sz="2000" b="1" dirty="0" smtClean="0">
                <a:solidFill>
                  <a:srgbClr val="000090"/>
                </a:solidFill>
                <a:latin typeface="Arial"/>
                <a:cs typeface="Arial"/>
              </a:rPr>
              <a:t>Clouds </a:t>
            </a:r>
            <a:r>
              <a:rPr lang="en-US" sz="2000" dirty="0">
                <a:solidFill>
                  <a:srgbClr val="000090"/>
                </a:solidFill>
                <a:latin typeface="Arial"/>
                <a:cs typeface="Arial"/>
              </a:rPr>
              <a:t>The launch cloud algorithm is be based on the rotational Raman scattering (RRS) cloud algorithm that was developed for OMI by GSFC. Retrieved cloud pressures from OMCLDRR are not at the geometrical center of the cloud, but rather at the optical centroid pressure (OCP) of the cloud. </a:t>
            </a:r>
          </a:p>
          <a:p>
            <a:r>
              <a:rPr lang="en-US" sz="2000" dirty="0">
                <a:solidFill>
                  <a:srgbClr val="000090"/>
                </a:solidFill>
                <a:latin typeface="Arial"/>
                <a:cs typeface="Arial"/>
              </a:rPr>
              <a:t> </a:t>
            </a:r>
          </a:p>
          <a:p>
            <a:r>
              <a:rPr lang="en-US" sz="2000" b="1" dirty="0">
                <a:solidFill>
                  <a:srgbClr val="000090"/>
                </a:solidFill>
                <a:latin typeface="Arial"/>
                <a:cs typeface="Arial"/>
              </a:rPr>
              <a:t>Aerosols </a:t>
            </a:r>
            <a:r>
              <a:rPr lang="en-US" sz="2000" dirty="0">
                <a:solidFill>
                  <a:srgbClr val="000090"/>
                </a:solidFill>
                <a:latin typeface="Arial"/>
                <a:cs typeface="Arial"/>
              </a:rPr>
              <a:t>TEMPO’s launch algorithm for retrieving aerosols will be based upon the </a:t>
            </a:r>
            <a:r>
              <a:rPr lang="en-US" sz="2000" dirty="0" smtClean="0">
                <a:solidFill>
                  <a:srgbClr val="000090"/>
                </a:solidFill>
                <a:latin typeface="Arial"/>
                <a:cs typeface="Arial"/>
              </a:rPr>
              <a:t>OMI </a:t>
            </a:r>
            <a:r>
              <a:rPr lang="en-US" sz="2000" dirty="0">
                <a:solidFill>
                  <a:srgbClr val="000090"/>
                </a:solidFill>
                <a:latin typeface="Arial"/>
                <a:cs typeface="Arial"/>
              </a:rPr>
              <a:t>aerosol algorithm that uses the sensitivity of near-UV observations to particle absorption to retrieve Absorbing Aerosol Index (AAI), aerosol optical depth (AOD) and single scattering albedo (SSA). TEMPO may be used together with the advanced baseline imager (ABI) instruments on the NOAA GOES-R and GOES-S satellites for aerosol retrievals, reducing AOD and fine mode AOD uncertainties from 30% to 10% and from 40% to 20%</a:t>
            </a:r>
            <a:r>
              <a:rPr lang="en-US" sz="2000" dirty="0" smtClean="0">
                <a:solidFill>
                  <a:srgbClr val="000090"/>
                </a:solidFill>
                <a:latin typeface="Arial"/>
                <a:cs typeface="Arial"/>
              </a:rPr>
              <a:t>.</a:t>
            </a:r>
            <a:endParaRPr lang="en-US" sz="2000" dirty="0">
              <a:solidFill>
                <a:srgbClr val="000090"/>
              </a:solidFill>
              <a:latin typeface="Arial"/>
              <a:cs typeface="Arial"/>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NO</a:t>
            </a:r>
            <a:r>
              <a:rPr lang="en-US" sz="4400" b="1" baseline="-25000" dirty="0" smtClean="0">
                <a:solidFill>
                  <a:schemeClr val="bg1">
                    <a:lumMod val="85000"/>
                  </a:schemeClr>
                </a:solidFill>
              </a:rPr>
              <a:t>x</a:t>
            </a:r>
            <a:r>
              <a:rPr lang="en-US" sz="4400" b="1" dirty="0" smtClean="0">
                <a:solidFill>
                  <a:schemeClr val="bg1">
                    <a:lumMod val="85000"/>
                  </a:schemeClr>
                </a:solidFill>
              </a:rPr>
              <a:t> studies</a:t>
            </a:r>
            <a:endParaRPr lang="en-US" sz="4400" b="1" dirty="0">
              <a:solidFill>
                <a:schemeClr val="bg1">
                  <a:lumMod val="85000"/>
                </a:schemeClr>
              </a:solidFill>
            </a:endParaRPr>
          </a:p>
        </p:txBody>
      </p:sp>
      <p:sp>
        <p:nvSpPr>
          <p:cNvPr id="2" name="TextBox 1"/>
          <p:cNvSpPr txBox="1"/>
          <p:nvPr/>
        </p:nvSpPr>
        <p:spPr>
          <a:xfrm>
            <a:off x="0" y="986802"/>
            <a:ext cx="9144000" cy="5940088"/>
          </a:xfrm>
          <a:prstGeom prst="rect">
            <a:avLst/>
          </a:prstGeom>
          <a:noFill/>
        </p:spPr>
        <p:txBody>
          <a:bodyPr wrap="square" rtlCol="0">
            <a:spAutoFit/>
          </a:bodyPr>
          <a:lstStyle/>
          <a:p>
            <a:r>
              <a:rPr lang="en-US" sz="2000" b="1" dirty="0" smtClean="0">
                <a:solidFill>
                  <a:srgbClr val="000090"/>
                </a:solidFill>
                <a:latin typeface="Arial"/>
                <a:cs typeface="Arial"/>
              </a:rPr>
              <a:t>Lightning </a:t>
            </a:r>
            <a:r>
              <a:rPr lang="en-US" sz="2000" b="1" dirty="0">
                <a:solidFill>
                  <a:srgbClr val="000090"/>
                </a:solidFill>
                <a:latin typeface="Arial"/>
                <a:cs typeface="Arial"/>
              </a:rPr>
              <a:t>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N y-1 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Should higher than hourly temporal resolution over selected regions be useful, that may be accomplished by special observations. It has also been noted by Martin </a:t>
            </a:r>
            <a:r>
              <a:rPr lang="en-US" sz="2000" i="1" dirty="0">
                <a:solidFill>
                  <a:srgbClr val="000090"/>
                </a:solidFill>
                <a:latin typeface="Arial"/>
                <a:cs typeface="Arial"/>
              </a:rPr>
              <a:t>et al</a:t>
            </a:r>
            <a:r>
              <a:rPr lang="en-US" sz="2000" dirty="0">
                <a:solidFill>
                  <a:srgbClr val="000090"/>
                </a:solidFill>
                <a:latin typeface="Arial"/>
                <a:cs typeface="Arial"/>
              </a:rPr>
              <a:t>. [2000] that improved 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a:t>
            </a:r>
            <a:r>
              <a:rPr lang="en-US" sz="2000" dirty="0" smtClean="0">
                <a:solidFill>
                  <a:srgbClr val="000090"/>
                </a:solidFill>
                <a:latin typeface="Arial"/>
                <a:cs typeface="Arial"/>
              </a:rPr>
              <a:t>.</a:t>
            </a:r>
            <a:endParaRPr lang="en-US" sz="2000" dirty="0">
              <a:solidFill>
                <a:srgbClr val="000090"/>
              </a:solidFill>
              <a:latin typeface="Arial"/>
              <a:cs typeface="Arial"/>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Halogens</a:t>
            </a:r>
            <a:endParaRPr lang="en-US" sz="4400" b="1" dirty="0">
              <a:solidFill>
                <a:schemeClr val="bg1">
                  <a:lumMod val="85000"/>
                </a:schemeClr>
              </a:solidFill>
            </a:endParaRP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smtClean="0">
                <a:solidFill>
                  <a:srgbClr val="000090"/>
                </a:solidFill>
                <a:latin typeface="Arial"/>
                <a:cs typeface="Arial"/>
              </a:rPr>
              <a:t>BrO</a:t>
            </a:r>
            <a:r>
              <a:rPr lang="en-US" sz="1600" dirty="0" smtClean="0">
                <a:solidFill>
                  <a:srgbClr val="000090"/>
                </a:solidFill>
                <a:latin typeface="Arial"/>
                <a:cs typeface="Arial"/>
              </a:rPr>
              <a:t> </a:t>
            </a:r>
            <a:r>
              <a:rPr lang="en-US" sz="1600" dirty="0">
                <a:solidFill>
                  <a:srgbClr val="000090"/>
                </a:solidFill>
                <a:latin typeface="Arial"/>
                <a:cs typeface="Arial"/>
              </a:rPr>
              <a:t>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a:t>
            </a:r>
            <a:r>
              <a:rPr lang="en-US" sz="1600" dirty="0" smtClean="0">
                <a:solidFill>
                  <a:srgbClr val="000090"/>
                </a:solidFill>
                <a:latin typeface="Arial"/>
                <a:cs typeface="Arial"/>
              </a:rPr>
              <a:t>by SAO space </a:t>
            </a:r>
            <a:r>
              <a:rPr lang="en-US" sz="1600" dirty="0">
                <a:solidFill>
                  <a:srgbClr val="000090"/>
                </a:solidFill>
                <a:latin typeface="Arial"/>
                <a:cs typeface="Arial"/>
              </a:rPr>
              <a:t>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dirty="0">
                <a:solidFill>
                  <a:srgbClr val="000090"/>
                </a:solidFill>
                <a:latin typeface="Arial"/>
                <a:cs typeface="Arial"/>
              </a:rPr>
              <a:t>The atmospheric chemistry of halogen oxides </a:t>
            </a:r>
            <a:r>
              <a:rPr lang="en-US" sz="1600" dirty="0" smtClean="0">
                <a:solidFill>
                  <a:srgbClr val="000090"/>
                </a:solidFill>
                <a:latin typeface="Arial"/>
                <a:cs typeface="Arial"/>
              </a:rPr>
              <a:t>over </a:t>
            </a:r>
            <a:r>
              <a:rPr lang="en-US" sz="1600" dirty="0">
                <a:solidFill>
                  <a:srgbClr val="000090"/>
                </a:solidFill>
                <a:latin typeface="Arial"/>
                <a:cs typeface="Arial"/>
              </a:rPr>
              <a:t>the ocean, and in particular in coastal regions,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 hourly measurements one of the world’s largest salt lakes: the Great Salt Lake in Utah. Measurements over Salt Lake City show the highest concentrations of BrO over the globe. Hourly measurement at a high spatial resolution can improve understanding of BrO production in salt lakes</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Tree>
    <p:extLst>
      <p:ext uri="{BB962C8B-B14F-4D97-AF65-F5344CB8AC3E}">
        <p14:creationId xmlns:p14="http://schemas.microsoft.com/office/powerpoint/2010/main" val="1124518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Spectral indicators</a:t>
            </a:r>
            <a:endParaRPr lang="en-US" sz="4400" b="1" dirty="0">
              <a:solidFill>
                <a:schemeClr val="bg1">
                  <a:lumMod val="85000"/>
                </a:schemeClr>
              </a:solidFill>
            </a:endParaRPr>
          </a:p>
        </p:txBody>
      </p:sp>
      <p:sp>
        <p:nvSpPr>
          <p:cNvPr id="2" name="TextBox 1"/>
          <p:cNvSpPr txBox="1"/>
          <p:nvPr/>
        </p:nvSpPr>
        <p:spPr>
          <a:xfrm>
            <a:off x="0" y="1204857"/>
            <a:ext cx="9144000" cy="5509201"/>
          </a:xfrm>
          <a:prstGeom prst="rect">
            <a:avLst/>
          </a:prstGeom>
          <a:noFill/>
        </p:spPr>
        <p:txBody>
          <a:bodyPr wrap="square" rtlCol="0">
            <a:spAutoFit/>
          </a:bodyPr>
          <a:lstStyle/>
          <a:p>
            <a:r>
              <a:rPr lang="en-US" sz="1600" b="1" dirty="0" smtClean="0">
                <a:solidFill>
                  <a:srgbClr val="000090"/>
                </a:solidFill>
                <a:latin typeface="Arial"/>
                <a:cs typeface="Arial"/>
              </a:rPr>
              <a:t>Fluorescence </a:t>
            </a:r>
            <a:r>
              <a:rPr lang="en-US" sz="1600" b="1" dirty="0">
                <a:solidFill>
                  <a:srgbClr val="000090"/>
                </a:solidFill>
                <a:latin typeface="Arial"/>
                <a:cs typeface="Arial"/>
              </a:rPr>
              <a:t>and other spectral indicators </a:t>
            </a:r>
            <a:r>
              <a:rPr lang="en-US" sz="1600" dirty="0">
                <a:solidFill>
                  <a:srgbClr val="000090"/>
                </a:solidFill>
                <a:latin typeface="Arial"/>
                <a:cs typeface="Arial"/>
              </a:rPr>
              <a:t>Solar-induced fluorescence (SIF) from chlorophyll over both land and </a:t>
            </a:r>
            <a:r>
              <a:rPr lang="en-US" sz="1600" dirty="0" smtClean="0">
                <a:solidFill>
                  <a:srgbClr val="000090"/>
                </a:solidFill>
                <a:latin typeface="Arial"/>
                <a:cs typeface="Arial"/>
              </a:rPr>
              <a:t>ocean will </a:t>
            </a:r>
            <a:r>
              <a:rPr lang="en-US" sz="1600" dirty="0">
                <a:solidFill>
                  <a:srgbClr val="000090"/>
                </a:solidFill>
                <a:latin typeface="Arial"/>
                <a:cs typeface="Arial"/>
              </a:rPr>
              <a:t>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(e.g.,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spectral indices developed for estimating foliage pigment contents and concentrations.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00009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r>
              <a:rPr lang="en-US" sz="1600" dirty="0" smtClean="0">
                <a:solidFill>
                  <a:srgbClr val="000090"/>
                </a:solidFill>
                <a:latin typeface="Arial"/>
                <a:cs typeface="Arial"/>
              </a:rPr>
              <a:t>.</a:t>
            </a:r>
            <a:endParaRPr lang="en-US" sz="1600" dirty="0">
              <a:solidFill>
                <a:srgbClr val="000090"/>
              </a:solidFill>
              <a:latin typeface="Arial"/>
              <a:cs typeface="Arial"/>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Traffic,</a:t>
            </a:r>
            <a:br>
              <a:rPr lang="en-US" sz="3600" b="1" dirty="0" smtClean="0">
                <a:solidFill>
                  <a:schemeClr val="bg1">
                    <a:lumMod val="85000"/>
                  </a:schemeClr>
                </a:solidFill>
              </a:rPr>
            </a:br>
            <a:r>
              <a:rPr lang="en-US" sz="3600" b="1" dirty="0" smtClean="0">
                <a:solidFill>
                  <a:schemeClr val="bg1">
                    <a:lumMod val="85000"/>
                  </a:schemeClr>
                </a:solidFill>
              </a:rPr>
              <a:t>biomass burning</a:t>
            </a:r>
            <a:endParaRPr lang="en-US" sz="3600" b="1" dirty="0">
              <a:solidFill>
                <a:schemeClr val="bg1">
                  <a:lumMod val="85000"/>
                </a:schemeClr>
              </a:solidFill>
            </a:endParaRP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smtClean="0">
                <a:solidFill>
                  <a:srgbClr val="000090"/>
                </a:solidFill>
                <a:latin typeface="Arial"/>
                <a:cs typeface="Arial"/>
              </a:rPr>
              <a:t>Morning </a:t>
            </a:r>
            <a:r>
              <a:rPr lang="en-US" sz="2400" b="1" dirty="0">
                <a:solidFill>
                  <a:srgbClr val="000090"/>
                </a:solidFill>
                <a:latin typeface="Arial"/>
                <a:cs typeface="Arial"/>
              </a:rPr>
              <a:t>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r>
              <a:rPr lang="en-CA" sz="2400" dirty="0" smtClean="0">
                <a:solidFill>
                  <a:srgbClr val="000090"/>
                </a:solidFill>
                <a:latin typeface="Arial"/>
                <a:cs typeface="Arial"/>
              </a:rPr>
              <a:t>.</a:t>
            </a:r>
            <a:endParaRPr lang="en-US" sz="2400" dirty="0">
              <a:solidFill>
                <a:srgbClr val="000090"/>
              </a:solidFill>
              <a:latin typeface="Arial"/>
              <a:cs typeface="Arial"/>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12" y="1299125"/>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 </a:t>
            </a:r>
            <a:r>
              <a:rPr lang="en-US" sz="1300" dirty="0">
                <a:solidFill>
                  <a:srgbClr val="000000"/>
                </a:solidFill>
                <a:latin typeface="Arial"/>
                <a:ea typeface="ＭＳ Ｐゴシック" charset="0"/>
                <a:cs typeface="Arial"/>
              </a:rPr>
              <a:t>Korea, </a:t>
            </a:r>
            <a:r>
              <a:rPr lang="en-US" sz="1300" dirty="0" smtClean="0">
                <a:solidFill>
                  <a:srgbClr val="000000"/>
                </a:solidFill>
                <a:latin typeface="Arial"/>
                <a:ea typeface="ＭＳ Ｐゴシック" charset="0"/>
                <a:cs typeface="Arial"/>
              </a:rPr>
              <a:t>U.K., ESA, Canada, Mexico, Cuba, Spain</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May 2017</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NASA </a:t>
            </a:r>
            <a:r>
              <a:rPr lang="en-US" sz="1300" dirty="0">
                <a:solidFill>
                  <a:prstClr val="black"/>
                </a:solidFill>
                <a:latin typeface="Arial"/>
                <a:ea typeface="ＭＳ Ｐゴシック" charset="0"/>
                <a:cs typeface="Arial"/>
              </a:rPr>
              <a:t>will arrange hosting on commercial geostationary communications satellite with launch expected NET 11/</a:t>
            </a:r>
            <a:r>
              <a:rPr lang="en-US" sz="1300" dirty="0" smtClean="0">
                <a:solidFill>
                  <a:prstClr val="black"/>
                </a:solidFill>
                <a:latin typeface="Arial"/>
                <a:ea typeface="ＭＳ Ｐゴシック" charset="0"/>
                <a:cs typeface="Arial"/>
              </a:rPr>
              <a:t>2018</a:t>
            </a:r>
          </a:p>
          <a:p>
            <a:pPr marL="118919" indent="-118919" defTabSz="456633">
              <a:spcBef>
                <a:spcPts val="1300"/>
              </a:spcBef>
              <a:defRPr/>
            </a:pPr>
            <a:r>
              <a:rPr lang="en-US" sz="1300" b="1" dirty="0" smtClean="0">
                <a:solidFill>
                  <a:srgbClr val="1F497D"/>
                </a:solidFill>
                <a:latin typeface="Arial"/>
                <a:ea typeface="ＭＳ Ｐゴシック" charset="0"/>
                <a:cs typeface="Arial"/>
              </a:rPr>
              <a:t>Provides </a:t>
            </a:r>
            <a:r>
              <a:rPr lang="en-US" sz="1300" b="1" dirty="0">
                <a:solidFill>
                  <a:srgbClr val="1F497D"/>
                </a:solidFill>
                <a:latin typeface="Arial"/>
                <a:ea typeface="ＭＳ Ｐゴシック" charset="0"/>
                <a:cs typeface="Arial"/>
              </a:rPr>
              <a:t>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smtClean="0">
                <a:solidFill>
                  <a:prstClr val="black"/>
                </a:solidFill>
                <a:latin typeface="Arial"/>
                <a:ea typeface="ＭＳ Ｐゴシック" charset="0"/>
                <a:cs typeface="Arial"/>
              </a:rPr>
              <a:t>Distinguishes </a:t>
            </a:r>
            <a:r>
              <a:rPr lang="en-US" sz="1300" dirty="0">
                <a:solidFill>
                  <a:prstClr val="black"/>
                </a:solidFill>
                <a:latin typeface="Arial"/>
                <a:ea typeface="ＭＳ Ｐゴシック" charset="0"/>
                <a:cs typeface="Arial"/>
              </a:rPr>
              <a:t>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a:t>
            </a:r>
            <a:r>
              <a:rPr lang="en-US" sz="1300" dirty="0" smtClean="0">
                <a:solidFill>
                  <a:prstClr val="black"/>
                </a:solidFill>
                <a:latin typeface="Arial"/>
                <a:ea typeface="ＭＳ Ｐゴシック" charset="0"/>
                <a:cs typeface="Arial"/>
              </a:rPr>
              <a:t>team</a:t>
            </a:r>
          </a:p>
        </p:txBody>
      </p:sp>
      <p:sp>
        <p:nvSpPr>
          <p:cNvPr id="9" name="Rectangle 8"/>
          <p:cNvSpPr/>
          <p:nvPr/>
        </p:nvSpPr>
        <p:spPr>
          <a:xfrm>
            <a:off x="1" y="6480365"/>
            <a:ext cx="8005763" cy="307975"/>
          </a:xfrm>
          <a:prstGeom prst="rect">
            <a:avLst/>
          </a:prstGeom>
        </p:spPr>
        <p:txBody>
          <a:bodyPr lIns="91326" tIns="45664" rIns="91326" bIns="45664">
            <a:spAutoFit/>
          </a:bodyPr>
          <a:lstStyle/>
          <a:p>
            <a:pPr marL="118919" lvl="1" indent="-118919"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City lights</a:t>
            </a:r>
            <a:endParaRPr lang="en-US" sz="44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2970" r="3157" b="592"/>
          <a:stretch/>
        </p:blipFill>
        <p:spPr bwMode="auto">
          <a:xfrm>
            <a:off x="2073275" y="1065617"/>
            <a:ext cx="4997450" cy="3966845"/>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8369" y="5199234"/>
            <a:ext cx="9125631" cy="1200329"/>
          </a:xfrm>
          <a:prstGeom prst="rect">
            <a:avLst/>
          </a:prstGeom>
          <a:noFill/>
        </p:spPr>
        <p:txBody>
          <a:bodyPr wrap="square" rtlCol="0">
            <a:spAutoFit/>
          </a:bodyPr>
          <a:lstStyle/>
          <a:p>
            <a:r>
              <a:rPr lang="en-US" dirty="0">
                <a:solidFill>
                  <a:srgbClr val="000090"/>
                </a:solidFill>
                <a:latin typeface="Arial"/>
                <a:cs typeface="Arial"/>
              </a:rPr>
              <a:t>SNRs of various artificial lighting types normalized to a common VIIRS-DNB response with a 10s dwell, no co-addition, and no spatial binning, assuming a dark current of 2800 e</a:t>
            </a:r>
            <a:r>
              <a:rPr lang="en-US" baseline="30000" dirty="0">
                <a:solidFill>
                  <a:srgbClr val="000090"/>
                </a:solidFill>
                <a:latin typeface="Arial"/>
                <a:cs typeface="Arial"/>
              </a:rPr>
              <a:t>-</a:t>
            </a:r>
            <a:r>
              <a:rPr lang="en-US" dirty="0">
                <a:solidFill>
                  <a:srgbClr val="000090"/>
                </a:solidFill>
                <a:latin typeface="Arial"/>
                <a:cs typeface="Arial"/>
              </a:rPr>
              <a:t> s</a:t>
            </a:r>
            <a:r>
              <a:rPr lang="en-US" baseline="30000" dirty="0">
                <a:solidFill>
                  <a:srgbClr val="000090"/>
                </a:solidFill>
                <a:latin typeface="Arial"/>
                <a:cs typeface="Arial"/>
              </a:rPr>
              <a:t>-1</a:t>
            </a:r>
            <a:r>
              <a:rPr lang="en-US" dirty="0">
                <a:solidFill>
                  <a:srgbClr val="000090"/>
                </a:solidFill>
                <a:latin typeface="Arial"/>
                <a:cs typeface="Arial"/>
              </a:rPr>
              <a:t>. City lights over all of greater North America can either be observed piecemeal over several days or in a single scan near the winter solstice. </a:t>
            </a:r>
          </a:p>
        </p:txBody>
      </p:sp>
    </p:spTree>
    <p:extLst>
      <p:ext uri="{BB962C8B-B14F-4D97-AF65-F5344CB8AC3E}">
        <p14:creationId xmlns:p14="http://schemas.microsoft.com/office/powerpoint/2010/main" val="39468059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Air quality and health</a:t>
            </a:r>
            <a:endParaRPr lang="en-US" sz="4400" b="1" dirty="0">
              <a:solidFill>
                <a:schemeClr val="bg1">
                  <a:lumMod val="85000"/>
                </a:schemeClr>
              </a:solidFill>
            </a:endParaRP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smtClean="0">
                <a:solidFill>
                  <a:srgbClr val="000090"/>
                </a:solidFill>
                <a:latin typeface="Arial"/>
                <a:cs typeface="Arial"/>
              </a:rPr>
              <a:t>TEMPO’s </a:t>
            </a:r>
            <a:r>
              <a:rPr lang="en-US" sz="2400" dirty="0">
                <a:solidFill>
                  <a:srgbClr val="000090"/>
                </a:solidFill>
                <a:latin typeface="Arial"/>
                <a:cs typeface="Arial"/>
              </a:rPr>
              <a:t>hourly measurements allow better understanding of the complex chemistry and dynamics that drive air quality on short timescales.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00009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r>
              <a:rPr lang="en-US" sz="2400" dirty="0" smtClean="0">
                <a:solidFill>
                  <a:srgbClr val="000090"/>
                </a:solidFill>
                <a:latin typeface="Arial"/>
                <a:cs typeface="Arial"/>
              </a:rPr>
              <a:t>.</a:t>
            </a:r>
            <a:endParaRPr lang="en-US" sz="2400" dirty="0">
              <a:solidFill>
                <a:srgbClr val="000090"/>
              </a:solidFill>
              <a:latin typeface="Arial"/>
              <a:cs typeface="Arial"/>
            </a:endParaRPr>
          </a:p>
        </p:txBody>
      </p:sp>
    </p:spTree>
    <p:extLst>
      <p:ext uri="{BB962C8B-B14F-4D97-AF65-F5344CB8AC3E}">
        <p14:creationId xmlns:p14="http://schemas.microsoft.com/office/powerpoint/2010/main" val="31031119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The end!</a:t>
            </a:r>
            <a:r>
              <a:rPr lang="en-US" sz="4800" dirty="0" smtClean="0">
                <a:solidFill>
                  <a:schemeClr val="bg1">
                    <a:lumMod val="85000"/>
                  </a:schemeClr>
                </a:solidFill>
              </a:rPr>
              <a:t/>
            </a:r>
            <a:br>
              <a:rPr lang="en-US" sz="4800" dirty="0" smtClean="0">
                <a:solidFill>
                  <a:schemeClr val="bg1">
                    <a:lumMod val="85000"/>
                  </a:schemeClr>
                </a:solidFill>
              </a:rPr>
            </a:br>
            <a:r>
              <a:rPr lang="en-US" sz="1600" dirty="0" smtClean="0">
                <a:solidFill>
                  <a:schemeClr val="bg1">
                    <a:lumMod val="85000"/>
                  </a:schemeClr>
                </a:solidFill>
              </a:rPr>
              <a:t>Thanks to NASA, ESA, Ball Aerospace &amp;</a:t>
            </a:r>
            <a:br>
              <a:rPr lang="en-US" sz="1600" dirty="0" smtClean="0">
                <a:solidFill>
                  <a:schemeClr val="bg1">
                    <a:lumMod val="85000"/>
                  </a:schemeClr>
                </a:solidFill>
              </a:rPr>
            </a:br>
            <a:r>
              <a:rPr lang="en-US" sz="1600" dirty="0" smtClean="0">
                <a:solidFill>
                  <a:schemeClr val="bg1">
                    <a:lumMod val="85000"/>
                  </a:schemeClr>
                </a:solidFill>
              </a:rPr>
              <a:t>Technologies Corp., The Boeing Company</a:t>
            </a:r>
            <a:endParaRPr lang="en-US" sz="16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Tree>
    <p:extLst>
      <p:ext uri="{BB962C8B-B14F-4D97-AF65-F5344CB8AC3E}">
        <p14:creationId xmlns:p14="http://schemas.microsoft.com/office/powerpoint/2010/main" val="10706204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10" name="Picture 9" descr="R-U_N4c_L_4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5243" y="4322347"/>
            <a:ext cx="2202262" cy="876630"/>
          </a:xfrm>
          <a:prstGeom prst="rect">
            <a:avLst/>
          </a:prstGeom>
        </p:spPr>
      </p:pic>
      <p:pic>
        <p:nvPicPr>
          <p:cNvPr id="11" name="Picture 10" descr="UMBC_Seal.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9">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225" y="5378279"/>
            <a:ext cx="1833814" cy="1139707"/>
          </a:xfrm>
          <a:prstGeom prst="rect">
            <a:avLst/>
          </a:prstGeom>
        </p:spPr>
      </p:pic>
      <p:pic>
        <p:nvPicPr>
          <p:cNvPr id="14" name="Picture 13" descr="homepage.png"/>
          <p:cNvPicPr>
            <a:picLocks noChangeAspect="1"/>
          </p:cNvPicPr>
          <p:nvPr/>
        </p:nvPicPr>
        <p:blipFill rotWithShape="1">
          <a:blip r:embed="rId11">
            <a:extLst>
              <a:ext uri="{28A0092B-C50C-407E-A947-70E740481C1C}">
                <a14:useLocalDpi xmlns:a14="http://schemas.microsoft.com/office/drawing/2010/main" val="0"/>
              </a:ext>
            </a:extLst>
          </a:blip>
          <a:srcRect l="1928" t="10063" r="72155" b="8352"/>
          <a:stretch/>
        </p:blipFill>
        <p:spPr>
          <a:xfrm>
            <a:off x="5307505" y="4961662"/>
            <a:ext cx="1883752" cy="1760622"/>
          </a:xfrm>
          <a:prstGeom prst="rect">
            <a:avLst/>
          </a:prstGeom>
        </p:spPr>
      </p:pic>
      <p:pic>
        <p:nvPicPr>
          <p:cNvPr id="15" name="Picture 15" descr="ncar"/>
          <p:cNvPicPr>
            <a:picLocks noChangeAspect="1" noChangeArrowheads="1"/>
          </p:cNvPicPr>
          <p:nvPr/>
        </p:nvPicPr>
        <p:blipFill>
          <a:blip r:embed="rId12">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pic>
        <p:nvPicPr>
          <p:cNvPr id="17" name="Picture 16" descr="new-uah-logo.jpg"/>
          <p:cNvPicPr>
            <a:picLocks noChangeAspect="1"/>
          </p:cNvPicPr>
          <p:nvPr/>
        </p:nvPicPr>
        <p:blipFill rotWithShape="1">
          <a:blip r:embed="rId14">
            <a:extLst>
              <a:ext uri="{28A0092B-C50C-407E-A947-70E740481C1C}">
                <a14:useLocalDpi xmlns:a14="http://schemas.microsoft.com/office/drawing/2010/main" val="0"/>
              </a:ext>
            </a:extLst>
          </a:blip>
          <a:srcRect l="5089" t="12483" r="4605" b="11597"/>
          <a:stretch/>
        </p:blipFill>
        <p:spPr>
          <a:xfrm>
            <a:off x="3120492" y="2991783"/>
            <a:ext cx="2399775" cy="1008747"/>
          </a:xfrm>
          <a:prstGeom prst="rect">
            <a:avLst/>
          </a:prstGeom>
          <a:solidFill>
            <a:schemeClr val="accent2">
              <a:tint val="20000"/>
              <a:alpha val="0"/>
            </a:schemeClr>
          </a:solidFill>
        </p:spPr>
      </p:pic>
    </p:spTree>
    <p:extLst>
      <p:ext uri="{BB962C8B-B14F-4D97-AF65-F5344CB8AC3E}">
        <p14:creationId xmlns:p14="http://schemas.microsoft.com/office/powerpoint/2010/main" val="32438065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0"/>
            <a:ext cx="6061970" cy="987552"/>
          </a:xfrm>
        </p:spPr>
        <p:txBody>
          <a:bodyPr anchor="ctr"/>
          <a:lstStyle/>
          <a:p>
            <a:r>
              <a:rPr lang="en-US" sz="4000" dirty="0" smtClean="0">
                <a:solidFill>
                  <a:schemeClr val="bg1">
                    <a:lumMod val="75000"/>
                  </a:schemeClr>
                </a:solidFill>
              </a:rPr>
              <a:t>Team TEMPO!</a:t>
            </a:r>
            <a:endParaRPr lang="en-US" sz="4000" dirty="0">
              <a:solidFill>
                <a:schemeClr val="bg1">
                  <a:lumMod val="75000"/>
                </a:schemeClr>
              </a:solidFill>
            </a:endParaRPr>
          </a:p>
        </p:txBody>
      </p:sp>
      <p:sp>
        <p:nvSpPr>
          <p:cNvPr id="2" name="Date Placeholder 1"/>
          <p:cNvSpPr>
            <a:spLocks noGrp="1"/>
          </p:cNvSpPr>
          <p:nvPr>
            <p:ph type="dt" sz="half" idx="10"/>
          </p:nvPr>
        </p:nvSpPr>
        <p:spPr/>
        <p:txBody>
          <a:bodyPr/>
          <a:lstStyle/>
          <a:p>
            <a:r>
              <a:rPr lang="en-US" dirty="0" smtClean="0"/>
              <a:t>5/21/13</a:t>
            </a:r>
            <a:endParaRPr lang="en-US" dirty="0"/>
          </a:p>
        </p:txBody>
      </p:sp>
      <p:sp>
        <p:nvSpPr>
          <p:cNvPr id="5" name="Slide Number Placeholder 4"/>
          <p:cNvSpPr>
            <a:spLocks noGrp="1"/>
          </p:cNvSpPr>
          <p:nvPr>
            <p:ph type="sldNum" sz="quarter" idx="12"/>
          </p:nvPr>
        </p:nvSpPr>
        <p:spPr/>
        <p:txBody>
          <a:bodyPr/>
          <a:lstStyle/>
          <a:p>
            <a:fld id="{AEC11D65-9821-2B49-88CD-D477606C3EDA}" type="slidenum">
              <a:rPr lang="en-US" smtClean="0"/>
              <a:pPr/>
              <a:t>24</a:t>
            </a:fld>
            <a:endParaRPr lang="en-US" dirty="0"/>
          </a:p>
        </p:txBody>
      </p:sp>
      <p:pic>
        <p:nvPicPr>
          <p:cNvPr id="3" name="Picture 2" descr="TEMPO-management.png"/>
          <p:cNvPicPr>
            <a:picLocks noChangeAspect="1"/>
          </p:cNvPicPr>
          <p:nvPr/>
        </p:nvPicPr>
        <p:blipFill rotWithShape="1">
          <a:blip r:embed="rId2">
            <a:extLst>
              <a:ext uri="{28A0092B-C50C-407E-A947-70E740481C1C}">
                <a14:useLocalDpi xmlns:a14="http://schemas.microsoft.com/office/drawing/2010/main" val="0"/>
              </a:ext>
            </a:extLst>
          </a:blip>
          <a:srcRect t="4313"/>
          <a:stretch/>
        </p:blipFill>
        <p:spPr>
          <a:xfrm>
            <a:off x="1193280" y="1041018"/>
            <a:ext cx="6773638" cy="5839559"/>
          </a:xfrm>
          <a:prstGeom prst="rect">
            <a:avLst/>
          </a:prstGeom>
        </p:spPr>
      </p:pic>
    </p:spTree>
    <p:extLst>
      <p:ext uri="{BB962C8B-B14F-4D97-AF65-F5344CB8AC3E}">
        <p14:creationId xmlns:p14="http://schemas.microsoft.com/office/powerpoint/2010/main" val="32702605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92687902"/>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smtClean="0">
                <a:solidFill>
                  <a:schemeClr val="bg1">
                    <a:lumMod val="85000"/>
                  </a:schemeClr>
                </a:solidFill>
              </a:rPr>
              <a:t>TEMPO </a:t>
            </a:r>
            <a:r>
              <a:rPr lang="en-US" sz="3200" dirty="0">
                <a:solidFill>
                  <a:schemeClr val="bg1">
                    <a:lumMod val="85000"/>
                  </a:schemeClr>
                </a:solidFill>
              </a:rPr>
              <a:t>S</a:t>
            </a:r>
            <a:r>
              <a:rPr lang="en-US" sz="3200" dirty="0" smtClean="0">
                <a:solidFill>
                  <a:schemeClr val="bg1">
                    <a:lumMod val="85000"/>
                  </a:schemeClr>
                </a:solidFill>
              </a:rPr>
              <a:t>cience Team, U.S.</a:t>
            </a:r>
            <a:endParaRPr lang="en-US" sz="3200" dirty="0">
              <a:solidFill>
                <a:schemeClr val="bg1">
                  <a:lumMod val="85000"/>
                </a:schemeClr>
              </a:solidFill>
            </a:endParaRPr>
          </a:p>
        </p:txBody>
      </p:sp>
    </p:spTree>
    <p:extLst>
      <p:ext uri="{BB962C8B-B14F-4D97-AF65-F5344CB8AC3E}">
        <p14:creationId xmlns:p14="http://schemas.microsoft.com/office/powerpoint/2010/main" val="191794586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34521383"/>
              </p:ext>
            </p:extLst>
          </p:nvPr>
        </p:nvGraphicFramePr>
        <p:xfrm>
          <a:off x="1" y="1812506"/>
          <a:ext cx="9143999" cy="3873032"/>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Randall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493">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0237">
                <a:tc>
                  <a:txBody>
                    <a:bodyPr/>
                    <a:lstStyle/>
                    <a:p>
                      <a:r>
                        <a:rPr lang="en-US" sz="800" dirty="0" smtClean="0">
                          <a:latin typeface="Arial"/>
                          <a:cs typeface="Arial"/>
                        </a:rPr>
                        <a:t>Alfonso Saiz-Lopez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CSIC, Spain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8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r>
                        <a:rPr lang="en-US" sz="800" dirty="0" smtClean="0">
                          <a:latin typeface="Arial"/>
                          <a:cs typeface="Arial"/>
                        </a:rPr>
                        <a:t>GOAC,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Cuban Science team</a:t>
                      </a:r>
                      <a:r>
                        <a:rPr lang="en-US" sz="800" baseline="0" dirty="0" smtClean="0">
                          <a:latin typeface="Arial"/>
                          <a:cs typeface="Arial"/>
                        </a:rPr>
                        <a:t> lead, </a:t>
                      </a:r>
                      <a:r>
                        <a:rPr lang="en-US" sz="800" dirty="0" smtClean="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r>
              <a:tr h="2388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Osvaldo Cuesta</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r>
                        <a:rPr lang="en-US" sz="800" dirty="0" smtClean="0">
                          <a:latin typeface="Arial"/>
                          <a:cs typeface="Arial"/>
                        </a:rPr>
                        <a:t>GOAC, Cuba</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r>
              <a:tr h="249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smtClean="0">
                          <a:solidFill>
                            <a:schemeClr val="dk1"/>
                          </a:solidFill>
                          <a:effectLst/>
                          <a:latin typeface="Arial"/>
                          <a:ea typeface="+mn-ea"/>
                          <a:cs typeface="Arial"/>
                        </a:rPr>
                        <a:t>René Estevan Arredondo</a:t>
                      </a:r>
                      <a:endParaRPr lang="en-US" sz="800" b="1" kern="1200" dirty="0" smtClean="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r>
                        <a:rPr lang="en-US" sz="800" dirty="0" smtClean="0">
                          <a:latin typeface="Arial"/>
                          <a:cs typeface="Arial"/>
                        </a:rPr>
                        <a:t>GOAC,</a:t>
                      </a:r>
                      <a:r>
                        <a:rPr lang="en-US" sz="800" baseline="0" dirty="0" smtClean="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E5E4"/>
                    </a:solidFill>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143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4196">
                <a:tc>
                  <a:txBody>
                    <a:bodyPr/>
                    <a:lstStyle/>
                    <a:p>
                      <a:r>
                        <a:rPr lang="en-US" sz="800" dirty="0" smtClean="0">
                          <a:latin typeface="Arial"/>
                          <a:cs typeface="Arial"/>
                        </a:rPr>
                        <a:t>J.P. Veefkind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KNMI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ESA Sentinel-5P</a:t>
                      </a:r>
                      <a:r>
                        <a:rPr lang="en-US" sz="800" baseline="0" dirty="0" smtClean="0">
                          <a:latin typeface="Arial"/>
                          <a:cs typeface="Arial"/>
                        </a:rPr>
                        <a:t> (TROPOMI)</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9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chemeClr val="bg1">
                    <a:lumMod val="85000"/>
                  </a:schemeClr>
                </a:solidFill>
              </a:rPr>
              <a:t>TEMPO </a:t>
            </a:r>
            <a:r>
              <a:rPr lang="en-US" dirty="0">
                <a:solidFill>
                  <a:schemeClr val="bg1">
                    <a:lumMod val="85000"/>
                  </a:schemeClr>
                </a:solidFill>
              </a:rPr>
              <a:t>S</a:t>
            </a:r>
            <a:r>
              <a:rPr lang="en-US" dirty="0" smtClean="0">
                <a:solidFill>
                  <a:schemeClr val="bg1">
                    <a:lumMod val="85000"/>
                  </a:schemeClr>
                </a:solidFill>
              </a:rPr>
              <a:t>cience Team, non-U.S.</a:t>
            </a:r>
            <a:endParaRPr lang="en-US" dirty="0">
              <a:solidFill>
                <a:schemeClr val="bg1">
                  <a:lumMod val="85000"/>
                </a:schemeClr>
              </a:solidFill>
            </a:endParaRPr>
          </a:p>
        </p:txBody>
      </p:sp>
    </p:spTree>
    <p:extLst>
      <p:ext uri="{BB962C8B-B14F-4D97-AF65-F5344CB8AC3E}">
        <p14:creationId xmlns:p14="http://schemas.microsoft.com/office/powerpoint/2010/main" val="38561455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600" i="1" dirty="0" smtClean="0">
                <a:solidFill>
                  <a:schemeClr val="bg1">
                    <a:lumMod val="85000"/>
                  </a:schemeClr>
                </a:solidFill>
              </a:rPr>
              <a:t>Why the Smithsonian?</a:t>
            </a:r>
            <a:endParaRPr lang="en-US" sz="3600" i="1" dirty="0">
              <a:solidFill>
                <a:schemeClr val="bg1">
                  <a:lumMod val="85000"/>
                </a:schemeClr>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
        <p:nvSpPr>
          <p:cNvPr id="5" name="Rectangle 3"/>
          <p:cNvSpPr>
            <a:spLocks noChangeArrowheads="1"/>
          </p:cNvSpPr>
          <p:nvPr/>
        </p:nvSpPr>
        <p:spPr bwMode="auto">
          <a:xfrm>
            <a:off x="47625" y="1665288"/>
            <a:ext cx="6954838"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914400" fontAlgn="base">
              <a:lnSpc>
                <a:spcPct val="90000"/>
              </a:lnSpc>
              <a:spcBef>
                <a:spcPct val="20000"/>
              </a:spcBef>
              <a:spcAft>
                <a:spcPct val="0"/>
              </a:spcAft>
            </a:pPr>
            <a:r>
              <a:rPr lang="en-US" sz="2000" b="1" dirty="0">
                <a:solidFill>
                  <a:srgbClr val="000090"/>
                </a:solidFill>
                <a:latin typeface="Arial"/>
                <a:ea typeface="ＭＳ Ｐゴシック" charset="0"/>
                <a:cs typeface="Arial"/>
              </a:rPr>
              <a:t>Langley, S.P., and C.G. Abbot, </a:t>
            </a:r>
            <a:r>
              <a:rPr lang="en-US" sz="2000" b="1" i="1" dirty="0">
                <a:solidFill>
                  <a:srgbClr val="000090"/>
                </a:solidFill>
                <a:latin typeface="Arial"/>
                <a:ea typeface="ＭＳ Ｐゴシック" charset="0"/>
                <a:cs typeface="Arial"/>
              </a:rPr>
              <a:t>Annals of the Astrophysical Observatory of the Smithsonian Institution, Volume 1</a:t>
            </a:r>
            <a:r>
              <a:rPr lang="en-US" sz="2000" b="1" dirty="0">
                <a:solidFill>
                  <a:srgbClr val="000090"/>
                </a:solidFill>
                <a:latin typeface="Arial"/>
                <a:ea typeface="ＭＳ Ｐゴシック" charset="0"/>
                <a:cs typeface="Arial"/>
              </a:rPr>
              <a:t> (1900).</a:t>
            </a:r>
          </a:p>
          <a:p>
            <a:pPr defTabSz="914400" fontAlgn="base">
              <a:lnSpc>
                <a:spcPct val="90000"/>
              </a:lnSpc>
              <a:spcBef>
                <a:spcPct val="20000"/>
              </a:spcBef>
              <a:spcAft>
                <a:spcPct val="0"/>
              </a:spcAft>
            </a:pPr>
            <a:endParaRPr lang="en-US" sz="2000" b="1" dirty="0">
              <a:solidFill>
                <a:srgbClr val="000090"/>
              </a:solidFill>
              <a:latin typeface="Arial"/>
              <a:ea typeface="ＭＳ Ｐゴシック" charset="0"/>
              <a:cs typeface="Arial"/>
            </a:endParaRPr>
          </a:p>
          <a:p>
            <a:pPr defTabSz="914400" fontAlgn="base">
              <a:lnSpc>
                <a:spcPct val="90000"/>
              </a:lnSpc>
              <a:spcBef>
                <a:spcPct val="20000"/>
              </a:spcBef>
              <a:spcAft>
                <a:spcPct val="0"/>
              </a:spcAft>
            </a:pPr>
            <a:r>
              <a:rPr lang="en-US" sz="2000" b="1" dirty="0">
                <a:solidFill>
                  <a:srgbClr val="000090"/>
                </a:solidFill>
                <a:latin typeface="Arial"/>
                <a:ea typeface="ＭＳ Ｐゴシック" charset="0"/>
                <a:cs typeface="Arial"/>
              </a:rPr>
              <a:t>Langley</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s recently invented bolometer was used to make measurements from the infrared through the near ultraviolet in order to determine the mean value of the solar constant and its variation. Langley and Abbot also developed substantial new experimental techniques (such as an early chart recorder) and various analysis techniques (</a:t>
            </a:r>
            <a:r>
              <a:rPr lang="en-US" altLang="ja-JP" sz="2000" b="1" i="1" dirty="0">
                <a:solidFill>
                  <a:srgbClr val="000090"/>
                </a:solidFill>
                <a:latin typeface="Arial"/>
                <a:ea typeface="ＭＳ Ｐゴシック" charset="0"/>
                <a:cs typeface="Arial"/>
              </a:rPr>
              <a:t>e.g.</a:t>
            </a:r>
            <a:r>
              <a:rPr lang="en-US" altLang="ja-JP" sz="2000" b="1" dirty="0">
                <a:solidFill>
                  <a:srgbClr val="000090"/>
                </a:solidFill>
                <a:latin typeface="Arial"/>
                <a:ea typeface="ＭＳ Ｐゴシック" charset="0"/>
                <a:cs typeface="Arial"/>
              </a:rPr>
              <a:t>, the </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Langley plot</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 including photographic techniques for high and low pass filtering to produce line spectra from </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bolographs</a:t>
            </a:r>
            <a:r>
              <a:rPr lang="ja-JP" altLang="en-US" sz="2000" b="1" dirty="0">
                <a:solidFill>
                  <a:srgbClr val="000090"/>
                </a:solidFill>
                <a:latin typeface="Arial"/>
                <a:ea typeface="ＭＳ Ｐゴシック" charset="0"/>
                <a:cs typeface="Arial"/>
              </a:rPr>
              <a:t>”</a:t>
            </a:r>
            <a:r>
              <a:rPr lang="en-US" altLang="ja-JP" sz="2000" b="1" dirty="0">
                <a:solidFill>
                  <a:srgbClr val="000090"/>
                </a:solidFill>
                <a:latin typeface="Arial"/>
                <a:ea typeface="ＭＳ Ｐゴシック" charset="0"/>
                <a:cs typeface="Arial"/>
              </a:rPr>
              <a:t> (spectra), illustrated, foreshadowing the high pass filtering used today by researchers employing the DOAS technique for analyzing atmospheric spectra.</a:t>
            </a:r>
            <a:endParaRPr lang="en-US" sz="2000" b="1" dirty="0">
              <a:solidFill>
                <a:srgbClr val="000090"/>
              </a:solidFill>
              <a:latin typeface="Arial"/>
              <a:ea typeface="ＭＳ Ｐゴシック" charset="0"/>
              <a:cs typeface="Arial"/>
            </a:endParaRPr>
          </a:p>
        </p:txBody>
      </p:sp>
      <p:pic>
        <p:nvPicPr>
          <p:cNvPr id="6" name="Picture 2" descr="PDC_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8" y="1093788"/>
            <a:ext cx="194627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1866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8942" y="1265238"/>
            <a:ext cx="8655210" cy="5228346"/>
            <a:chOff x="240084" y="1025220"/>
            <a:chExt cx="7965413" cy="5805863"/>
          </a:xfrm>
        </p:grpSpPr>
        <p:cxnSp>
          <p:nvCxnSpPr>
            <p:cNvPr id="32" name="Straight Connector 31"/>
            <p:cNvCxnSpPr>
              <a:endCxn id="16" idx="1"/>
            </p:cNvCxnSpPr>
            <p:nvPr/>
          </p:nvCxnSpPr>
          <p:spPr bwMode="auto">
            <a:xfrm flipV="1">
              <a:off x="4817923" y="1857516"/>
              <a:ext cx="1282511" cy="24013"/>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34" name="Straight Connector 33"/>
            <p:cNvCxnSpPr/>
            <p:nvPr/>
          </p:nvCxnSpPr>
          <p:spPr bwMode="auto">
            <a:xfrm>
              <a:off x="4332513" y="2440995"/>
              <a:ext cx="296818"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2" name="Straight Connector 51"/>
            <p:cNvCxnSpPr/>
            <p:nvPr/>
          </p:nvCxnSpPr>
          <p:spPr bwMode="auto">
            <a:xfrm>
              <a:off x="3448245" y="5041453"/>
              <a:ext cx="1985637"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3" name="Straight Connector 52"/>
            <p:cNvCxnSpPr/>
            <p:nvPr/>
          </p:nvCxnSpPr>
          <p:spPr bwMode="auto">
            <a:xfrm>
              <a:off x="5259905" y="1306155"/>
              <a:ext cx="1210333" cy="12699"/>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40" name="Straight Connector 39"/>
            <p:cNvCxnSpPr/>
            <p:nvPr/>
          </p:nvCxnSpPr>
          <p:spPr bwMode="auto">
            <a:xfrm>
              <a:off x="919713"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2" name="Straight Connector 41"/>
            <p:cNvCxnSpPr/>
            <p:nvPr/>
          </p:nvCxnSpPr>
          <p:spPr bwMode="auto">
            <a:xfrm>
              <a:off x="2923346" y="5543968"/>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3" name="Straight Connector 42"/>
            <p:cNvCxnSpPr/>
            <p:nvPr/>
          </p:nvCxnSpPr>
          <p:spPr bwMode="auto">
            <a:xfrm>
              <a:off x="4789264" y="5543967"/>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4" name="Straight Connector 43"/>
            <p:cNvCxnSpPr/>
            <p:nvPr/>
          </p:nvCxnSpPr>
          <p:spPr bwMode="auto">
            <a:xfrm>
              <a:off x="7402739"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6" name="Straight Connector 14335"/>
            <p:cNvCxnSpPr/>
            <p:nvPr/>
          </p:nvCxnSpPr>
          <p:spPr bwMode="auto">
            <a:xfrm>
              <a:off x="903743" y="5536129"/>
              <a:ext cx="6498996" cy="12883"/>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8" name="Straight Connector 14337"/>
            <p:cNvCxnSpPr/>
            <p:nvPr/>
          </p:nvCxnSpPr>
          <p:spPr bwMode="auto">
            <a:xfrm>
              <a:off x="4324049" y="1994291"/>
              <a:ext cx="8464" cy="3541838"/>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37" name="Straight Connector 36"/>
            <p:cNvCxnSpPr/>
            <p:nvPr/>
          </p:nvCxnSpPr>
          <p:spPr bwMode="auto">
            <a:xfrm>
              <a:off x="4332513" y="4286881"/>
              <a:ext cx="2012290"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sp>
          <p:nvSpPr>
            <p:cNvPr id="4" name="Rounded Rectangle 3"/>
            <p:cNvSpPr/>
            <p:nvPr/>
          </p:nvSpPr>
          <p:spPr>
            <a:xfrm>
              <a:off x="3066747" y="1025220"/>
              <a:ext cx="2514601" cy="983052"/>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sz="1600" b="1" dirty="0" smtClean="0">
                  <a:solidFill>
                    <a:prstClr val="black"/>
                  </a:solidFill>
                  <a:latin typeface="Arial Narrow" pitchFamily="34" charset="0"/>
                  <a:cs typeface="Times New Roman" pitchFamily="18" charset="0"/>
                </a:rPr>
                <a:t>TEMPO Instrument</a:t>
              </a:r>
            </a:p>
            <a:p>
              <a:pPr algn="ctr">
                <a:lnSpc>
                  <a:spcPct val="90000"/>
                </a:lnSpc>
              </a:pPr>
              <a:r>
                <a:rPr lang="en-US" sz="1100" b="1" dirty="0" smtClean="0">
                  <a:solidFill>
                    <a:prstClr val="black"/>
                  </a:solidFill>
                  <a:latin typeface="Arial Narrow" pitchFamily="34" charset="0"/>
                  <a:cs typeface="Times New Roman" pitchFamily="18" charset="0"/>
                </a:rPr>
                <a:t>Principal Investigator: Kelly Chance</a:t>
              </a:r>
              <a:endParaRPr lang="en-US" sz="1100" dirty="0">
                <a:solidFill>
                  <a:prstClr val="black"/>
                </a:solidFill>
                <a:latin typeface="Arial Narrow" pitchFamily="34" charset="0"/>
                <a:cs typeface="Times New Roman" pitchFamily="18" charset="0"/>
              </a:endParaRPr>
            </a:p>
            <a:p>
              <a:pPr algn="ctr">
                <a:lnSpc>
                  <a:spcPct val="90000"/>
                </a:lnSpc>
              </a:pPr>
              <a:r>
                <a:rPr lang="en-US" sz="1100" dirty="0" smtClean="0">
                  <a:solidFill>
                    <a:prstClr val="black"/>
                  </a:solidFill>
                  <a:latin typeface="Arial Narrow" pitchFamily="34" charset="0"/>
                  <a:cs typeface="Times New Roman" pitchFamily="18" charset="0"/>
                </a:rPr>
                <a:t> Deputy Principal Investigator: Xiong Liu</a:t>
              </a:r>
            </a:p>
            <a:p>
              <a:pPr algn="ctr">
                <a:lnSpc>
                  <a:spcPct val="90000"/>
                </a:lnSpc>
              </a:pPr>
              <a:r>
                <a:rPr lang="en-US" sz="1100" dirty="0" smtClean="0">
                  <a:solidFill>
                    <a:prstClr val="black"/>
                  </a:solidFill>
                  <a:latin typeface="Arial Narrow" pitchFamily="34" charset="0"/>
                  <a:cs typeface="Times New Roman" pitchFamily="18" charset="0"/>
                </a:rPr>
                <a:t>Program Administrator: Joseph Webber</a:t>
              </a:r>
            </a:p>
          </p:txBody>
        </p:sp>
        <p:sp>
          <p:nvSpPr>
            <p:cNvPr id="5" name="Rounded Rectangle 4"/>
            <p:cNvSpPr/>
            <p:nvPr/>
          </p:nvSpPr>
          <p:spPr>
            <a:xfrm>
              <a:off x="6100433" y="1048757"/>
              <a:ext cx="1626328" cy="527493"/>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800"/>
                </a:lnSpc>
              </a:pPr>
              <a:endParaRPr lang="en-US" sz="1200" dirty="0" smtClean="0">
                <a:solidFill>
                  <a:prstClr val="black"/>
                </a:solidFill>
                <a:latin typeface="Arial Narrow" pitchFamily="34" charset="0"/>
                <a:cs typeface="Times New Roman" pitchFamily="18" charset="0"/>
              </a:endParaRPr>
            </a:p>
            <a:p>
              <a:pPr algn="ctr">
                <a:lnSpc>
                  <a:spcPts val="1000"/>
                </a:lnSpc>
              </a:pPr>
              <a:r>
                <a:rPr lang="en-US" sz="1050" dirty="0" smtClean="0">
                  <a:solidFill>
                    <a:prstClr val="black"/>
                  </a:solidFill>
                  <a:latin typeface="Arial Narrow" pitchFamily="34" charset="0"/>
                  <a:cs typeface="Times New Roman" pitchFamily="18" charset="0"/>
                </a:rPr>
                <a:t>Investigation Advisory Pane</a:t>
              </a:r>
              <a:r>
                <a:rPr lang="en-US" sz="1100" dirty="0" smtClean="0">
                  <a:solidFill>
                    <a:prstClr val="black"/>
                  </a:solidFill>
                  <a:latin typeface="Arial Narrow" pitchFamily="34" charset="0"/>
                  <a:cs typeface="Times New Roman" pitchFamily="18" charset="0"/>
                </a:rPr>
                <a:t>l</a:t>
              </a:r>
            </a:p>
            <a:p>
              <a:pPr algn="ctr">
                <a:lnSpc>
                  <a:spcPts val="1000"/>
                </a:lnSpc>
              </a:pPr>
              <a:r>
                <a:rPr lang="de-DE" sz="900" dirty="0" smtClean="0">
                  <a:solidFill>
                    <a:prstClr val="black"/>
                  </a:solidFill>
                  <a:latin typeface="Arial Narrow" pitchFamily="34" charset="0"/>
                  <a:cs typeface="Times New Roman" pitchFamily="18" charset="0"/>
                </a:rPr>
                <a:t>SAO, LaRC, Ball Senior Management</a:t>
              </a:r>
              <a:endParaRPr lang="de-DE" sz="900" dirty="0">
                <a:solidFill>
                  <a:prstClr val="black"/>
                </a:solidFill>
                <a:latin typeface="Arial Narrow" pitchFamily="34" charset="0"/>
                <a:cs typeface="Times New Roman" pitchFamily="18" charset="0"/>
              </a:endParaRPr>
            </a:p>
            <a:p>
              <a:pPr algn="ctr">
                <a:lnSpc>
                  <a:spcPts val="1000"/>
                </a:lnSpc>
              </a:pPr>
              <a:endParaRPr lang="en-US" sz="1100" dirty="0" smtClean="0">
                <a:solidFill>
                  <a:prstClr val="black"/>
                </a:solidFill>
                <a:latin typeface="Arial Narrow" pitchFamily="34" charset="0"/>
                <a:cs typeface="Times New Roman" pitchFamily="18" charset="0"/>
              </a:endParaRPr>
            </a:p>
          </p:txBody>
        </p:sp>
        <p:sp>
          <p:nvSpPr>
            <p:cNvPr id="6" name="Rounded Rectangle 5"/>
            <p:cNvSpPr/>
            <p:nvPr/>
          </p:nvSpPr>
          <p:spPr>
            <a:xfrm>
              <a:off x="3012320" y="2783187"/>
              <a:ext cx="2604707" cy="1082011"/>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b="1" dirty="0" smtClean="0">
                  <a:solidFill>
                    <a:prstClr val="black"/>
                  </a:solidFill>
                  <a:latin typeface="Arial Narrow" pitchFamily="34" charset="0"/>
                  <a:cs typeface="Times New Roman" pitchFamily="18" charset="0"/>
                </a:rPr>
                <a:t>Project Management</a:t>
              </a:r>
            </a:p>
            <a:p>
              <a:pPr algn="ctr"/>
              <a:r>
                <a:rPr lang="en-US" sz="1050" dirty="0">
                  <a:solidFill>
                    <a:prstClr val="black"/>
                  </a:solidFill>
                  <a:latin typeface="Arial Narrow" pitchFamily="34" charset="0"/>
                  <a:cs typeface="Times New Roman" pitchFamily="18" charset="0"/>
                </a:rPr>
                <a:t>Project </a:t>
              </a:r>
              <a:r>
                <a:rPr lang="en-US" sz="1050" dirty="0" smtClean="0">
                  <a:solidFill>
                    <a:prstClr val="black"/>
                  </a:solidFill>
                  <a:latin typeface="Arial Narrow" pitchFamily="34" charset="0"/>
                  <a:cs typeface="Times New Roman" pitchFamily="18" charset="0"/>
                </a:rPr>
                <a:t>Manager</a:t>
              </a:r>
              <a:r>
                <a:rPr lang="en-US" sz="1050" dirty="0">
                  <a:solidFill>
                    <a:prstClr val="black"/>
                  </a:solidFill>
                  <a:latin typeface="Arial Narrow" pitchFamily="34" charset="0"/>
                  <a:cs typeface="Times New Roman" pitchFamily="18" charset="0"/>
                </a:rPr>
                <a:t>: Wendy </a:t>
              </a:r>
              <a:r>
                <a:rPr lang="en-US" sz="1050" dirty="0" smtClean="0">
                  <a:solidFill>
                    <a:prstClr val="black"/>
                  </a:solidFill>
                  <a:latin typeface="Arial Narrow" pitchFamily="34" charset="0"/>
                  <a:cs typeface="Times New Roman" pitchFamily="18" charset="0"/>
                </a:rPr>
                <a:t>Pennington </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Project Scientist: David </a:t>
              </a:r>
              <a:r>
                <a:rPr lang="en-US" sz="1050" dirty="0" smtClean="0">
                  <a:solidFill>
                    <a:prstClr val="black"/>
                  </a:solidFill>
                  <a:latin typeface="Arial Narrow" pitchFamily="34" charset="0"/>
                  <a:cs typeface="Times New Roman" pitchFamily="18" charset="0"/>
                </a:rPr>
                <a:t>Flittner</a:t>
              </a:r>
              <a:endParaRPr lang="en-US" sz="1050" dirty="0">
                <a:solidFill>
                  <a:prstClr val="black"/>
                </a:solidFill>
                <a:latin typeface="Arial Narrow" pitchFamily="34" charset="0"/>
                <a:cs typeface="Times New Roman" pitchFamily="18" charset="0"/>
              </a:endParaRPr>
            </a:p>
            <a:p>
              <a:pPr algn="ctr"/>
              <a:r>
                <a:rPr lang="en-US" sz="1050" dirty="0" smtClean="0">
                  <a:solidFill>
                    <a:prstClr val="black"/>
                  </a:solidFill>
                  <a:latin typeface="Arial Narrow" pitchFamily="34" charset="0"/>
                  <a:cs typeface="Times New Roman" pitchFamily="18" charset="0"/>
                </a:rPr>
                <a:t>Deputy Project Scientist: Jay Al-</a:t>
              </a:r>
              <a:r>
                <a:rPr lang="en-US" sz="1050" dirty="0">
                  <a:solidFill>
                    <a:prstClr val="black"/>
                  </a:solidFill>
                  <a:latin typeface="Arial Narrow" pitchFamily="34" charset="0"/>
                  <a:cs typeface="Times New Roman" pitchFamily="18" charset="0"/>
                </a:rPr>
                <a:t>S</a:t>
              </a:r>
              <a:r>
                <a:rPr lang="en-US" sz="1050" dirty="0" smtClean="0">
                  <a:solidFill>
                    <a:prstClr val="black"/>
                  </a:solidFill>
                  <a:latin typeface="Arial Narrow" pitchFamily="34" charset="0"/>
                  <a:cs typeface="Times New Roman" pitchFamily="18" charset="0"/>
                </a:rPr>
                <a:t>aadi</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Deputy PM: Craig Jones, COR</a:t>
              </a:r>
            </a:p>
            <a:p>
              <a:pPr algn="ctr"/>
              <a:r>
                <a:rPr lang="en-US" sz="1050" dirty="0">
                  <a:solidFill>
                    <a:prstClr val="black"/>
                  </a:solidFill>
                  <a:latin typeface="Arial Narrow" pitchFamily="34" charset="0"/>
                  <a:cs typeface="Times New Roman" pitchFamily="18" charset="0"/>
                </a:rPr>
                <a:t>Deputy </a:t>
              </a:r>
              <a:r>
                <a:rPr lang="en-US" sz="1050" dirty="0" smtClean="0">
                  <a:solidFill>
                    <a:prstClr val="black"/>
                  </a:solidFill>
                  <a:latin typeface="Arial Narrow" pitchFamily="34" charset="0"/>
                  <a:cs typeface="Times New Roman" pitchFamily="18" charset="0"/>
                </a:rPr>
                <a:t>PP&amp;C: </a:t>
              </a:r>
              <a:r>
                <a:rPr lang="en-US" sz="1050" dirty="0">
                  <a:solidFill>
                    <a:prstClr val="black"/>
                  </a:solidFill>
                  <a:latin typeface="Arial Narrow" pitchFamily="34" charset="0"/>
                  <a:cs typeface="Times New Roman" pitchFamily="18" charset="0"/>
                </a:rPr>
                <a:t>Don </a:t>
              </a:r>
              <a:r>
                <a:rPr lang="en-US" sz="1050" dirty="0" smtClean="0">
                  <a:solidFill>
                    <a:prstClr val="black"/>
                  </a:solidFill>
                  <a:latin typeface="Arial Narrow" pitchFamily="34" charset="0"/>
                  <a:cs typeface="Times New Roman" pitchFamily="18" charset="0"/>
                </a:rPr>
                <a:t>Shick</a:t>
              </a:r>
              <a:endParaRPr lang="en-US" sz="1050" dirty="0">
                <a:solidFill>
                  <a:prstClr val="black"/>
                </a:solidFill>
                <a:latin typeface="Arial Narrow" pitchFamily="34" charset="0"/>
                <a:cs typeface="Times New Roman" pitchFamily="18" charset="0"/>
              </a:endParaRPr>
            </a:p>
          </p:txBody>
        </p:sp>
        <p:sp>
          <p:nvSpPr>
            <p:cNvPr id="7" name="Rounded Rectangle 6"/>
            <p:cNvSpPr/>
            <p:nvPr/>
          </p:nvSpPr>
          <p:spPr>
            <a:xfrm>
              <a:off x="240084" y="5753337"/>
              <a:ext cx="1639170" cy="1077746"/>
            </a:xfrm>
            <a:prstGeom prst="round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a:t>
              </a:r>
              <a:endParaRPr lang="en-US" sz="900" dirty="0" smtClean="0">
                <a:solidFill>
                  <a:prstClr val="black"/>
                </a:solidFill>
                <a:latin typeface="Arial Narrow" pitchFamily="34" charset="0"/>
                <a:cs typeface="Times New Roman" pitchFamily="18" charset="0"/>
              </a:endParaRPr>
            </a:p>
            <a:p>
              <a:pPr algn="ctr"/>
              <a:r>
                <a:rPr lang="en-US" sz="900" dirty="0" smtClean="0">
                  <a:solidFill>
                    <a:prstClr val="black"/>
                  </a:solidFill>
                  <a:latin typeface="Arial Narrow" pitchFamily="34" charset="0"/>
                  <a:cs typeface="Times New Roman" pitchFamily="18" charset="0"/>
                </a:rPr>
                <a:t>PM Dennis Nicks</a:t>
              </a:r>
            </a:p>
            <a:p>
              <a:pPr algn="ctr"/>
              <a:r>
                <a:rPr lang="en-US" sz="900" dirty="0" smtClean="0">
                  <a:solidFill>
                    <a:prstClr val="black"/>
                  </a:solidFill>
                  <a:latin typeface="Arial Narrow" pitchFamily="34" charset="0"/>
                  <a:cs typeface="Times New Roman" pitchFamily="18" charset="0"/>
                </a:rPr>
                <a:t>Chief  SE: Laura Hale</a:t>
              </a:r>
            </a:p>
            <a:p>
              <a:pPr algn="ctr"/>
              <a:r>
                <a:rPr lang="en-US" sz="900" dirty="0" smtClean="0">
                  <a:solidFill>
                    <a:prstClr val="black"/>
                  </a:solidFill>
                  <a:latin typeface="Arial Narrow" pitchFamily="34" charset="0"/>
                  <a:cs typeface="Times New Roman" pitchFamily="18" charset="0"/>
                </a:rPr>
                <a:t>Instrument Performance: Brian Baker</a:t>
              </a:r>
            </a:p>
          </p:txBody>
        </p:sp>
        <p:sp>
          <p:nvSpPr>
            <p:cNvPr id="8" name="Rounded Rectangle 7"/>
            <p:cNvSpPr/>
            <p:nvPr/>
          </p:nvSpPr>
          <p:spPr>
            <a:xfrm>
              <a:off x="1742246" y="4882615"/>
              <a:ext cx="23622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Systems Engineering</a:t>
              </a:r>
            </a:p>
            <a:p>
              <a:pPr algn="ctr"/>
              <a:r>
                <a:rPr lang="de-DE" sz="1050" dirty="0">
                  <a:solidFill>
                    <a:prstClr val="black"/>
                  </a:solidFill>
                  <a:latin typeface="Arial Narrow" pitchFamily="34" charset="0"/>
                  <a:cs typeface="Times New Roman" pitchFamily="18" charset="0"/>
                </a:rPr>
                <a:t>Project </a:t>
              </a:r>
              <a:r>
                <a:rPr lang="de-DE" sz="1050" dirty="0" smtClean="0">
                  <a:solidFill>
                    <a:prstClr val="black"/>
                  </a:solidFill>
                  <a:latin typeface="Arial Narrow" pitchFamily="34" charset="0"/>
                  <a:cs typeface="Times New Roman" pitchFamily="18" charset="0"/>
                </a:rPr>
                <a:t>CE</a:t>
              </a:r>
              <a:r>
                <a:rPr lang="de-DE" sz="1050" dirty="0">
                  <a:solidFill>
                    <a:prstClr val="black"/>
                  </a:solidFill>
                  <a:latin typeface="Arial Narrow" pitchFamily="34" charset="0"/>
                  <a:cs typeface="Times New Roman" pitchFamily="18" charset="0"/>
                </a:rPr>
                <a:t>: David Rosenbaum</a:t>
              </a:r>
            </a:p>
            <a:p>
              <a:pPr algn="ctr"/>
              <a:r>
                <a:rPr lang="de-DE" sz="1050" dirty="0" smtClean="0">
                  <a:solidFill>
                    <a:prstClr val="black"/>
                  </a:solidFill>
                  <a:latin typeface="Arial Narrow" pitchFamily="34" charset="0"/>
                  <a:cs typeface="Times New Roman" pitchFamily="18" charset="0"/>
                </a:rPr>
                <a:t>SE: Mark </a:t>
              </a:r>
              <a:r>
                <a:rPr lang="de-DE" sz="1050" dirty="0">
                  <a:solidFill>
                    <a:prstClr val="black"/>
                  </a:solidFill>
                  <a:latin typeface="Arial Narrow" pitchFamily="34" charset="0"/>
                  <a:cs typeface="Times New Roman" pitchFamily="18" charset="0"/>
                </a:rPr>
                <a:t>Andraschko</a:t>
              </a:r>
            </a:p>
          </p:txBody>
        </p:sp>
        <p:sp>
          <p:nvSpPr>
            <p:cNvPr id="9" name="Rounded Rectangle 8"/>
            <p:cNvSpPr/>
            <p:nvPr/>
          </p:nvSpPr>
          <p:spPr>
            <a:xfrm>
              <a:off x="4634074" y="4861017"/>
              <a:ext cx="22098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200" b="1" dirty="0" smtClean="0">
                  <a:solidFill>
                    <a:prstClr val="black"/>
                  </a:solidFill>
                  <a:latin typeface="Arial Narrow" pitchFamily="34" charset="0"/>
                  <a:cs typeface="Times New Roman" pitchFamily="18" charset="0"/>
                </a:rPr>
                <a:t>Safety &amp; Mission Assurance</a:t>
              </a:r>
            </a:p>
            <a:p>
              <a:pPr algn="ctr"/>
              <a:r>
                <a:rPr lang="en-US" sz="1050" dirty="0" smtClean="0">
                  <a:solidFill>
                    <a:prstClr val="black"/>
                  </a:solidFill>
                  <a:latin typeface="Arial Narrow" pitchFamily="34" charset="0"/>
                  <a:cs typeface="Times New Roman" pitchFamily="18" charset="0"/>
                </a:rPr>
                <a:t>Mission Assurance Manager: Jose Caraballo</a:t>
              </a:r>
            </a:p>
          </p:txBody>
        </p:sp>
        <p:sp>
          <p:nvSpPr>
            <p:cNvPr id="10" name="Rounded Rectangle 9"/>
            <p:cNvSpPr/>
            <p:nvPr/>
          </p:nvSpPr>
          <p:spPr>
            <a:xfrm>
              <a:off x="4634073" y="2288595"/>
              <a:ext cx="1256087" cy="304800"/>
            </a:xfrm>
            <a:prstGeom prst="round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smtClean="0">
                  <a:solidFill>
                    <a:prstClr val="black"/>
                  </a:solidFill>
                  <a:latin typeface="Arial Narrow" pitchFamily="34" charset="0"/>
                  <a:cs typeface="Times New Roman" pitchFamily="18" charset="0"/>
                </a:rPr>
                <a:t>Science Team</a:t>
              </a:r>
            </a:p>
          </p:txBody>
        </p:sp>
        <p:sp>
          <p:nvSpPr>
            <p:cNvPr id="11" name="Rounded Rectangle 10"/>
            <p:cNvSpPr/>
            <p:nvPr/>
          </p:nvSpPr>
          <p:spPr>
            <a:xfrm>
              <a:off x="4097328" y="5747456"/>
              <a:ext cx="1371600"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 Operations</a:t>
              </a:r>
            </a:p>
            <a:p>
              <a:pPr algn="ctr"/>
              <a:r>
                <a:rPr lang="en-US" sz="1000" dirty="0" smtClean="0">
                  <a:solidFill>
                    <a:prstClr val="black"/>
                  </a:solidFill>
                  <a:latin typeface="Arial Narrow" pitchFamily="34" charset="0"/>
                  <a:cs typeface="Times New Roman" pitchFamily="18" charset="0"/>
                </a:rPr>
                <a:t>John E. Davis</a:t>
              </a:r>
            </a:p>
          </p:txBody>
        </p:sp>
        <p:sp>
          <p:nvSpPr>
            <p:cNvPr id="16" name="Rounded Rectangle 15"/>
            <p:cNvSpPr/>
            <p:nvPr/>
          </p:nvSpPr>
          <p:spPr>
            <a:xfrm>
              <a:off x="6100433" y="1705115"/>
              <a:ext cx="1621715" cy="304800"/>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solidFill>
                    <a:prstClr val="black"/>
                  </a:solidFill>
                  <a:latin typeface="Arial Narrow" pitchFamily="34" charset="0"/>
                  <a:cs typeface="Times New Roman" pitchFamily="18" charset="0"/>
                </a:rPr>
                <a:t>Science Advisory Panel</a:t>
              </a:r>
            </a:p>
            <a:p>
              <a:pPr algn="ctr"/>
              <a:r>
                <a:rPr lang="en-US" sz="900" dirty="0" smtClean="0">
                  <a:solidFill>
                    <a:prstClr val="black"/>
                  </a:solidFill>
                  <a:latin typeface="Arial Narrow" pitchFamily="34" charset="0"/>
                  <a:cs typeface="Times New Roman" pitchFamily="18" charset="0"/>
                </a:rPr>
                <a:t>Geo Constellation/CEOS</a:t>
              </a:r>
            </a:p>
          </p:txBody>
        </p:sp>
        <p:sp>
          <p:nvSpPr>
            <p:cNvPr id="21" name="Rounded Rectangle 20"/>
            <p:cNvSpPr/>
            <p:nvPr/>
          </p:nvSpPr>
          <p:spPr>
            <a:xfrm>
              <a:off x="2238400" y="5777135"/>
              <a:ext cx="1209846" cy="736654"/>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Ground</a:t>
              </a:r>
            </a:p>
            <a:p>
              <a:pPr algn="ctr"/>
              <a:r>
                <a:rPr lang="en-US" sz="1200" b="1" dirty="0" smtClean="0">
                  <a:solidFill>
                    <a:prstClr val="black"/>
                  </a:solidFill>
                  <a:latin typeface="Arial Narrow" pitchFamily="34" charset="0"/>
                  <a:cs typeface="Times New Roman" pitchFamily="18" charset="0"/>
                </a:rPr>
                <a:t>Systems</a:t>
              </a:r>
            </a:p>
            <a:p>
              <a:pPr algn="ctr"/>
              <a:r>
                <a:rPr lang="en-US" sz="1000" dirty="0" smtClean="0">
                  <a:solidFill>
                    <a:prstClr val="black"/>
                  </a:solidFill>
                  <a:latin typeface="Arial Narrow" pitchFamily="34" charset="0"/>
                  <a:cs typeface="Times New Roman" pitchFamily="18" charset="0"/>
                </a:rPr>
                <a:t>Raid M. Suleiman</a:t>
              </a:r>
            </a:p>
          </p:txBody>
        </p:sp>
        <p:sp>
          <p:nvSpPr>
            <p:cNvPr id="26" name="Rounded Rectangle 25"/>
            <p:cNvSpPr/>
            <p:nvPr/>
          </p:nvSpPr>
          <p:spPr>
            <a:xfrm>
              <a:off x="6599981" y="5739273"/>
              <a:ext cx="1605516"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Science Data Processing System</a:t>
              </a:r>
            </a:p>
            <a:p>
              <a:pPr algn="ctr"/>
              <a:r>
                <a:rPr lang="en-US" sz="1000" dirty="0" smtClean="0">
                  <a:solidFill>
                    <a:prstClr val="black"/>
                  </a:solidFill>
                  <a:latin typeface="Arial Narrow" pitchFamily="34" charset="0"/>
                  <a:cs typeface="Times New Roman" pitchFamily="18" charset="0"/>
                </a:rPr>
                <a:t>John Houck</a:t>
              </a:r>
            </a:p>
            <a:p>
              <a:pPr algn="ctr"/>
              <a:endParaRPr lang="en-US" sz="1000" dirty="0" smtClean="0">
                <a:solidFill>
                  <a:prstClr val="black"/>
                </a:solidFill>
                <a:latin typeface="Arial Narrow" pitchFamily="34" charset="0"/>
                <a:cs typeface="Times New Roman" pitchFamily="18" charset="0"/>
              </a:endParaRPr>
            </a:p>
          </p:txBody>
        </p:sp>
        <p:sp>
          <p:nvSpPr>
            <p:cNvPr id="50" name="Rounded Rectangle 49"/>
            <p:cNvSpPr/>
            <p:nvPr/>
          </p:nvSpPr>
          <p:spPr>
            <a:xfrm>
              <a:off x="4634074" y="4038449"/>
              <a:ext cx="1965907" cy="721242"/>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100" b="1" dirty="0" smtClean="0">
                  <a:solidFill>
                    <a:prstClr val="black"/>
                  </a:solidFill>
                  <a:latin typeface="Arial Narrow" pitchFamily="34" charset="0"/>
                  <a:cs typeface="Times New Roman" pitchFamily="18" charset="0"/>
                </a:rPr>
                <a:t>Management Support </a:t>
              </a:r>
            </a:p>
            <a:p>
              <a:pPr algn="ctr">
                <a:lnSpc>
                  <a:spcPts val="1080"/>
                </a:lnSpc>
              </a:pPr>
              <a:r>
                <a:rPr lang="en-US" sz="900" dirty="0" smtClean="0">
                  <a:solidFill>
                    <a:prstClr val="black"/>
                  </a:solidFill>
                  <a:latin typeface="Arial Narrow" pitchFamily="34" charset="0"/>
                  <a:cs typeface="Times New Roman" pitchFamily="18" charset="0"/>
                </a:rPr>
                <a:t>Schedules: Barbara Guilmette</a:t>
              </a:r>
              <a:endParaRPr lang="en-US" sz="900" dirty="0">
                <a:solidFill>
                  <a:prstClr val="black"/>
                </a:solidFill>
                <a:latin typeface="Arial Narrow" pitchFamily="34" charset="0"/>
                <a:cs typeface="Times New Roman" pitchFamily="18" charset="0"/>
              </a:endParaRPr>
            </a:p>
            <a:p>
              <a:pPr algn="ctr">
                <a:lnSpc>
                  <a:spcPts val="1080"/>
                </a:lnSpc>
              </a:pPr>
              <a:r>
                <a:rPr lang="en-US" sz="900" dirty="0" smtClean="0">
                  <a:solidFill>
                    <a:prstClr val="black"/>
                  </a:solidFill>
                  <a:latin typeface="Arial Narrow" pitchFamily="34" charset="0"/>
                  <a:cs typeface="Times New Roman" pitchFamily="18" charset="0"/>
                </a:rPr>
                <a:t>Configuration Manager: Donna Lewis</a:t>
              </a:r>
            </a:p>
            <a:p>
              <a:pPr algn="ctr">
                <a:lnSpc>
                  <a:spcPts val="1080"/>
                </a:lnSpc>
              </a:pPr>
              <a:r>
                <a:rPr lang="en-US" sz="900" dirty="0" smtClean="0">
                  <a:solidFill>
                    <a:prstClr val="black"/>
                  </a:solidFill>
                  <a:latin typeface="Arial Narrow" pitchFamily="34" charset="0"/>
                  <a:cs typeface="Times New Roman" pitchFamily="18" charset="0"/>
                </a:rPr>
                <a:t>Communications: Jonathan Behun/Katie Bethea</a:t>
              </a:r>
            </a:p>
          </p:txBody>
        </p:sp>
      </p:grpSp>
      <p:sp>
        <p:nvSpPr>
          <p:cNvPr id="28" name="Title 2"/>
          <p:cNvSpPr>
            <a:spLocks noGrp="1"/>
          </p:cNvSpPr>
          <p:nvPr>
            <p:ph type="title"/>
          </p:nvPr>
        </p:nvSpPr>
        <p:spPr>
          <a:xfrm>
            <a:off x="2000062" y="10965"/>
            <a:ext cx="6270455" cy="960120"/>
          </a:xfrm>
        </p:spPr>
        <p:txBody>
          <a:bodyPr/>
          <a:lstStyle/>
          <a:p>
            <a:r>
              <a:rPr lang="en-US" sz="2800" b="1" dirty="0" smtClean="0">
                <a:solidFill>
                  <a:schemeClr val="bg1">
                    <a:lumMod val="85000"/>
                  </a:schemeClr>
                </a:solidFill>
                <a:latin typeface="Arial Rounded MT Bold"/>
                <a:cs typeface="Arial Rounded MT Bold"/>
              </a:rPr>
              <a:t>TEMPO instrument </a:t>
            </a:r>
            <a:r>
              <a:rPr lang="en-US" sz="2800" b="1" dirty="0">
                <a:solidFill>
                  <a:schemeClr val="bg1">
                    <a:lumMod val="85000"/>
                  </a:schemeClr>
                </a:solidFill>
                <a:latin typeface="Arial Rounded MT Bold"/>
                <a:cs typeface="Arial Rounded MT Bold"/>
              </a:rPr>
              <a:t>p</a:t>
            </a:r>
            <a:r>
              <a:rPr lang="en-US" sz="2800" b="1" dirty="0" smtClean="0">
                <a:solidFill>
                  <a:schemeClr val="bg1">
                    <a:lumMod val="85000"/>
                  </a:schemeClr>
                </a:solidFill>
                <a:latin typeface="Arial Rounded MT Bold"/>
                <a:cs typeface="Arial Rounded MT Bold"/>
              </a:rPr>
              <a:t>roject</a:t>
            </a:r>
            <a:br>
              <a:rPr lang="en-US" sz="2800" b="1" dirty="0" smtClean="0">
                <a:solidFill>
                  <a:schemeClr val="bg1">
                    <a:lumMod val="85000"/>
                  </a:schemeClr>
                </a:solidFill>
                <a:latin typeface="Arial Rounded MT Bold"/>
                <a:cs typeface="Arial Rounded MT Bold"/>
              </a:rPr>
            </a:br>
            <a:r>
              <a:rPr lang="en-US" sz="2800" b="1" dirty="0" smtClean="0">
                <a:solidFill>
                  <a:schemeClr val="bg1">
                    <a:lumMod val="85000"/>
                  </a:schemeClr>
                </a:solidFill>
                <a:latin typeface="Arial Rounded MT Bold"/>
                <a:cs typeface="Arial Rounded MT Bold"/>
              </a:rPr>
              <a:t>detailed </a:t>
            </a:r>
            <a:r>
              <a:rPr lang="en-US" sz="2800" b="1" dirty="0">
                <a:solidFill>
                  <a:schemeClr val="bg1">
                    <a:lumMod val="85000"/>
                  </a:schemeClr>
                </a:solidFill>
                <a:latin typeface="Arial Rounded MT Bold"/>
                <a:cs typeface="Arial Rounded MT Bold"/>
              </a:rPr>
              <a:t>o</a:t>
            </a:r>
            <a:r>
              <a:rPr lang="en-US" sz="2800" b="1" dirty="0" smtClean="0">
                <a:solidFill>
                  <a:schemeClr val="bg1">
                    <a:lumMod val="85000"/>
                  </a:schemeClr>
                </a:solidFill>
                <a:latin typeface="Arial Rounded MT Bold"/>
                <a:cs typeface="Arial Rounded MT Bold"/>
              </a:rPr>
              <a:t>rganization </a:t>
            </a:r>
            <a:r>
              <a:rPr lang="en-US" sz="2800" b="1" dirty="0">
                <a:solidFill>
                  <a:schemeClr val="bg1">
                    <a:lumMod val="85000"/>
                  </a:schemeClr>
                </a:solidFill>
                <a:latin typeface="Arial Rounded MT Bold"/>
                <a:cs typeface="Arial Rounded MT Bold"/>
              </a:rPr>
              <a:t>s</a:t>
            </a:r>
            <a:r>
              <a:rPr lang="en-US" sz="2800" b="1" dirty="0" smtClean="0">
                <a:solidFill>
                  <a:schemeClr val="bg1">
                    <a:lumMod val="85000"/>
                  </a:schemeClr>
                </a:solidFill>
                <a:latin typeface="Arial Rounded MT Bold"/>
                <a:cs typeface="Arial Rounded MT Bold"/>
              </a:rPr>
              <a:t>tructure</a:t>
            </a:r>
            <a:endParaRPr lang="en-US" sz="2800" b="1" dirty="0">
              <a:solidFill>
                <a:schemeClr val="bg1">
                  <a:lumMod val="85000"/>
                </a:schemeClr>
              </a:solidFill>
              <a:latin typeface="Arial Rounded MT Bold"/>
              <a:cs typeface="Arial Rounded MT Bold"/>
            </a:endParaRPr>
          </a:p>
        </p:txBody>
      </p:sp>
    </p:spTree>
    <p:extLst>
      <p:ext uri="{BB962C8B-B14F-4D97-AF65-F5344CB8AC3E}">
        <p14:creationId xmlns:p14="http://schemas.microsoft.com/office/powerpoint/2010/main" val="4383755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schemeClr val="bg1">
                    <a:lumMod val="85000"/>
                  </a:scheme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Tree>
    <p:extLst>
      <p:ext uri="{BB962C8B-B14F-4D97-AF65-F5344CB8AC3E}">
        <p14:creationId xmlns:p14="http://schemas.microsoft.com/office/powerpoint/2010/main" val="11824293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srgbClr val="000090"/>
                </a:solidFill>
                <a:latin typeface="Arial"/>
              </a:rPr>
              <a:t>Measurement technique</a:t>
            </a:r>
          </a:p>
          <a:p>
            <a:pPr marL="742950" lvl="1" indent="-285750" defTabSz="914400">
              <a:buFont typeface="Lucida Grande"/>
              <a:buChar char="-"/>
              <a:defRPr/>
            </a:pPr>
            <a:r>
              <a:rPr lang="en-US" kern="0" dirty="0">
                <a:solidFill>
                  <a:srgbClr val="000090"/>
                </a:solidFill>
                <a:latin typeface="Arial"/>
              </a:rPr>
              <a:t>Imaging grating spectrometer measuring solar backscattered Earth radiance </a:t>
            </a:r>
          </a:p>
          <a:p>
            <a:pPr marL="742950" lvl="1" indent="-285750" defTabSz="914400">
              <a:buFont typeface="Lucida Grande"/>
              <a:buChar char="-"/>
              <a:defRPr/>
            </a:pPr>
            <a:r>
              <a:rPr lang="en-US" kern="0" dirty="0">
                <a:solidFill>
                  <a:srgbClr val="000090"/>
                </a:solidFill>
                <a:latin typeface="Arial"/>
              </a:rPr>
              <a:t>Spectral band &amp; resolution: 290</a:t>
            </a:r>
            <a:r>
              <a:rPr lang="en-US" kern="0" dirty="0" smtClean="0">
                <a:solidFill>
                  <a:srgbClr val="000090"/>
                </a:solidFill>
                <a:latin typeface="Arial"/>
              </a:rPr>
              <a:t>-490 + 540-740 </a:t>
            </a:r>
            <a:r>
              <a:rPr lang="en-US" kern="0" dirty="0">
                <a:solidFill>
                  <a:srgbClr val="000090"/>
                </a:solidFill>
                <a:latin typeface="Arial"/>
              </a:rPr>
              <a:t>nm @ 0.6 nm FWHM, </a:t>
            </a:r>
            <a:r>
              <a:rPr lang="en-US" kern="0" dirty="0" smtClean="0">
                <a:solidFill>
                  <a:srgbClr val="000090"/>
                </a:solidFill>
                <a:latin typeface="Arial"/>
              </a:rPr>
              <a:t>0.2 </a:t>
            </a:r>
            <a:r>
              <a:rPr lang="en-US" kern="0" dirty="0">
                <a:solidFill>
                  <a:srgbClr val="000090"/>
                </a:solidFill>
                <a:latin typeface="Arial"/>
              </a:rPr>
              <a:t>nm sampling</a:t>
            </a:r>
          </a:p>
          <a:p>
            <a:pPr marL="742950" lvl="1" indent="-285750" defTabSz="914400">
              <a:buFont typeface="Lucida Grande"/>
              <a:buChar char="-"/>
              <a:defRPr/>
            </a:pPr>
            <a:r>
              <a:rPr lang="en-US" kern="0" dirty="0" smtClean="0">
                <a:solidFill>
                  <a:srgbClr val="000090"/>
                </a:solidFill>
                <a:latin typeface="Arial"/>
              </a:rPr>
              <a:t>2 2</a:t>
            </a:r>
            <a:r>
              <a:rPr lang="en-US" kern="0" dirty="0">
                <a:solidFill>
                  <a:srgbClr val="000090"/>
                </a:solidFill>
                <a:latin typeface="Arial"/>
              </a:rPr>
              <a:t>-D, 2k</a:t>
            </a:r>
            <a:r>
              <a:rPr lang="en-US" kern="0" dirty="0" smtClean="0">
                <a:solidFill>
                  <a:srgbClr val="000090"/>
                </a:solidFill>
                <a:latin typeface="Arial"/>
              </a:rPr>
              <a:t>×1k</a:t>
            </a:r>
            <a:r>
              <a:rPr lang="en-US" kern="0" dirty="0">
                <a:solidFill>
                  <a:srgbClr val="000090"/>
                </a:solidFill>
                <a:latin typeface="Arial"/>
              </a:rPr>
              <a:t>, </a:t>
            </a:r>
            <a:r>
              <a:rPr lang="en-US" kern="0" dirty="0" smtClean="0">
                <a:solidFill>
                  <a:srgbClr val="000090"/>
                </a:solidFill>
                <a:latin typeface="Arial"/>
              </a:rPr>
              <a:t>detectors image </a:t>
            </a:r>
            <a:r>
              <a:rPr lang="en-US" kern="0" dirty="0">
                <a:solidFill>
                  <a:srgbClr val="000090"/>
                </a:solidFill>
                <a:latin typeface="Arial"/>
              </a:rPr>
              <a:t>the full spectral range for each geospatial scene</a:t>
            </a:r>
          </a:p>
          <a:p>
            <a:pPr marL="342900" indent="-342900" defTabSz="914400">
              <a:buFont typeface="Arial"/>
              <a:buChar char="•"/>
              <a:defRPr/>
            </a:pPr>
            <a:r>
              <a:rPr lang="en-US" sz="2000" b="1" kern="0" dirty="0">
                <a:solidFill>
                  <a:srgbClr val="000090"/>
                </a:solidFill>
                <a:latin typeface="Arial"/>
              </a:rPr>
              <a:t>Field of Regard (FOR) and duty cycle</a:t>
            </a:r>
          </a:p>
          <a:p>
            <a:pPr marL="742950" lvl="1" indent="-285750" defTabSz="914400">
              <a:buFont typeface="Lucida Grande"/>
              <a:buChar char="-"/>
              <a:defRPr/>
            </a:pPr>
            <a:r>
              <a:rPr lang="en-US" kern="0" dirty="0">
                <a:solidFill>
                  <a:srgbClr val="000090"/>
                </a:solidFill>
                <a:latin typeface="Arial"/>
              </a:rPr>
              <a:t>Mexico </a:t>
            </a:r>
            <a:r>
              <a:rPr lang="en-US" kern="0" dirty="0" smtClean="0">
                <a:solidFill>
                  <a:srgbClr val="000090"/>
                </a:solidFill>
                <a:latin typeface="Arial"/>
              </a:rPr>
              <a:t>City/Yucatan, Cuba </a:t>
            </a:r>
            <a:r>
              <a:rPr lang="en-US" kern="0" dirty="0">
                <a:solidFill>
                  <a:srgbClr val="000090"/>
                </a:solidFill>
                <a:latin typeface="Arial"/>
              </a:rPr>
              <a:t>to the Canadian </a:t>
            </a:r>
            <a:r>
              <a:rPr lang="en-US" kern="0" dirty="0" smtClean="0">
                <a:solidFill>
                  <a:srgbClr val="000090"/>
                </a:solidFill>
                <a:latin typeface="Arial"/>
              </a:rPr>
              <a:t>oil </a:t>
            </a:r>
            <a:r>
              <a:rPr lang="en-US" kern="0" dirty="0">
                <a:solidFill>
                  <a:srgbClr val="000090"/>
                </a:solidFill>
                <a:latin typeface="Arial"/>
              </a:rPr>
              <a:t>sands, Atlantic to Pacific</a:t>
            </a:r>
          </a:p>
          <a:p>
            <a:pPr marL="742950" lvl="1" indent="-285750" defTabSz="914400">
              <a:buFont typeface="Lucida Grande"/>
              <a:buChar char="-"/>
              <a:defRPr/>
            </a:pPr>
            <a:r>
              <a:rPr lang="en-US" kern="0" dirty="0">
                <a:solidFill>
                  <a:srgbClr val="000090"/>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90"/>
                </a:solidFill>
                <a:latin typeface="Arial"/>
              </a:rPr>
              <a:t>Spatial resolution</a:t>
            </a:r>
          </a:p>
          <a:p>
            <a:pPr marL="742950" lvl="1" indent="-285750" defTabSz="914400">
              <a:buFont typeface="Lucida Grande"/>
              <a:buChar char="-"/>
              <a:defRPr/>
            </a:pPr>
            <a:r>
              <a:rPr lang="en-US" kern="0" dirty="0" smtClean="0">
                <a:solidFill>
                  <a:srgbClr val="000090"/>
                </a:solidFill>
                <a:latin typeface="Arial"/>
              </a:rPr>
              <a:t>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native pixel resolution (</a:t>
            </a:r>
            <a:r>
              <a:rPr lang="en-US" kern="0" dirty="0" smtClean="0">
                <a:solidFill>
                  <a:srgbClr val="000090"/>
                </a:solidFill>
                <a:latin typeface="Arial"/>
              </a:rPr>
              <a:t>9.8 </a:t>
            </a:r>
            <a:r>
              <a:rPr lang="en-US" kern="0" dirty="0">
                <a:solidFill>
                  <a:srgbClr val="000090"/>
                </a:solidFill>
                <a:latin typeface="Arial"/>
              </a:rPr>
              <a:t>km</a:t>
            </a:r>
            <a:r>
              <a:rPr lang="en-US" kern="0" baseline="30000" dirty="0">
                <a:solidFill>
                  <a:srgbClr val="000090"/>
                </a:solidFill>
                <a:latin typeface="Arial"/>
              </a:rPr>
              <a:t>2</a:t>
            </a:r>
            <a:r>
              <a:rPr lang="en-US" kern="0" dirty="0">
                <a:solidFill>
                  <a:srgbClr val="000090"/>
                </a:solidFill>
                <a:latin typeface="Arial"/>
              </a:rPr>
              <a:t>)</a:t>
            </a:r>
          </a:p>
          <a:p>
            <a:pPr marL="742950" lvl="1" indent="-285750" defTabSz="914400">
              <a:buFont typeface="Lucida Grande"/>
              <a:buChar char="-"/>
              <a:defRPr/>
            </a:pPr>
            <a:r>
              <a:rPr lang="en-US" kern="0" dirty="0">
                <a:solidFill>
                  <a:srgbClr val="000090"/>
                </a:solidFill>
                <a:latin typeface="Arial"/>
              </a:rPr>
              <a:t>Co-add/cloud clear as needed for specific data products</a:t>
            </a:r>
          </a:p>
          <a:p>
            <a:pPr marL="342900" indent="-342900" defTabSz="914400">
              <a:buFont typeface="Arial"/>
              <a:buChar char="•"/>
              <a:defRPr/>
            </a:pPr>
            <a:r>
              <a:rPr lang="en-US" sz="2000" b="1" kern="0" dirty="0">
                <a:solidFill>
                  <a:srgbClr val="000090"/>
                </a:solidFill>
                <a:latin typeface="Arial"/>
              </a:rPr>
              <a:t>Standard data products and sampling rates</a:t>
            </a:r>
          </a:p>
          <a:p>
            <a:pPr marL="742950" lvl="1" indent="-285750" defTabSz="914400">
              <a:buFont typeface="Lucida Grande"/>
              <a:buChar char="-"/>
              <a:defRPr/>
            </a:pPr>
            <a:r>
              <a:rPr lang="en-US" kern="0" dirty="0" smtClean="0">
                <a:solidFill>
                  <a:srgbClr val="000090"/>
                </a:solidFill>
                <a:latin typeface="Arial"/>
              </a:rPr>
              <a:t>Most sampled </a:t>
            </a:r>
            <a:r>
              <a:rPr lang="en-US" kern="0" dirty="0">
                <a:solidFill>
                  <a:srgbClr val="000090"/>
                </a:solidFill>
                <a:latin typeface="Arial"/>
              </a:rPr>
              <a:t>hourly, including eXceL O</a:t>
            </a:r>
            <a:r>
              <a:rPr lang="en-US" kern="0" baseline="-25000" dirty="0">
                <a:solidFill>
                  <a:srgbClr val="000090"/>
                </a:solidFill>
                <a:latin typeface="Arial"/>
              </a:rPr>
              <a:t>3</a:t>
            </a:r>
            <a:r>
              <a:rPr lang="en-US" kern="0" dirty="0">
                <a:solidFill>
                  <a:srgbClr val="000090"/>
                </a:solidFill>
                <a:latin typeface="Arial"/>
              </a:rPr>
              <a:t> </a:t>
            </a:r>
            <a:r>
              <a:rPr lang="en-US" kern="0" dirty="0" smtClean="0">
                <a:solidFill>
                  <a:srgbClr val="000090"/>
                </a:solidFill>
                <a:latin typeface="Arial"/>
              </a:rPr>
              <a:t>(troposphere, PBL)</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a:t>
            </a:r>
            <a:r>
              <a:rPr lang="en-US" kern="0" baseline="-25000" dirty="0" smtClean="0">
                <a:solidFill>
                  <a:srgbClr val="000090"/>
                </a:solidFill>
                <a:latin typeface="Arial"/>
              </a:rPr>
              <a:t>2</a:t>
            </a:r>
            <a:r>
              <a:rPr lang="en-US" kern="0" dirty="0" smtClean="0">
                <a:solidFill>
                  <a:srgbClr val="000090"/>
                </a:solidFill>
                <a:latin typeface="Arial"/>
              </a:rPr>
              <a:t>, H</a:t>
            </a:r>
            <a:r>
              <a:rPr lang="en-US" kern="0" baseline="-25000" dirty="0" smtClean="0">
                <a:solidFill>
                  <a:srgbClr val="000090"/>
                </a:solidFill>
                <a:latin typeface="Arial"/>
              </a:rPr>
              <a:t>2</a:t>
            </a:r>
            <a:r>
              <a:rPr lang="en-US" kern="0" dirty="0" smtClean="0">
                <a:solidFill>
                  <a:srgbClr val="000090"/>
                </a:solidFill>
                <a:latin typeface="Arial"/>
              </a:rPr>
              <a:t>CO</a:t>
            </a:r>
            <a:r>
              <a:rPr lang="en-US" kern="0" dirty="0">
                <a:solidFill>
                  <a:srgbClr val="000090"/>
                </a:solidFill>
                <a:latin typeface="Arial"/>
              </a:rPr>
              <a:t>, C</a:t>
            </a:r>
            <a:r>
              <a:rPr lang="en-US" kern="0" baseline="-25000" dirty="0">
                <a:solidFill>
                  <a:srgbClr val="000090"/>
                </a:solidFill>
                <a:latin typeface="Arial"/>
              </a:rPr>
              <a:t>2</a:t>
            </a:r>
            <a:r>
              <a:rPr lang="en-US" kern="0" dirty="0">
                <a:solidFill>
                  <a:srgbClr val="000090"/>
                </a:solidFill>
                <a:latin typeface="Arial"/>
              </a:rPr>
              <a:t>H</a:t>
            </a:r>
            <a:r>
              <a:rPr lang="en-US" kern="0" baseline="-25000" dirty="0">
                <a:solidFill>
                  <a:srgbClr val="000090"/>
                </a:solidFill>
                <a:latin typeface="Arial"/>
              </a:rPr>
              <a:t>2</a:t>
            </a:r>
            <a:r>
              <a:rPr lang="en-US" kern="0" dirty="0">
                <a:solidFill>
                  <a:srgbClr val="000090"/>
                </a:solidFill>
                <a:latin typeface="Arial"/>
              </a:rPr>
              <a:t>O</a:t>
            </a:r>
            <a:r>
              <a:rPr lang="en-US" kern="0" baseline="-25000" dirty="0">
                <a:solidFill>
                  <a:srgbClr val="000090"/>
                </a:solidFill>
                <a:latin typeface="Arial"/>
              </a:rPr>
              <a:t>2</a:t>
            </a:r>
            <a:r>
              <a:rPr lang="en-US" kern="0" dirty="0">
                <a:solidFill>
                  <a:srgbClr val="000090"/>
                </a:solidFill>
                <a:latin typeface="Arial"/>
              </a:rPr>
              <a:t>, SO</a:t>
            </a:r>
            <a:r>
              <a:rPr lang="en-US" kern="0" baseline="-25000" dirty="0">
                <a:solidFill>
                  <a:srgbClr val="000090"/>
                </a:solidFill>
                <a:latin typeface="Arial"/>
              </a:rPr>
              <a:t>2</a:t>
            </a:r>
            <a:r>
              <a:rPr lang="en-US" kern="0" dirty="0">
                <a:solidFill>
                  <a:srgbClr val="000090"/>
                </a:solidFill>
                <a:latin typeface="Arial"/>
              </a:rPr>
              <a:t> sampled </a:t>
            </a:r>
            <a:r>
              <a:rPr lang="en-US" kern="0" dirty="0" smtClean="0">
                <a:solidFill>
                  <a:srgbClr val="000090"/>
                </a:solidFill>
                <a:latin typeface="Arial"/>
              </a:rPr>
              <a:t>hourly (average results for ≥ 3/day if needed)</a:t>
            </a:r>
            <a:endParaRPr lang="en-US" kern="0" dirty="0">
              <a:solidFill>
                <a:srgbClr val="000090"/>
              </a:solidFill>
              <a:latin typeface="Arial"/>
            </a:endParaRPr>
          </a:p>
          <a:p>
            <a:pPr marL="742950" lvl="1" indent="-285750" defTabSz="914400">
              <a:buFont typeface="Lucida Grande"/>
              <a:buChar char="-"/>
              <a:defRPr/>
            </a:pPr>
            <a:r>
              <a:rPr lang="en-US" kern="0" dirty="0" smtClean="0">
                <a:solidFill>
                  <a:srgbClr val="000090"/>
                </a:solidFill>
                <a:latin typeface="Arial"/>
              </a:rPr>
              <a:t>Nominal </a:t>
            </a:r>
            <a:r>
              <a:rPr lang="en-US" kern="0" dirty="0">
                <a:solidFill>
                  <a:srgbClr val="000090"/>
                </a:solidFill>
                <a:latin typeface="Arial"/>
              </a:rPr>
              <a:t>spatial resolution </a:t>
            </a:r>
            <a:r>
              <a:rPr lang="en-US" kern="0" dirty="0" smtClean="0">
                <a:solidFill>
                  <a:srgbClr val="000090"/>
                </a:solidFill>
                <a:latin typeface="Arial"/>
              </a:rPr>
              <a:t>8.4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E/W at center of </a:t>
            </a:r>
            <a:r>
              <a:rPr lang="en-US" kern="0" dirty="0" smtClean="0">
                <a:solidFill>
                  <a:srgbClr val="000090"/>
                </a:solidFill>
                <a:latin typeface="Arial"/>
              </a:rPr>
              <a:t>domain (can often measure 2.1 </a:t>
            </a:r>
            <a:r>
              <a:rPr lang="en-US" kern="0" dirty="0">
                <a:solidFill>
                  <a:srgbClr val="000090"/>
                </a:solidFill>
                <a:latin typeface="Arial"/>
              </a:rPr>
              <a:t>km N/S × </a:t>
            </a:r>
            <a:r>
              <a:rPr lang="en-US" kern="0" dirty="0" smtClean="0">
                <a:solidFill>
                  <a:srgbClr val="000090"/>
                </a:solidFill>
                <a:latin typeface="Arial"/>
              </a:rPr>
              <a:t>4.7 </a:t>
            </a:r>
            <a:r>
              <a:rPr lang="en-US" kern="0" dirty="0">
                <a:solidFill>
                  <a:srgbClr val="000090"/>
                </a:solidFill>
                <a:latin typeface="Arial"/>
              </a:rPr>
              <a:t>km E/</a:t>
            </a:r>
            <a:r>
              <a:rPr lang="en-US" kern="0" dirty="0" smtClean="0">
                <a:solidFill>
                  <a:srgbClr val="000090"/>
                </a:solidFill>
                <a:latin typeface="Arial"/>
              </a:rPr>
              <a:t>W)</a:t>
            </a:r>
            <a:endParaRPr lang="en-US" kern="0" dirty="0">
              <a:solidFill>
                <a:srgbClr val="000090"/>
              </a:solidFill>
              <a:latin typeface="Arial"/>
            </a:endParaRPr>
          </a:p>
          <a:p>
            <a:pPr marL="742950" lvl="1" indent="-285750" defTabSz="914400">
              <a:buFont typeface="Lucida Grande"/>
              <a:buChar char="-"/>
              <a:defRPr/>
            </a:pPr>
            <a:r>
              <a:rPr lang="en-US" kern="0" dirty="0">
                <a:solidFill>
                  <a:srgbClr val="000090"/>
                </a:solidFill>
                <a:latin typeface="Arial"/>
              </a:rPr>
              <a:t>Measurement requirements met up to </a:t>
            </a:r>
            <a:r>
              <a:rPr lang="en-US" kern="0" dirty="0" smtClean="0">
                <a:solidFill>
                  <a:srgbClr val="000090"/>
                </a:solidFill>
                <a:latin typeface="Arial"/>
              </a:rPr>
              <a:t>50</a:t>
            </a:r>
            <a:r>
              <a:rPr lang="en-US" kern="0" baseline="30000" dirty="0" smtClean="0">
                <a:solidFill>
                  <a:srgbClr val="000090"/>
                </a:solidFill>
                <a:latin typeface="Arial"/>
              </a:rPr>
              <a:t>o</a:t>
            </a:r>
            <a:r>
              <a:rPr lang="en-US" kern="0" dirty="0" smtClean="0">
                <a:solidFill>
                  <a:srgbClr val="000090"/>
                </a:solidFill>
                <a:latin typeface="Arial"/>
              </a:rPr>
              <a:t> for SO</a:t>
            </a:r>
            <a:r>
              <a:rPr lang="en-US" kern="0" baseline="-25000" dirty="0" smtClean="0">
                <a:solidFill>
                  <a:srgbClr val="000090"/>
                </a:solidFill>
                <a:latin typeface="Arial"/>
              </a:rPr>
              <a:t>2</a:t>
            </a:r>
            <a:r>
              <a:rPr lang="en-US" kern="0" dirty="0" smtClean="0">
                <a:solidFill>
                  <a:srgbClr val="000090"/>
                </a:solidFill>
                <a:latin typeface="Arial"/>
              </a:rPr>
              <a:t>, 70</a:t>
            </a:r>
            <a:r>
              <a:rPr lang="en-US" kern="0" baseline="30000" dirty="0" smtClean="0">
                <a:solidFill>
                  <a:srgbClr val="000090"/>
                </a:solidFill>
                <a:latin typeface="Arial"/>
              </a:rPr>
              <a:t>o</a:t>
            </a:r>
            <a:r>
              <a:rPr lang="en-US" kern="0" dirty="0" smtClean="0">
                <a:solidFill>
                  <a:srgbClr val="000090"/>
                </a:solidFill>
                <a:latin typeface="Arial"/>
              </a:rPr>
              <a:t> SZA for </a:t>
            </a:r>
            <a:r>
              <a:rPr lang="en-US" kern="0" dirty="0">
                <a:solidFill>
                  <a:srgbClr val="000090"/>
                </a:solidFill>
                <a:latin typeface="Arial"/>
              </a:rPr>
              <a:t>other </a:t>
            </a:r>
            <a:r>
              <a:rPr lang="en-US" kern="0" dirty="0" smtClean="0">
                <a:solidFill>
                  <a:srgbClr val="000090"/>
                </a:solidFill>
                <a:latin typeface="Arial"/>
              </a:rPr>
              <a:t>products</a:t>
            </a:r>
            <a:endParaRPr lang="en-US" kern="0" dirty="0">
              <a:solidFill>
                <a:srgbClr val="000090"/>
              </a:solidFill>
              <a:latin typeface="Arial"/>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t>Calibration Mechanism Assembly</a:t>
            </a:r>
            <a:endParaRPr lang="en-US" dirty="0"/>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t>Telescope Assembly</a:t>
            </a:r>
            <a:endParaRPr lang="en-US" dirty="0"/>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t>Spectrometer Assembly</a:t>
            </a:r>
            <a:endParaRPr lang="en-US" dirty="0"/>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t>Scan Mechanism Assembly</a:t>
            </a:r>
            <a:endParaRPr lang="en-US" dirty="0"/>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t>Focal Plane  </a:t>
            </a:r>
          </a:p>
          <a:p>
            <a:r>
              <a:rPr lang="en-US" dirty="0"/>
              <a:t> </a:t>
            </a:r>
            <a:r>
              <a:rPr lang="en-US" dirty="0" smtClean="0"/>
              <a:t>Assembly</a:t>
            </a:r>
            <a:endParaRPr lang="en-US" dirty="0"/>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t>Focal Plane Electronics</a:t>
            </a:r>
            <a:endParaRPr lang="en-US" dirty="0"/>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t>Instrument Support </a:t>
            </a:r>
          </a:p>
          <a:p>
            <a:r>
              <a:rPr lang="en-US" dirty="0"/>
              <a:t> </a:t>
            </a:r>
            <a:r>
              <a:rPr lang="en-US" dirty="0" smtClean="0"/>
              <a:t>Assembly</a:t>
            </a:r>
            <a:endParaRPr lang="en-US" dirty="0"/>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t>Radiator Assembly</a:t>
            </a:r>
            <a:endParaRPr lang="en-US" dirty="0"/>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t>Instrument </a:t>
            </a:r>
          </a:p>
          <a:p>
            <a:r>
              <a:rPr lang="en-US" dirty="0"/>
              <a:t> </a:t>
            </a:r>
            <a:r>
              <a:rPr lang="en-US" dirty="0" smtClean="0"/>
              <a:t>Control Electronics</a:t>
            </a:r>
            <a:endParaRPr lang="en-US" dirty="0"/>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1898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A day in the life</a:t>
            </a:r>
            <a:endParaRPr lang="en-US" sz="4400" b="1" dirty="0">
              <a:solidFill>
                <a:schemeClr val="bg1">
                  <a:lumMod val="85000"/>
                </a:schemeClr>
              </a:solidFill>
            </a:endParaRPr>
          </a:p>
        </p:txBody>
      </p:sp>
      <p:grpSp>
        <p:nvGrpSpPr>
          <p:cNvPr id="3" name="Group 2"/>
          <p:cNvGrpSpPr/>
          <p:nvPr/>
        </p:nvGrpSpPr>
        <p:grpSpPr>
          <a:xfrm>
            <a:off x="87580" y="1237205"/>
            <a:ext cx="8968835" cy="5419611"/>
            <a:chOff x="0" y="0"/>
            <a:chExt cx="5943600" cy="3216275"/>
          </a:xfrm>
          <a:extLst>
            <a:ext uri="{0CCBE362-F206-4b92-989A-16890622DB6E}">
              <ma14:wrappingTextBoxFlag xmlns:ma14="http://schemas.microsoft.com/office/mac/drawingml/2011/main"/>
            </a:ext>
          </a:extLst>
        </p:grpSpPr>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3600" cy="2840355"/>
            </a:xfrm>
            <a:prstGeom prst="rect">
              <a:avLst/>
            </a:prstGeom>
            <a:noFill/>
            <a:ln>
              <a:noFill/>
            </a:ln>
          </p:spPr>
        </p:pic>
        <p:sp>
          <p:nvSpPr>
            <p:cNvPr id="6" name="Text Box 2"/>
            <p:cNvSpPr txBox="1"/>
            <p:nvPr/>
          </p:nvSpPr>
          <p:spPr>
            <a:xfrm>
              <a:off x="0" y="2943225"/>
              <a:ext cx="5943600" cy="273050"/>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dirty="0">
                  <a:solidFill>
                    <a:srgbClr val="0D0D0D"/>
                  </a:solidFill>
                  <a:effectLst/>
                  <a:latin typeface="Times New Roman"/>
                  <a:ea typeface="ＭＳ 明朝"/>
                  <a:cs typeface="Times New Roman"/>
                </a:rPr>
                <a:t>Figure 7. Nominal daily operations for TEMPO instrument.</a:t>
              </a:r>
              <a:endParaRPr lang="en-US" sz="900" b="1" dirty="0">
                <a:solidFill>
                  <a:srgbClr val="4F81BD"/>
                </a:solidFill>
                <a:effectLst/>
                <a:latin typeface="Times New Roman"/>
                <a:ea typeface="ＭＳ 明朝"/>
                <a:cs typeface="Times New Roman"/>
              </a:endParaRPr>
            </a:p>
          </p:txBody>
        </p:sp>
      </p:gr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1786957127"/>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Bay Area coverage</a:t>
            </a:r>
            <a:endParaRPr lang="en-US" sz="3200" dirty="0">
              <a:solidFill>
                <a:schemeClr val="bg1">
                  <a:lumMod val="85000"/>
                </a:schemeClr>
              </a:solidFill>
            </a:endParaRPr>
          </a:p>
        </p:txBody>
      </p:sp>
      <p:pic>
        <p:nvPicPr>
          <p:cNvPr id="10" name="Picture 9" descr="Screen Shot 2014-12-12 at 4.15.12 PM.png"/>
          <p:cNvPicPr>
            <a:picLocks noChangeAspect="1"/>
          </p:cNvPicPr>
          <p:nvPr/>
        </p:nvPicPr>
        <p:blipFill rotWithShape="1">
          <a:blip r:embed="rId3">
            <a:extLst>
              <a:ext uri="{28A0092B-C50C-407E-A947-70E740481C1C}">
                <a14:useLocalDpi xmlns:a14="http://schemas.microsoft.com/office/drawing/2010/main" val="0"/>
              </a:ext>
            </a:extLst>
          </a:blip>
          <a:srcRect b="6142"/>
          <a:stretch/>
        </p:blipFill>
        <p:spPr>
          <a:xfrm>
            <a:off x="0" y="1040008"/>
            <a:ext cx="9144000" cy="5583546"/>
          </a:xfrm>
          <a:prstGeom prst="rect">
            <a:avLst/>
          </a:prstGeom>
        </p:spPr>
      </p:pic>
      <p:sp>
        <p:nvSpPr>
          <p:cNvPr id="11" name="TextBox 10"/>
          <p:cNvSpPr txBox="1"/>
          <p:nvPr/>
        </p:nvSpPr>
        <p:spPr>
          <a:xfrm rot="18960000">
            <a:off x="1724319" y="3194559"/>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Tree>
    <p:extLst>
      <p:ext uri="{BB962C8B-B14F-4D97-AF65-F5344CB8AC3E}">
        <p14:creationId xmlns:p14="http://schemas.microsoft.com/office/powerpoint/2010/main" val="211076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75000"/>
                  </a:schemeClr>
                </a:solidFill>
              </a:rPr>
              <a:t>Optical depths for typical GEO measurement geometry</a:t>
            </a:r>
            <a:endParaRPr lang="en-US" sz="3200" dirty="0">
              <a:solidFill>
                <a:schemeClr val="bg1">
                  <a:lumMod val="75000"/>
                </a:schemeClr>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35</a:t>
            </a:fld>
            <a:endParaRPr lang="en-US" dirty="0">
              <a:solidFill>
                <a:prstClr val="black">
                  <a:tint val="75000"/>
                </a:prstClr>
              </a:solidFill>
              <a:latin typeface="Calibri"/>
            </a:endParaRPr>
          </a:p>
        </p:txBody>
      </p:sp>
      <p:grpSp>
        <p:nvGrpSpPr>
          <p:cNvPr id="12" name="Group 2"/>
          <p:cNvGrpSpPr>
            <a:grpSpLocks/>
          </p:cNvGrpSpPr>
          <p:nvPr/>
        </p:nvGrpSpPr>
        <p:grpSpPr bwMode="auto">
          <a:xfrm>
            <a:off x="190500" y="1136885"/>
            <a:ext cx="8708834" cy="5593549"/>
            <a:chOff x="576" y="927"/>
            <a:chExt cx="4586" cy="3062"/>
          </a:xfrm>
        </p:grpSpPr>
        <p:grpSp>
          <p:nvGrpSpPr>
            <p:cNvPr id="13" name="Group 3"/>
            <p:cNvGrpSpPr>
              <a:grpSpLocks/>
            </p:cNvGrpSpPr>
            <p:nvPr/>
          </p:nvGrpSpPr>
          <p:grpSpPr bwMode="auto">
            <a:xfrm>
              <a:off x="576" y="927"/>
              <a:ext cx="4586" cy="3062"/>
              <a:chOff x="576" y="724"/>
              <a:chExt cx="4586" cy="3062"/>
            </a:xfrm>
          </p:grpSpPr>
          <p:pic>
            <p:nvPicPr>
              <p:cNvPr id="1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0143" r="456"/>
              <a:stretch/>
            </p:blipFill>
            <p:spPr bwMode="auto">
              <a:xfrm>
                <a:off x="576" y="724"/>
                <a:ext cx="4586" cy="3062"/>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16" name="Text Box 5"/>
              <p:cNvSpPr txBox="1">
                <a:spLocks noChangeArrowheads="1"/>
              </p:cNvSpPr>
              <p:nvPr/>
            </p:nvSpPr>
            <p:spPr bwMode="auto">
              <a:xfrm>
                <a:off x="3554" y="2884"/>
                <a:ext cx="1608" cy="877"/>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eaLnBrk="1" hangingPunct="1">
                  <a:spcBef>
                    <a:spcPts val="500"/>
                  </a:spcBef>
                  <a:buClr>
                    <a:srgbClr val="FF00FF"/>
                  </a:buClr>
                  <a:buSzPct val="100000"/>
                  <a:buFont typeface="Arial" charset="0"/>
                  <a:buNone/>
                </a:pPr>
                <a:r>
                  <a:rPr lang="en-US" sz="1400" dirty="0">
                    <a:solidFill>
                      <a:srgbClr val="FF0000"/>
                    </a:solidFill>
                    <a:latin typeface="Arial"/>
                    <a:cs typeface="Arial"/>
                  </a:rPr>
                  <a:t>Best </a:t>
                </a:r>
                <a:r>
                  <a:rPr lang="en-US" sz="1400" dirty="0" smtClean="0">
                    <a:solidFill>
                      <a:srgbClr val="FF0000"/>
                    </a:solidFill>
                    <a:latin typeface="Arial"/>
                    <a:cs typeface="Arial"/>
                  </a:rPr>
                  <a:t>fitting to date:</a:t>
                </a: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2.0×10</a:t>
                </a:r>
                <a:r>
                  <a:rPr lang="en-US" sz="1400" baseline="30000" dirty="0">
                    <a:solidFill>
                      <a:srgbClr val="FF0000"/>
                    </a:solidFill>
                    <a:latin typeface="Arial"/>
                    <a:cs typeface="Arial"/>
                  </a:rPr>
                  <a:t>-4</a:t>
                </a:r>
                <a:r>
                  <a:rPr lang="en-US" sz="1400" dirty="0">
                    <a:solidFill>
                      <a:srgbClr val="FF0000"/>
                    </a:solidFill>
                    <a:latin typeface="Arial"/>
                    <a:cs typeface="Arial"/>
                  </a:rPr>
                  <a:t> full-scale radiance</a:t>
                </a:r>
              </a:p>
              <a:p>
                <a:pPr eaLnBrk="1" hangingPunct="1">
                  <a:buFontTx/>
                  <a:buNone/>
                </a:pPr>
                <a:endParaRPr lang="en-US" sz="1400" dirty="0">
                  <a:solidFill>
                    <a:srgbClr val="FF0000"/>
                  </a:solidFill>
                  <a:latin typeface="Arial"/>
                  <a:cs typeface="Arial"/>
                </a:endParaRPr>
              </a:p>
              <a:p>
                <a:pPr eaLnBrk="1" hangingPunct="1">
                  <a:buFontTx/>
                  <a:buNone/>
                </a:pP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(Instrument vs. algorithm: </a:t>
                </a:r>
                <a:r>
                  <a:rPr lang="en-US" sz="1400" i="1" dirty="0">
                    <a:solidFill>
                      <a:srgbClr val="0000FF"/>
                    </a:solidFill>
                    <a:latin typeface="Arial"/>
                    <a:cs typeface="Arial"/>
                  </a:rPr>
                  <a:t>Tied!</a:t>
                </a:r>
                <a:r>
                  <a:rPr lang="en-US" sz="1400" dirty="0">
                    <a:solidFill>
                      <a:srgbClr val="FF0000"/>
                    </a:solidFill>
                    <a:latin typeface="Arial"/>
                    <a:cs typeface="Arial"/>
                  </a:rPr>
                  <a:t> </a:t>
                </a:r>
                <a:r>
                  <a:rPr lang="en-US" sz="1400" i="1" dirty="0" smtClean="0">
                    <a:solidFill>
                      <a:srgbClr val="0000FF"/>
                    </a:solidFill>
                    <a:latin typeface="Arial"/>
                    <a:cs typeface="Arial"/>
                  </a:rPr>
                  <a:t>S/N drives instrument if meas. requirements can be met</a:t>
                </a:r>
                <a:endParaRPr lang="en-US" sz="1400" i="1" dirty="0">
                  <a:solidFill>
                    <a:srgbClr val="0000FF"/>
                  </a:solidFill>
                  <a:latin typeface="Arial"/>
                  <a:cs typeface="Arial"/>
                </a:endParaRPr>
              </a:p>
            </p:txBody>
          </p:sp>
        </p:grpSp>
        <p:sp>
          <p:nvSpPr>
            <p:cNvPr id="14" name="Line 6"/>
            <p:cNvSpPr>
              <a:spLocks noChangeAspect="1" noChangeShapeType="1"/>
            </p:cNvSpPr>
            <p:nvPr/>
          </p:nvSpPr>
          <p:spPr bwMode="auto">
            <a:xfrm flipV="1">
              <a:off x="3769" y="2619"/>
              <a:ext cx="195" cy="466"/>
            </a:xfrm>
            <a:prstGeom prst="line">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txBody>
            <a:bodyPr/>
            <a:lstStyle/>
            <a:p>
              <a:endParaRPr lang="en-US" dirty="0"/>
            </a:p>
          </p:txBody>
        </p:sp>
      </p:grpSp>
      <p:sp>
        <p:nvSpPr>
          <p:cNvPr id="17" name="Rectangle 8"/>
          <p:cNvSpPr>
            <a:spLocks noChangeArrowheads="1"/>
          </p:cNvSpPr>
          <p:nvPr/>
        </p:nvSpPr>
        <p:spPr bwMode="auto">
          <a:xfrm>
            <a:off x="6432550" y="4432300"/>
            <a:ext cx="18882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i="1" dirty="0">
                <a:solidFill>
                  <a:srgbClr val="FF0000"/>
                </a:solidFill>
                <a:latin typeface="Arial"/>
                <a:cs typeface="Arial"/>
              </a:rPr>
              <a:t>Important!</a:t>
            </a:r>
            <a:endParaRPr lang="en-US" sz="2800" i="1" dirty="0">
              <a:latin typeface="Arial"/>
              <a:cs typeface="Arial"/>
            </a:endParaRPr>
          </a:p>
        </p:txBody>
      </p:sp>
    </p:spTree>
    <p:extLst>
      <p:ext uri="{BB962C8B-B14F-4D97-AF65-F5344CB8AC3E}">
        <p14:creationId xmlns:p14="http://schemas.microsoft.com/office/powerpoint/2010/main" val="169262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200" b="1" dirty="0" smtClean="0">
                <a:solidFill>
                  <a:schemeClr val="bg1">
                    <a:lumMod val="85000"/>
                  </a:schemeClr>
                </a:solidFill>
              </a:rPr>
              <a:t>Oversampling</a:t>
            </a:r>
            <a:br>
              <a:rPr lang="en-US" sz="3200" b="1" dirty="0" smtClean="0">
                <a:solidFill>
                  <a:schemeClr val="bg1">
                    <a:lumMod val="85000"/>
                  </a:schemeClr>
                </a:solidFill>
              </a:rPr>
            </a:br>
            <a:r>
              <a:rPr lang="en-US" sz="3200" b="1" dirty="0" smtClean="0">
                <a:solidFill>
                  <a:schemeClr val="bg1">
                    <a:lumMod val="85000"/>
                  </a:schemeClr>
                </a:solidFill>
              </a:rPr>
              <a:t>Lei Zhu </a:t>
            </a:r>
            <a:r>
              <a:rPr lang="en-US" sz="3200" b="1" i="1" dirty="0" smtClean="0">
                <a:solidFill>
                  <a:schemeClr val="bg1">
                    <a:lumMod val="85000"/>
                  </a:schemeClr>
                </a:solidFill>
              </a:rPr>
              <a:t>et al</a:t>
            </a:r>
            <a:r>
              <a:rPr lang="en-US" sz="3200" b="1" dirty="0" smtClean="0">
                <a:solidFill>
                  <a:schemeClr val="bg1">
                    <a:lumMod val="85000"/>
                  </a:schemeClr>
                </a:solidFill>
              </a:rPr>
              <a:t>., 2014</a:t>
            </a:r>
            <a:endParaRPr lang="en-US" sz="3200" b="1" dirty="0">
              <a:solidFill>
                <a:schemeClr val="bg1">
                  <a:lumMod val="85000"/>
                </a:schemeClr>
              </a:solidFill>
            </a:endParaRPr>
          </a:p>
        </p:txBody>
      </p:sp>
      <p:pic>
        <p:nvPicPr>
          <p:cNvPr id="3" name="Picture 2" descr="Houst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7" y="1465501"/>
            <a:ext cx="9080423" cy="5129784"/>
          </a:xfrm>
          <a:prstGeom prst="rect">
            <a:avLst/>
          </a:prstGeom>
        </p:spPr>
      </p:pic>
    </p:spTree>
    <p:extLst>
      <p:ext uri="{BB962C8B-B14F-4D97-AF65-F5344CB8AC3E}">
        <p14:creationId xmlns:p14="http://schemas.microsoft.com/office/powerpoint/2010/main" val="5886346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smtClean="0">
                <a:solidFill>
                  <a:schemeClr val="bg1">
                    <a:lumMod val="85000"/>
                  </a:schemeClr>
                </a:solidFill>
              </a:rPr>
              <a:t>Oversampling</a:t>
            </a:r>
            <a:endParaRPr lang="en-US" sz="4400" b="1" dirty="0">
              <a:solidFill>
                <a:schemeClr val="bg1">
                  <a:lumMod val="85000"/>
                </a:schemeClr>
              </a:solidFill>
            </a:endParaRPr>
          </a:p>
        </p:txBody>
      </p:sp>
      <p:pic>
        <p:nvPicPr>
          <p:cNvPr id="3" name="Picture 2" descr="Houston.png"/>
          <p:cNvPicPr>
            <a:picLocks noChangeAspect="1"/>
          </p:cNvPicPr>
          <p:nvPr/>
        </p:nvPicPr>
        <p:blipFill rotWithShape="1">
          <a:blip r:embed="rId2">
            <a:extLst>
              <a:ext uri="{28A0092B-C50C-407E-A947-70E740481C1C}">
                <a14:useLocalDpi xmlns:a14="http://schemas.microsoft.com/office/drawing/2010/main" val="0"/>
              </a:ext>
            </a:extLst>
          </a:blip>
          <a:srcRect l="27098" t="46957" r="59672" b="41797"/>
          <a:stretch/>
        </p:blipFill>
        <p:spPr>
          <a:xfrm>
            <a:off x="4719" y="1093304"/>
            <a:ext cx="9139281" cy="5764696"/>
          </a:xfrm>
          <a:prstGeom prst="rect">
            <a:avLst/>
          </a:prstGeom>
        </p:spPr>
      </p:pic>
      <p:pic>
        <p:nvPicPr>
          <p:cNvPr id="7" name="Picture 6"/>
          <p:cNvPicPr>
            <a:picLocks noChangeAspect="1"/>
          </p:cNvPicPr>
          <p:nvPr/>
        </p:nvPicPr>
        <p:blipFill rotWithShape="1">
          <a:blip r:embed="rId3"/>
          <a:srcRect l="39055" t="27714" r="25255" b="30193"/>
          <a:stretch/>
        </p:blipFill>
        <p:spPr>
          <a:xfrm>
            <a:off x="5130124" y="3818607"/>
            <a:ext cx="1132223" cy="841248"/>
          </a:xfrm>
          <a:prstGeom prst="rect">
            <a:avLst/>
          </a:prstGeom>
        </p:spPr>
      </p:pic>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smtClean="0">
                <a:solidFill>
                  <a:schemeClr val="bg1">
                    <a:lumMod val="85000"/>
                  </a:schemeClr>
                </a:solidFill>
              </a:rPr>
              <a:t>XL ozone profile retrievals</a:t>
            </a:r>
            <a:endParaRPr lang="en-US" sz="3600" b="1" dirty="0">
              <a:solidFill>
                <a:schemeClr val="bg1">
                  <a:lumMod val="85000"/>
                </a:schemeClr>
              </a:solidFill>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1752892" y="1063897"/>
            <a:ext cx="5628524" cy="3935446"/>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smtClean="0">
                <a:solidFill>
                  <a:srgbClr val="000090"/>
                </a:solidFill>
                <a:latin typeface="Arial"/>
                <a:cs typeface="Arial"/>
              </a:rPr>
              <a:t>Retrieval </a:t>
            </a:r>
            <a:r>
              <a:rPr lang="en-US" sz="1600" dirty="0">
                <a:solidFill>
                  <a:srgbClr val="000090"/>
                </a:solidFill>
                <a:latin typeface="Arial"/>
                <a:cs typeface="Arial"/>
              </a:rPr>
              <a:t>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a:t>
            </a:r>
            <a:r>
              <a:rPr lang="en-US" sz="1600" dirty="0" smtClean="0">
                <a:solidFill>
                  <a:srgbClr val="000090"/>
                </a:solidFill>
                <a:latin typeface="Arial"/>
                <a:cs typeface="Arial"/>
              </a:rPr>
              <a:t>DFS is </a:t>
            </a:r>
            <a:r>
              <a:rPr lang="en-US" sz="1600" dirty="0">
                <a:solidFill>
                  <a:srgbClr val="000090"/>
                </a:solidFill>
                <a:latin typeface="Arial"/>
                <a:cs typeface="Arial"/>
              </a:rPr>
              <a:t>degrees of freedom for signal, the trace of the averaging </a:t>
            </a:r>
            <a:r>
              <a:rPr lang="en-US" sz="1600" dirty="0" smtClean="0">
                <a:solidFill>
                  <a:srgbClr val="000090"/>
                </a:solidFill>
                <a:latin typeface="Arial"/>
                <a:cs typeface="Arial"/>
              </a:rPr>
              <a:t>kernel </a:t>
            </a:r>
            <a:r>
              <a:rPr lang="en-US" sz="1600" dirty="0">
                <a:solidFill>
                  <a:srgbClr val="000090"/>
                </a:solidFill>
                <a:latin typeface="Arial"/>
                <a:cs typeface="Arial"/>
              </a:rPr>
              <a:t>matrix, which is an indicator of the number of pieces of independent information in the solution. </a:t>
            </a:r>
          </a:p>
        </p:txBody>
      </p:sp>
    </p:spTree>
    <p:extLst>
      <p:ext uri="{BB962C8B-B14F-4D97-AF65-F5344CB8AC3E}">
        <p14:creationId xmlns:p14="http://schemas.microsoft.com/office/powerpoint/2010/main" val="38631898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b="1" dirty="0" smtClean="0">
                <a:solidFill>
                  <a:schemeClr val="bg1">
                    <a:lumMod val="85000"/>
                  </a:schemeClr>
                </a:solidFill>
              </a:rPr>
              <a:t>OSSE</a:t>
            </a:r>
            <a:r>
              <a:rPr lang="en-US" b="1" dirty="0">
                <a:solidFill>
                  <a:schemeClr val="bg1">
                    <a:lumMod val="85000"/>
                  </a:schemeClr>
                </a:solidFill>
              </a:rPr>
              <a:t> </a:t>
            </a:r>
            <a:r>
              <a:rPr lang="en-US" b="1" dirty="0" smtClean="0">
                <a:solidFill>
                  <a:schemeClr val="bg1">
                    <a:lumMod val="85000"/>
                  </a:schemeClr>
                </a:solidFill>
              </a:rPr>
              <a:t>for the Intermountain West</a:t>
            </a:r>
            <a:br>
              <a:rPr lang="en-US" b="1" dirty="0" smtClean="0">
                <a:solidFill>
                  <a:schemeClr val="bg1">
                    <a:lumMod val="85000"/>
                  </a:schemeClr>
                </a:solidFill>
              </a:rPr>
            </a:br>
            <a:r>
              <a:rPr lang="en-US" b="1" dirty="0" smtClean="0">
                <a:solidFill>
                  <a:schemeClr val="bg1">
                    <a:lumMod val="85000"/>
                  </a:schemeClr>
                </a:solidFill>
              </a:rPr>
              <a:t>Zoogman </a:t>
            </a:r>
            <a:r>
              <a:rPr lang="en-US" b="1" i="1" dirty="0" smtClean="0">
                <a:solidFill>
                  <a:schemeClr val="bg1">
                    <a:lumMod val="85000"/>
                  </a:schemeClr>
                </a:solidFill>
              </a:rPr>
              <a:t>et al</a:t>
            </a:r>
            <a:r>
              <a:rPr lang="en-US" b="1" dirty="0" smtClean="0">
                <a:solidFill>
                  <a:schemeClr val="bg1">
                    <a:lumMod val="85000"/>
                  </a:schemeClr>
                </a:solidFill>
              </a:rPr>
              <a:t>., 2014</a:t>
            </a:r>
            <a:endParaRPr lang="en-US" b="1" dirty="0">
              <a:solidFill>
                <a:schemeClr val="bg1">
                  <a:lumMod val="85000"/>
                </a:schemeClr>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1" r="-469" b="4154"/>
          <a:stretch/>
        </p:blipFill>
        <p:spPr bwMode="auto">
          <a:xfrm>
            <a:off x="1990417" y="1063845"/>
            <a:ext cx="5119624" cy="3993930"/>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 y="5086321"/>
            <a:ext cx="9143999" cy="1477328"/>
          </a:xfrm>
          <a:prstGeom prst="rect">
            <a:avLst/>
          </a:prstGeom>
          <a:noFill/>
        </p:spPr>
        <p:txBody>
          <a:bodyPr wrap="square" rtlCol="0">
            <a:spAutoFit/>
          </a:bodyPr>
          <a:lstStyle/>
          <a:p>
            <a:r>
              <a:rPr lang="en-US" b="1" dirty="0" smtClean="0">
                <a:solidFill>
                  <a:srgbClr val="000090"/>
                </a:solidFill>
                <a:latin typeface="Arial"/>
                <a:cs typeface="Arial"/>
              </a:rPr>
              <a:t>Longitude</a:t>
            </a:r>
            <a:r>
              <a:rPr lang="en-US" b="1" dirty="0">
                <a:solidFill>
                  <a:srgbClr val="000090"/>
                </a:solidFill>
                <a:latin typeface="Arial"/>
                <a:cs typeface="Arial"/>
              </a:rPr>
              <a:t>-altitude cross-section of ozone concentrations (36</a:t>
            </a:r>
            <a:r>
              <a:rPr lang="en-US" b="1" baseline="30000" dirty="0">
                <a:solidFill>
                  <a:srgbClr val="000090"/>
                </a:solidFill>
                <a:latin typeface="Arial"/>
                <a:cs typeface="Arial"/>
              </a:rPr>
              <a:t>o</a:t>
            </a:r>
            <a:r>
              <a:rPr lang="en-US" b="1" dirty="0">
                <a:solidFill>
                  <a:srgbClr val="000090"/>
                </a:solidFill>
                <a:latin typeface="Arial"/>
                <a:cs typeface="Arial"/>
              </a:rPr>
              <a:t>N, 3 GMT on June 14, 2010) associated with a stratospheric intrusion. The “true” state from an independent chemical transport model (top left) is compared to the GEOS-Chem model without data assimilation (top right) and with assimilation of TEMPO data (bottom). Local topography is shown in white</a:t>
            </a:r>
            <a:r>
              <a:rPr lang="en-US" b="1" dirty="0" smtClean="0">
                <a:solidFill>
                  <a:srgbClr val="000090"/>
                </a:solidFill>
                <a:latin typeface="Arial"/>
                <a:cs typeface="Arial"/>
              </a:rPr>
              <a:t>.</a:t>
            </a:r>
            <a:endParaRPr lang="en-US" dirty="0">
              <a:solidFill>
                <a:srgbClr val="000090"/>
              </a:solidFill>
              <a:latin typeface="Arial"/>
              <a:cs typeface="Arial"/>
            </a:endParaRPr>
          </a:p>
        </p:txBody>
      </p:sp>
    </p:spTree>
    <p:extLst>
      <p:ext uri="{BB962C8B-B14F-4D97-AF65-F5344CB8AC3E}">
        <p14:creationId xmlns:p14="http://schemas.microsoft.com/office/powerpoint/2010/main" val="41535091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pic>
        <p:nvPicPr>
          <p:cNvPr id="3" name="Picture 2" descr="TEMPO-GOME-reflectances.PNG"/>
          <p:cNvPicPr>
            <a:picLocks noChangeAspect="1"/>
          </p:cNvPicPr>
          <p:nvPr/>
        </p:nvPicPr>
        <p:blipFill rotWithShape="1">
          <a:blip r:embed="rId2">
            <a:extLst>
              <a:ext uri="{28A0092B-C50C-407E-A947-70E740481C1C}">
                <a14:useLocalDpi xmlns:a14="http://schemas.microsoft.com/office/drawing/2010/main" val="0"/>
              </a:ext>
            </a:extLst>
          </a:blip>
          <a:srcRect l="7902" t="9798" r="12122" b="7162"/>
          <a:stretch/>
        </p:blipFill>
        <p:spPr>
          <a:xfrm>
            <a:off x="799179" y="1072984"/>
            <a:ext cx="7532174" cy="5785016"/>
          </a:xfrm>
          <a:prstGeom prst="rect">
            <a:avLst/>
          </a:prstGeom>
        </p:spPr>
      </p:pic>
    </p:spTree>
    <p:extLst>
      <p:ext uri="{BB962C8B-B14F-4D97-AF65-F5344CB8AC3E}">
        <p14:creationId xmlns:p14="http://schemas.microsoft.com/office/powerpoint/2010/main" val="32813609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rgbClr val="BFBFBF"/>
                </a:solidFill>
              </a:rPr>
              <a:t>GOME, SCIAMACHY, and OMI measurement examples</a:t>
            </a:r>
            <a:endParaRPr lang="en-US" sz="3200" dirty="0">
              <a:solidFill>
                <a:srgbClr val="BFBFBF"/>
              </a:solidFill>
            </a:endParaRPr>
          </a:p>
        </p:txBody>
      </p:sp>
      <p:sp>
        <p:nvSpPr>
          <p:cNvPr id="9" name="Slide Number Placeholder 7"/>
          <p:cNvSpPr>
            <a:spLocks noGrp="1"/>
          </p:cNvSpPr>
          <p:nvPr>
            <p:ph type="sldNum" sz="quarter" idx="12"/>
          </p:nvPr>
        </p:nvSpPr>
        <p:spPr>
          <a:xfrm>
            <a:off x="7305240" y="6691594"/>
            <a:ext cx="2133600" cy="228989"/>
          </a:xfrm>
        </p:spPr>
        <p:txBody>
          <a:bodyPr/>
          <a:lstStyle/>
          <a:p>
            <a:fld id="{AEC11D65-9821-2B49-88CD-D477606C3EDA}"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grpSp>
        <p:nvGrpSpPr>
          <p:cNvPr id="5" name="Group 12"/>
          <p:cNvGrpSpPr>
            <a:grpSpLocks/>
          </p:cNvGrpSpPr>
          <p:nvPr/>
        </p:nvGrpSpPr>
        <p:grpSpPr bwMode="auto">
          <a:xfrm>
            <a:off x="9525" y="1075645"/>
            <a:ext cx="3821113" cy="2247900"/>
            <a:chOff x="2820" y="99"/>
            <a:chExt cx="2407" cy="1416"/>
          </a:xfrm>
        </p:grpSpPr>
        <p:pic>
          <p:nvPicPr>
            <p:cNvPr id="6" name="Picture 13" descr="NO2_Zoom_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 y="99"/>
              <a:ext cx="2407"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LA2_NO2_z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 y="602"/>
              <a:ext cx="1343"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
          <p:cNvGrpSpPr>
            <a:grpSpLocks/>
          </p:cNvGrpSpPr>
          <p:nvPr/>
        </p:nvGrpSpPr>
        <p:grpSpPr bwMode="auto">
          <a:xfrm>
            <a:off x="4027488" y="1052904"/>
            <a:ext cx="2328862" cy="3397250"/>
            <a:chOff x="60" y="1725"/>
            <a:chExt cx="1467" cy="2140"/>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 y="1725"/>
              <a:ext cx="101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 y="2744"/>
              <a:ext cx="1036"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 name="Text Box 5"/>
            <p:cNvSpPr txBox="1">
              <a:spLocks noChangeArrowheads="1"/>
            </p:cNvSpPr>
            <p:nvPr/>
          </p:nvSpPr>
          <p:spPr bwMode="auto">
            <a:xfrm>
              <a:off x="60" y="3456"/>
              <a:ext cx="1467"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fontAlgn="base">
                <a:spcBef>
                  <a:spcPct val="0"/>
                </a:spcBef>
                <a:spcAft>
                  <a:spcPct val="0"/>
                </a:spcAft>
                <a:buClr>
                  <a:srgbClr val="000000"/>
                </a:buClr>
                <a:buSzPct val="100000"/>
                <a:buFont typeface="Verdana" charset="0"/>
                <a:buNone/>
              </a:pPr>
              <a:r>
                <a:rPr lang="en-US" sz="1200" b="0" dirty="0">
                  <a:solidFill>
                    <a:srgbClr val="FF0000"/>
                  </a:solidFill>
                  <a:latin typeface="Verdana" charset="0"/>
                  <a:cs typeface="Arial" charset="0"/>
                </a:rPr>
                <a:t>Kilauea activity, source of the VOG event in Honolulu on 9 November 2004</a:t>
              </a:r>
            </a:p>
          </p:txBody>
        </p:sp>
      </p:grpSp>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4588" y="1047255"/>
            <a:ext cx="283368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 y="3559175"/>
            <a:ext cx="35099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15" descr="OMCHOCHO-2006m08_0p10_040_Asia_ov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488" y="4986338"/>
            <a:ext cx="28702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OMHCHO-2006m08_0p10_040_Asia_oval"/>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6191250" y="5002213"/>
            <a:ext cx="29527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8"/>
          <p:cNvCxnSpPr>
            <a:cxnSpLocks noChangeShapeType="1"/>
          </p:cNvCxnSpPr>
          <p:nvPr/>
        </p:nvCxnSpPr>
        <p:spPr bwMode="auto">
          <a:xfrm>
            <a:off x="819150" y="2124982"/>
            <a:ext cx="736600" cy="231775"/>
          </a:xfrm>
          <a:prstGeom prst="straightConnector1">
            <a:avLst/>
          </a:prstGeom>
          <a:noFill/>
          <a:ln w="38100">
            <a:solidFill>
              <a:srgbClr val="FFFF00"/>
            </a:solidFill>
            <a:round/>
            <a:headEnd/>
            <a:tailEnd type="arrow" w="med" len="med"/>
          </a:ln>
          <a:extLst>
            <a:ext uri="{909E8E84-426E-40dd-AFC4-6F175D3DCCD1}">
              <a14:hiddenFill xmlns:a14="http://schemas.microsoft.com/office/drawing/2010/main">
                <a:noFill/>
              </a14:hiddenFill>
            </a:ext>
          </a:extLst>
        </p:spPr>
      </p:cxnSp>
      <p:sp>
        <p:nvSpPr>
          <p:cNvPr id="18" name="TextBox 17"/>
          <p:cNvSpPr txBox="1"/>
          <p:nvPr/>
        </p:nvSpPr>
        <p:spPr>
          <a:xfrm>
            <a:off x="657225" y="3795713"/>
            <a:ext cx="1935163" cy="2062162"/>
          </a:xfrm>
          <a:prstGeom prst="rect">
            <a:avLst/>
          </a:prstGeom>
          <a:noFill/>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fontAlgn="base">
              <a:spcBef>
                <a:spcPct val="0"/>
              </a:spcBef>
              <a:spcAft>
                <a:spcPct val="0"/>
              </a:spcAft>
              <a:defRPr/>
            </a:pPr>
            <a:r>
              <a:rPr lang="en-US" sz="3200" b="0" dirty="0" smtClean="0">
                <a:solidFill>
                  <a:srgbClr val="FFFF00"/>
                </a:solidFill>
                <a:effectLst>
                  <a:outerShdw blurRad="38100" dist="38100" dir="2700000" algn="tl">
                    <a:srgbClr val="FFFFFF"/>
                  </a:outerShdw>
                </a:effectLst>
                <a:latin typeface="Verdana" charset="0"/>
              </a:rPr>
              <a:t>O</a:t>
            </a:r>
            <a:r>
              <a:rPr lang="en-US" sz="3200" b="0" baseline="-25000" dirty="0" smtClean="0">
                <a:solidFill>
                  <a:srgbClr val="FFFF00"/>
                </a:solidFill>
                <a:effectLst>
                  <a:outerShdw blurRad="38100" dist="38100" dir="2700000" algn="tl">
                    <a:srgbClr val="FFFFFF"/>
                  </a:outerShdw>
                </a:effectLst>
                <a:latin typeface="Verdana" charset="0"/>
              </a:rPr>
              <a:t>3</a:t>
            </a:r>
            <a:r>
              <a:rPr lang="en-US" sz="3200" b="0" dirty="0" smtClean="0">
                <a:solidFill>
                  <a:srgbClr val="FFFF00"/>
                </a:solidFill>
                <a:effectLst>
                  <a:outerShdw blurRad="38100" dist="38100" dir="2700000" algn="tl">
                    <a:srgbClr val="FFFFFF"/>
                  </a:outerShdw>
                </a:effectLst>
                <a:latin typeface="Verdana" charset="0"/>
              </a:rPr>
              <a:t>  </a:t>
            </a:r>
            <a:r>
              <a:rPr lang="en-US" b="0" dirty="0" smtClean="0">
                <a:solidFill>
                  <a:srgbClr val="FFFF00"/>
                </a:solidFill>
                <a:effectLst>
                  <a:outerShdw blurRad="38100" dist="38100" dir="2700000" algn="tl">
                    <a:srgbClr val="FFFFFF"/>
                  </a:outerShdw>
                </a:effectLst>
                <a:latin typeface="Verdana" charset="0"/>
              </a:rPr>
              <a:t>strat </a:t>
            </a: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endParaRPr lang="en-US" b="0" dirty="0" smtClean="0">
              <a:solidFill>
                <a:srgbClr val="FFFF00"/>
              </a:solidFill>
              <a:effectLst>
                <a:outerShdw blurRad="38100" dist="38100" dir="2700000" algn="tl">
                  <a:srgbClr val="FFFFFF"/>
                </a:outerShdw>
              </a:effectLst>
              <a:latin typeface="Verdana" charset="0"/>
            </a:endParaRPr>
          </a:p>
          <a:p>
            <a:pPr defTabSz="914400" fontAlgn="base">
              <a:spcBef>
                <a:spcPct val="0"/>
              </a:spcBef>
              <a:spcAft>
                <a:spcPct val="0"/>
              </a:spcAft>
              <a:defRPr/>
            </a:pPr>
            <a:r>
              <a:rPr lang="en-US" b="0" dirty="0" smtClean="0">
                <a:solidFill>
                  <a:srgbClr val="FFFF00"/>
                </a:solidFill>
                <a:effectLst>
                  <a:outerShdw blurRad="38100" dist="38100" dir="2700000" algn="tl">
                    <a:srgbClr val="FFFFFF"/>
                  </a:outerShdw>
                </a:effectLst>
                <a:latin typeface="Verdana" charset="0"/>
              </a:rPr>
              <a:t>      trop</a:t>
            </a:r>
          </a:p>
        </p:txBody>
      </p:sp>
      <p:sp>
        <p:nvSpPr>
          <p:cNvPr id="19" name="TextBox 18"/>
          <p:cNvSpPr txBox="1"/>
          <p:nvPr/>
        </p:nvSpPr>
        <p:spPr>
          <a:xfrm>
            <a:off x="3548063" y="5461000"/>
            <a:ext cx="2293937" cy="585788"/>
          </a:xfrm>
          <a:prstGeom prst="rect">
            <a:avLst/>
          </a:prstGeom>
          <a:noFill/>
        </p:spPr>
        <p:txBody>
          <a:bodyPr>
            <a:spAutoFit/>
          </a:bodyPr>
          <a:lstStyle/>
          <a:p>
            <a:pPr defTabSz="914400" eaLnBrk="0" fontAlgn="base" hangingPunct="0">
              <a:spcBef>
                <a:spcPct val="0"/>
              </a:spcBef>
              <a:spcAft>
                <a:spcPct val="0"/>
              </a:spcAft>
              <a:defRPr/>
            </a:pPr>
            <a:r>
              <a:rPr lang="en-US" sz="3200" dirty="0">
                <a:solidFill>
                  <a:srgbClr val="FF33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CHOCHO</a:t>
            </a:r>
            <a:endParaRPr lang="en-US" sz="3200" baseline="-25000" dirty="0">
              <a:solidFill>
                <a:srgbClr val="FF33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
        <p:nvSpPr>
          <p:cNvPr id="20" name="TextBox 19"/>
          <p:cNvSpPr txBox="1"/>
          <p:nvPr/>
        </p:nvSpPr>
        <p:spPr>
          <a:xfrm>
            <a:off x="6470650" y="4844390"/>
            <a:ext cx="1568450" cy="584200"/>
          </a:xfrm>
          <a:prstGeom prst="rect">
            <a:avLst/>
          </a:prstGeom>
          <a:noFill/>
        </p:spPr>
        <p:txBody>
          <a:bodyPr>
            <a:spAutoFit/>
          </a:bodyPr>
          <a:lstStyle/>
          <a:p>
            <a:pPr defTabSz="914400" eaLnBrk="0" fontAlgn="base" hangingPunct="0">
              <a:spcBef>
                <a:spcPct val="0"/>
              </a:spcBef>
              <a:spcAft>
                <a:spcPct val="0"/>
              </a:spcAft>
              <a:defRPr/>
            </a:pPr>
            <a:r>
              <a:rPr lang="en-US" sz="32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rPr>
              <a:t>HCHO</a:t>
            </a:r>
            <a:endParaRPr lang="en-US" sz="3200" baseline="-25000" dirty="0">
              <a:solidFill>
                <a:srgbClr val="FF0000"/>
              </a:solidFill>
              <a:effectLst>
                <a:outerShdw blurRad="38100" dist="38100" dir="2700000" algn="tl">
                  <a:srgbClr val="000000">
                    <a:alpha val="43137"/>
                  </a:srgbClr>
                </a:outerShdw>
              </a:effectLst>
              <a:latin typeface="Verdana" pitchFamily="34" charset="0"/>
              <a:ea typeface="ＭＳ Ｐゴシック" charset="0"/>
              <a:cs typeface="ＭＳ Ｐゴシック" charset="0"/>
            </a:endParaRPr>
          </a:p>
        </p:txBody>
      </p:sp>
    </p:spTree>
    <p:extLst>
      <p:ext uri="{BB962C8B-B14F-4D97-AF65-F5344CB8AC3E}">
        <p14:creationId xmlns:p14="http://schemas.microsoft.com/office/powerpoint/2010/main" val="16404470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238441"/>
            <a:ext cx="8840759" cy="5303902"/>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KDP-B April </a:t>
            </a:r>
            <a:r>
              <a:rPr lang="en-US" sz="2000"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sz="2000" b="1" dirty="0">
                <a:solidFill>
                  <a:srgbClr val="000090"/>
                </a:solidFill>
                <a:latin typeface="Arial"/>
                <a:cs typeface="Arial"/>
              </a:rPr>
              <a:t>Most technical issues solved at the preliminary design level, following technical interchange meeting at Ball, April 2014</a:t>
            </a:r>
            <a:endParaRPr lang="en-US" sz="2000"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Now in Phase C: KDP-C April 10,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Instrument CDR June 2015</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Ground Systems CDR March 2016</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Select satellite </a:t>
            </a:r>
            <a:r>
              <a:rPr lang="en-US" sz="2400" b="1" dirty="0">
                <a:solidFill>
                  <a:srgbClr val="000090"/>
                </a:solidFill>
                <a:latin typeface="Arial"/>
                <a:ea typeface="ＭＳ Ｐゴシック" charset="0"/>
                <a:cs typeface="Arial"/>
              </a:rPr>
              <a:t>host </a:t>
            </a:r>
            <a:r>
              <a:rPr lang="en-US" sz="2400" b="1" dirty="0" smtClean="0">
                <a:solidFill>
                  <a:srgbClr val="000090"/>
                </a:solidFill>
                <a:latin typeface="Arial"/>
                <a:ea typeface="ＭＳ Ｐゴシック" charset="0"/>
                <a:cs typeface="Arial"/>
              </a:rPr>
              <a:t>2017+</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TEMPO operating longitude and launch date are not known until after host selection</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Instrument </a:t>
            </a:r>
            <a:r>
              <a:rPr lang="en-US" sz="2400" b="1" dirty="0" smtClean="0">
                <a:solidFill>
                  <a:srgbClr val="000090"/>
                </a:solidFill>
                <a:latin typeface="Arial"/>
                <a:ea typeface="ＭＳ Ｐゴシック" charset="0"/>
                <a:cs typeface="Arial"/>
              </a:rPr>
              <a:t>delivery 05/2017 for launch </a:t>
            </a:r>
            <a:r>
              <a:rPr lang="en-US" sz="2400" b="1" dirty="0">
                <a:solidFill>
                  <a:srgbClr val="000090"/>
                </a:solidFill>
                <a:latin typeface="Arial"/>
                <a:ea typeface="ＭＳ Ｐゴシック" charset="0"/>
                <a:cs typeface="Arial"/>
              </a:rPr>
              <a:t>11/</a:t>
            </a:r>
            <a:r>
              <a:rPr lang="en-US" sz="2400" b="1" dirty="0" smtClean="0">
                <a:solidFill>
                  <a:srgbClr val="000090"/>
                </a:solidFill>
                <a:latin typeface="Arial"/>
                <a:ea typeface="ＭＳ Ｐゴシック" charset="0"/>
                <a:cs typeface="Arial"/>
              </a:rPr>
              <a:t>2018 or later</a:t>
            </a:r>
            <a:endParaRPr lang="en-US" sz="2400" b="1" dirty="0">
              <a:solidFill>
                <a:srgbClr val="000090"/>
              </a:solidFill>
              <a:latin typeface="Arial"/>
              <a:ea typeface="ＭＳ Ｐゴシック" charset="0"/>
              <a:cs typeface="Arial"/>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10-commandments"/>
          <p:cNvPicPr>
            <a:picLocks noGrp="1" noChangeAspect="1" noChangeArrowheads="1"/>
          </p:cNvPicPr>
          <p:nvPr>
            <p:ph sz="quarter" idx="2"/>
          </p:nvPr>
        </p:nvPicPr>
        <p:blipFill>
          <a:blip r:embed="rId2">
            <a:lum bright="70000" contrast="-82000"/>
            <a:extLst>
              <a:ext uri="{28A0092B-C50C-407E-A947-70E740481C1C}">
                <a14:useLocalDpi xmlns:a14="http://schemas.microsoft.com/office/drawing/2010/main" val="0"/>
              </a:ext>
            </a:extLst>
          </a:blip>
          <a:srcRect l="394" t="5325" b="35309"/>
          <a:stretch>
            <a:fillRect/>
          </a:stretch>
        </p:blipFill>
        <p:spPr>
          <a:xfrm>
            <a:off x="0" y="0"/>
            <a:ext cx="9144000" cy="7002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1379" name="Text Box 3"/>
          <p:cNvSpPr txBox="1">
            <a:spLocks noChangeArrowheads="1"/>
          </p:cNvSpPr>
          <p:nvPr/>
        </p:nvSpPr>
        <p:spPr bwMode="auto">
          <a:xfrm>
            <a:off x="2438400" y="-76200"/>
            <a:ext cx="42672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lnSpc>
                <a:spcPct val="90000"/>
              </a:lnSpc>
              <a:spcBef>
                <a:spcPct val="20000"/>
              </a:spcBef>
              <a:spcAft>
                <a:spcPct val="0"/>
              </a:spcAft>
              <a:defRPr/>
            </a:pPr>
            <a:r>
              <a:rPr lang="en-US" sz="4800" b="1" dirty="0">
                <a:solidFill>
                  <a:srgbClr val="333399"/>
                </a:solidFill>
                <a:effectLst>
                  <a:outerShdw blurRad="38100" dist="38100" dir="2700000" algn="tl">
                    <a:srgbClr val="DDDDDD"/>
                  </a:outerShdw>
                </a:effectLst>
                <a:latin typeface="Arial" charset="0"/>
                <a:ea typeface="ＭＳ Ｐゴシック" charset="0"/>
                <a:cs typeface="ＭＳ Ｐゴシック" charset="0"/>
              </a:rPr>
              <a:t>The Rules</a:t>
            </a:r>
            <a:endParaRPr lang="en-US" sz="4800" b="1" i="1" dirty="0">
              <a:solidFill>
                <a:srgbClr val="333399"/>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01380" name="Rectangle 4"/>
          <p:cNvSpPr>
            <a:spLocks noChangeArrowheads="1"/>
          </p:cNvSpPr>
          <p:nvPr/>
        </p:nvSpPr>
        <p:spPr bwMode="auto">
          <a:xfrm>
            <a:off x="0" y="623626"/>
            <a:ext cx="9144000" cy="618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457200" indent="-457200" defTabSz="914400" fontAlgn="base">
              <a:spcBef>
                <a:spcPct val="0"/>
              </a:spcBef>
              <a:spcAft>
                <a:spcPct val="0"/>
              </a:spcAft>
              <a:buFontTx/>
              <a:buAutoNum type="arabicPeriod"/>
              <a:defRPr/>
            </a:pPr>
            <a:r>
              <a:rPr lang="en-US" sz="2200" b="1" dirty="0" smtClean="0">
                <a:solidFill>
                  <a:srgbClr val="333399"/>
                </a:solidFill>
                <a:effectLst>
                  <a:outerShdw blurRad="38100" dist="38100" dir="2700000" algn="tl">
                    <a:srgbClr val="DDDDDD"/>
                  </a:outerShdw>
                </a:effectLst>
                <a:latin typeface="Arial"/>
                <a:ea typeface="ＭＳ Ｐゴシック" charset="0"/>
                <a:cs typeface="Arial"/>
              </a:rPr>
              <a:t>Don’t </a:t>
            </a:r>
            <a:r>
              <a:rPr lang="en-US" sz="2200" b="1" dirty="0">
                <a:solidFill>
                  <a:srgbClr val="333399"/>
                </a:solidFill>
                <a:effectLst>
                  <a:outerShdw blurRad="38100" dist="38100" dir="2700000" algn="tl">
                    <a:srgbClr val="DDDDDD"/>
                  </a:outerShdw>
                </a:effectLst>
                <a:latin typeface="Arial"/>
                <a:ea typeface="ＭＳ Ｐゴシック" charset="0"/>
                <a:cs typeface="Arial"/>
              </a:rPr>
              <a:t>define your algorithm in advance</a:t>
            </a:r>
          </a:p>
          <a:p>
            <a:pPr marL="800100" lvl="1" indent="-342900" defTabSz="914400" fontAlgn="base">
              <a:spcBef>
                <a:spcPct val="0"/>
              </a:spcBef>
              <a:spcAft>
                <a:spcPct val="0"/>
              </a:spcAft>
              <a:buFont typeface="Arial"/>
              <a:buChar char="•"/>
              <a:defRPr/>
            </a:pP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Test </a:t>
            </a:r>
            <a:r>
              <a:rPr lang="en-US" sz="2200" b="1" i="1" dirty="0">
                <a:solidFill>
                  <a:srgbClr val="333399"/>
                </a:solidFill>
                <a:effectLst>
                  <a:outerShdw blurRad="38100" dist="38100" dir="2700000" algn="tl">
                    <a:srgbClr val="DDDDDD"/>
                  </a:outerShdw>
                </a:effectLst>
                <a:latin typeface="Arial"/>
                <a:ea typeface="ＭＳ Ｐゴシック" charset="0"/>
                <a:cs typeface="Arial"/>
              </a:rPr>
              <a:t>all steps for utility and applicability</a:t>
            </a:r>
          </a:p>
          <a:p>
            <a:pPr marL="800100" lvl="1" indent="-342900" defTabSz="914400" fontAlgn="base">
              <a:spcBef>
                <a:spcPct val="0"/>
              </a:spcBef>
              <a:spcAft>
                <a:spcPct val="0"/>
              </a:spcAft>
              <a:buFont typeface="Arial"/>
              <a:buChar char="•"/>
              <a:defRPr/>
            </a:pP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Let </a:t>
            </a:r>
            <a:r>
              <a:rPr lang="en-US" sz="2200" b="1" i="1" dirty="0">
                <a:solidFill>
                  <a:srgbClr val="333399"/>
                </a:solidFill>
                <a:effectLst>
                  <a:outerShdw blurRad="38100" dist="38100" dir="2700000" algn="tl">
                    <a:srgbClr val="DDDDDD"/>
                  </a:outerShdw>
                </a:effectLst>
                <a:latin typeface="Arial"/>
                <a:ea typeface="ＭＳ Ｐゴシック" charset="0"/>
                <a:cs typeface="Arial"/>
              </a:rPr>
              <a:t>the physics guide you</a:t>
            </a:r>
          </a:p>
          <a:p>
            <a:pPr marL="457200" indent="-457200" defTabSz="914400" fontAlgn="base">
              <a:spcBef>
                <a:spcPct val="0"/>
              </a:spcBef>
              <a:spcAft>
                <a:spcPct val="0"/>
              </a:spcAft>
              <a:buFontTx/>
              <a:buAutoNum type="arabicPeriod" startAt="2"/>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No black boxes</a:t>
            </a:r>
          </a:p>
          <a:p>
            <a:pPr marL="800100" lvl="1" indent="-342900" defTabSz="914400" fontAlgn="base">
              <a:spcBef>
                <a:spcPct val="0"/>
              </a:spcBef>
              <a:spcAft>
                <a:spcPct val="0"/>
              </a:spcAft>
              <a:buFont typeface="Arial"/>
              <a:buChar char="•"/>
              <a:defRPr/>
            </a:pP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You </a:t>
            </a:r>
            <a:r>
              <a:rPr lang="en-US" sz="2200" b="1" i="1" dirty="0">
                <a:solidFill>
                  <a:srgbClr val="333399"/>
                </a:solidFill>
                <a:effectLst>
                  <a:outerShdw blurRad="38100" dist="38100" dir="2700000" algn="tl">
                    <a:srgbClr val="DDDDDD"/>
                  </a:outerShdw>
                </a:effectLst>
                <a:latin typeface="Arial"/>
                <a:ea typeface="ＭＳ Ｐゴシック" charset="0"/>
                <a:cs typeface="Arial"/>
              </a:rPr>
              <a:t>must have and understand all source code, and be able to modify it as necessary</a:t>
            </a:r>
          </a:p>
          <a:p>
            <a:pPr marL="800100" lvl="1" indent="-342900" defTabSz="914400" fontAlgn="base">
              <a:spcBef>
                <a:spcPct val="0"/>
              </a:spcBef>
              <a:spcAft>
                <a:spcPct val="0"/>
              </a:spcAft>
              <a:buFont typeface="Arial"/>
              <a:buChar char="•"/>
              <a:defRPr/>
            </a:pPr>
            <a:r>
              <a:rPr lang="en-US" sz="2200" b="1" i="1" dirty="0">
                <a:solidFill>
                  <a:srgbClr val="333399"/>
                </a:solidFill>
                <a:effectLst>
                  <a:outerShdw blurRad="38100" dist="38100" dir="2700000" algn="tl">
                    <a:srgbClr val="DDDDDD"/>
                  </a:outerShdw>
                </a:effectLst>
                <a:latin typeface="Arial"/>
                <a:ea typeface="ＭＳ Ｐゴシック" charset="0"/>
                <a:cs typeface="Arial"/>
              </a:rPr>
              <a:t>You must test all </a:t>
            </a: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assumptions</a:t>
            </a:r>
            <a:endParaRPr lang="en-US" sz="2200" i="1" dirty="0">
              <a:solidFill>
                <a:srgbClr val="333399"/>
              </a:solidFill>
              <a:effectLst>
                <a:outerShdw blurRad="38100" dist="38100" dir="2700000" algn="tl">
                  <a:srgbClr val="DDDDDD"/>
                </a:outerShdw>
              </a:effectLst>
              <a:latin typeface="Arial"/>
              <a:ea typeface="ＭＳ Ｐゴシック" charset="0"/>
              <a:cs typeface="Arial"/>
            </a:endParaRPr>
          </a:p>
          <a:p>
            <a:pPr marL="457200" indent="-457200" defTabSz="914400" fontAlgn="base">
              <a:spcBef>
                <a:spcPct val="0"/>
              </a:spcBef>
              <a:spcAft>
                <a:spcPct val="0"/>
              </a:spcAft>
              <a:buFontTx/>
              <a:buAutoNum type="arabicPeriod" startAt="3"/>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Fitters must go to bedrock: (Occam</a:t>
            </a:r>
            <a:r>
              <a:rPr lang="ja-JP" altLang="en-US" sz="2200" b="1" dirty="0">
                <a:solidFill>
                  <a:srgbClr val="333399"/>
                </a:solidFill>
                <a:effectLst>
                  <a:outerShdw blurRad="38100" dist="38100" dir="2700000" algn="tl">
                    <a:srgbClr val="DDDDDD"/>
                  </a:outerShdw>
                </a:effectLst>
                <a:latin typeface="Arial"/>
                <a:ea typeface="ＭＳ Ｐゴシック" charset="0"/>
                <a:cs typeface="Arial"/>
              </a:rPr>
              <a:t>’</a:t>
            </a:r>
            <a:r>
              <a:rPr lang="en-US" sz="2200" b="1" dirty="0">
                <a:solidFill>
                  <a:srgbClr val="333399"/>
                </a:solidFill>
                <a:effectLst>
                  <a:outerShdw blurRad="38100" dist="38100" dir="2700000" algn="tl">
                    <a:srgbClr val="DDDDDD"/>
                  </a:outerShdw>
                </a:effectLst>
                <a:latin typeface="Arial"/>
                <a:ea typeface="ＭＳ Ｐゴシック" charset="0"/>
                <a:cs typeface="Arial"/>
              </a:rPr>
              <a:t>s taser): If you didn’t do it yourself, it isn’t done (and you have to do it down to bedrock and also understand and publish all the reasons why you did it that way)</a:t>
            </a:r>
          </a:p>
          <a:p>
            <a:pPr marL="457200" indent="-457200" defTabSz="914400" fontAlgn="base">
              <a:spcBef>
                <a:spcPct val="0"/>
              </a:spcBef>
              <a:spcAft>
                <a:spcPct val="0"/>
              </a:spcAft>
              <a:buFontTx/>
              <a:buAutoNum type="arabicPeriod" startAt="3"/>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Reference data </a:t>
            </a:r>
            <a:r>
              <a:rPr lang="en-US" sz="2200" b="1" i="1" dirty="0">
                <a:solidFill>
                  <a:srgbClr val="333399"/>
                </a:solidFill>
                <a:effectLst>
                  <a:outerShdw blurRad="38100" dist="38100" dir="2700000" algn="tl">
                    <a:srgbClr val="DDDDDD"/>
                  </a:outerShdw>
                </a:effectLst>
                <a:latin typeface="Arial"/>
                <a:ea typeface="ＭＳ Ｐゴシック" charset="0"/>
                <a:cs typeface="Arial"/>
              </a:rPr>
              <a:t>as used</a:t>
            </a:r>
            <a:r>
              <a:rPr lang="en-US" sz="2200" b="1" dirty="0">
                <a:solidFill>
                  <a:srgbClr val="333399"/>
                </a:solidFill>
                <a:effectLst>
                  <a:outerShdw blurRad="38100" dist="38100" dir="2700000" algn="tl">
                    <a:srgbClr val="DDDDDD"/>
                  </a:outerShdw>
                </a:effectLst>
                <a:latin typeface="Arial"/>
                <a:ea typeface="ＭＳ Ｐゴシック" charset="0"/>
                <a:cs typeface="Arial"/>
              </a:rPr>
              <a:t> must be peer-reviewed, published, and publicly-available </a:t>
            </a:r>
            <a:r>
              <a:rPr lang="en-US" sz="2200" b="1" dirty="0">
                <a:solidFill>
                  <a:srgbClr val="FF0000"/>
                </a:solidFill>
                <a:effectLst>
                  <a:outerShdw blurRad="38100" dist="38100" dir="2700000" algn="tl">
                    <a:srgbClr val="DDDDDD"/>
                  </a:outerShdw>
                </a:effectLst>
                <a:latin typeface="Arial"/>
                <a:ea typeface="ＭＳ Ｐゴシック" charset="0"/>
                <a:cs typeface="Arial"/>
              </a:rPr>
              <a:t>(</a:t>
            </a:r>
            <a:r>
              <a:rPr lang="en-US" sz="2200" b="1" i="1" dirty="0">
                <a:solidFill>
                  <a:srgbClr val="FF0000"/>
                </a:solidFill>
                <a:effectLst>
                  <a:outerShdw blurRad="38100" dist="38100" dir="2700000" algn="tl">
                    <a:srgbClr val="DDDDDD"/>
                  </a:outerShdw>
                </a:effectLst>
                <a:latin typeface="Arial"/>
                <a:ea typeface="ＭＳ Ｐゴシック" charset="0"/>
                <a:cs typeface="Arial"/>
              </a:rPr>
              <a:t>P</a:t>
            </a:r>
            <a:r>
              <a:rPr lang="en-US" sz="2200" b="1" i="1" baseline="30000" dirty="0">
                <a:solidFill>
                  <a:srgbClr val="FF0000"/>
                </a:solidFill>
                <a:effectLst>
                  <a:outerShdw blurRad="38100" dist="38100" dir="2700000" algn="tl">
                    <a:srgbClr val="DDDDDD"/>
                  </a:outerShdw>
                </a:effectLst>
                <a:latin typeface="Arial"/>
                <a:ea typeface="ＭＳ Ｐゴシック" charset="0"/>
                <a:cs typeface="Arial"/>
              </a:rPr>
              <a:t>3</a:t>
            </a:r>
            <a:r>
              <a:rPr lang="en-US" sz="2200" b="1" dirty="0">
                <a:solidFill>
                  <a:srgbClr val="FF0000"/>
                </a:solidFill>
                <a:effectLst>
                  <a:outerShdw blurRad="38100" dist="38100" dir="2700000" algn="tl">
                    <a:srgbClr val="DDDDDD"/>
                  </a:outerShdw>
                </a:effectLst>
                <a:latin typeface="Arial"/>
                <a:ea typeface="ＭＳ Ｐゴシック" charset="0"/>
                <a:cs typeface="Arial"/>
              </a:rPr>
              <a:t>)</a:t>
            </a:r>
          </a:p>
          <a:p>
            <a:pPr marL="457200" indent="-457200" defTabSz="914400" fontAlgn="base">
              <a:spcBef>
                <a:spcPct val="0"/>
              </a:spcBef>
              <a:spcAft>
                <a:spcPct val="0"/>
              </a:spcAft>
              <a:buFont typeface="Arial"/>
              <a:buChar char="•"/>
              <a:defRPr/>
            </a:pPr>
            <a:r>
              <a:rPr lang="en-US" sz="2200" b="1" i="1" dirty="0">
                <a:solidFill>
                  <a:srgbClr val="333399"/>
                </a:solidFill>
                <a:effectLst>
                  <a:outerShdw blurRad="38100" dist="38100" dir="2700000" algn="tl">
                    <a:srgbClr val="DDDDDD"/>
                  </a:outerShdw>
                </a:effectLst>
                <a:latin typeface="Arial"/>
                <a:ea typeface="ＭＳ Ｐゴシック" charset="0"/>
                <a:cs typeface="Arial"/>
              </a:rPr>
              <a:t>N</a:t>
            </a:r>
            <a:r>
              <a:rPr lang="en-US" sz="2200" b="1" i="1" dirty="0" smtClean="0">
                <a:solidFill>
                  <a:srgbClr val="333399"/>
                </a:solidFill>
                <a:effectLst>
                  <a:outerShdw blurRad="38100" dist="38100" dir="2700000" algn="tl">
                    <a:srgbClr val="DDDDDD"/>
                  </a:outerShdw>
                </a:effectLst>
                <a:latin typeface="Arial"/>
                <a:ea typeface="ＭＳ Ｐゴシック" charset="0"/>
                <a:cs typeface="Arial"/>
              </a:rPr>
              <a:t>o </a:t>
            </a:r>
            <a:r>
              <a:rPr lang="en-US" sz="2200" b="1" i="1" dirty="0">
                <a:solidFill>
                  <a:srgbClr val="333399"/>
                </a:solidFill>
                <a:effectLst>
                  <a:outerShdw blurRad="38100" dist="38100" dir="2700000" algn="tl">
                    <a:srgbClr val="DDDDDD"/>
                  </a:outerShdw>
                </a:effectLst>
                <a:latin typeface="Arial"/>
                <a:ea typeface="ＭＳ Ｐゴシック" charset="0"/>
                <a:cs typeface="Arial"/>
              </a:rPr>
              <a:t>unexplained shifts in cross sections, for example</a:t>
            </a:r>
          </a:p>
          <a:p>
            <a:pPr marL="457200" indent="-457200" defTabSz="914400" fontAlgn="base">
              <a:spcBef>
                <a:spcPct val="0"/>
              </a:spcBef>
              <a:spcAft>
                <a:spcPct val="0"/>
              </a:spcAft>
              <a:buFont typeface="+mj-lt"/>
              <a:buAutoNum type="arabicPeriod" startAt="5"/>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A description of the analysis </a:t>
            </a:r>
            <a:r>
              <a:rPr lang="en-US" sz="2200" b="1" i="1" dirty="0">
                <a:solidFill>
                  <a:srgbClr val="333399"/>
                </a:solidFill>
                <a:effectLst>
                  <a:outerShdw blurRad="38100" dist="38100" dir="2700000" algn="tl">
                    <a:srgbClr val="DDDDDD"/>
                  </a:outerShdw>
                </a:effectLst>
                <a:latin typeface="Arial"/>
                <a:ea typeface="ＭＳ Ｐゴシック" charset="0"/>
                <a:cs typeface="Arial"/>
              </a:rPr>
              <a:t>as performed</a:t>
            </a:r>
            <a:r>
              <a:rPr lang="en-US" sz="2200" b="1" dirty="0">
                <a:solidFill>
                  <a:srgbClr val="333399"/>
                </a:solidFill>
                <a:effectLst>
                  <a:outerShdw blurRad="38100" dist="38100" dir="2700000" algn="tl">
                    <a:srgbClr val="DDDDDD"/>
                  </a:outerShdw>
                </a:effectLst>
                <a:latin typeface="Arial"/>
                <a:ea typeface="ＭＳ Ｐゴシック" charset="0"/>
                <a:cs typeface="Arial"/>
              </a:rPr>
              <a:t> must be publicly available.</a:t>
            </a:r>
          </a:p>
          <a:p>
            <a:pPr marL="457200" indent="-457200" defTabSz="914400" fontAlgn="base">
              <a:spcBef>
                <a:spcPct val="0"/>
              </a:spcBef>
              <a:spcAft>
                <a:spcPct val="0"/>
              </a:spcAft>
              <a:buFont typeface="+mj-lt"/>
              <a:buAutoNum type="arabicPeriod" startAt="5"/>
              <a:defRPr/>
            </a:pPr>
            <a:r>
              <a:rPr lang="en-US" sz="2200" b="1" dirty="0">
                <a:solidFill>
                  <a:srgbClr val="333399"/>
                </a:solidFill>
                <a:effectLst>
                  <a:outerShdw blurRad="38100" dist="38100" dir="2700000" algn="tl">
                    <a:srgbClr val="DDDDDD"/>
                  </a:outerShdw>
                </a:effectLst>
                <a:latin typeface="Arial"/>
                <a:ea typeface="ＭＳ Ｐゴシック" charset="0"/>
                <a:cs typeface="Arial"/>
              </a:rPr>
              <a:t>Ecclesiastes 11:1</a:t>
            </a:r>
            <a:r>
              <a:rPr lang="en-US" sz="2200" b="1" i="1" dirty="0">
                <a:solidFill>
                  <a:srgbClr val="333399"/>
                </a:solidFill>
                <a:effectLst>
                  <a:outerShdw blurRad="38100" dist="38100" dir="2700000" algn="tl">
                    <a:srgbClr val="DDDDDD"/>
                  </a:outerShdw>
                </a:effectLst>
                <a:latin typeface="Arial"/>
                <a:ea typeface="ＭＳ Ｐゴシック" charset="0"/>
                <a:cs typeface="Arial"/>
              </a:rPr>
              <a:t>Cast thy bread upon the waters: for thou shall find it after many days.</a:t>
            </a:r>
          </a:p>
        </p:txBody>
      </p:sp>
    </p:spTree>
    <p:extLst>
      <p:ext uri="{BB962C8B-B14F-4D97-AF65-F5344CB8AC3E}">
        <p14:creationId xmlns:p14="http://schemas.microsoft.com/office/powerpoint/2010/main" val="26312277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00090"/>
                </a:solidFill>
                <a:latin typeface="Arial"/>
                <a:cs typeface="Arial"/>
              </a:rPr>
              <a:t>Minimal set of products sufficient for constraining air quality</a:t>
            </a:r>
          </a:p>
          <a:p>
            <a:pPr>
              <a:spcBef>
                <a:spcPts val="0"/>
              </a:spcBef>
            </a:pPr>
            <a:r>
              <a:rPr lang="en-US" sz="1600" b="1" dirty="0" smtClean="0">
                <a:solidFill>
                  <a:srgbClr val="000090"/>
                </a:solidFill>
                <a:latin typeface="Arial"/>
                <a:cs typeface="Arial"/>
              </a:rPr>
              <a:t>Across Greater North America (GNA): 18°N to 58°N near 100°W, 67°W to 125°W near 42°N</a:t>
            </a:r>
          </a:p>
          <a:p>
            <a:pPr>
              <a:spcBef>
                <a:spcPts val="0"/>
              </a:spcBef>
            </a:pPr>
            <a:r>
              <a:rPr lang="en-US" sz="1600" b="1" dirty="0" smtClean="0">
                <a:solidFill>
                  <a:srgbClr val="000090"/>
                </a:solidFill>
                <a:latin typeface="Arial"/>
                <a:cs typeface="Arial"/>
              </a:rPr>
              <a:t>Data products at urban-regional spatial scales</a:t>
            </a:r>
          </a:p>
          <a:p>
            <a:pPr lvl="1">
              <a:spcBef>
                <a:spcPts val="0"/>
              </a:spcBef>
            </a:pPr>
            <a:r>
              <a:rPr lang="en-US" sz="1200" b="1" dirty="0" smtClean="0">
                <a:solidFill>
                  <a:srgbClr val="000090"/>
                </a:solidFill>
                <a:latin typeface="Arial"/>
                <a:cs typeface="Arial"/>
              </a:rPr>
              <a:t>Baseline ≤ 60 km</a:t>
            </a:r>
            <a:r>
              <a:rPr lang="en-US" sz="1200" b="1" baseline="30000" dirty="0" smtClean="0">
                <a:solidFill>
                  <a:srgbClr val="000090"/>
                </a:solidFill>
                <a:latin typeface="Arial"/>
                <a:cs typeface="Arial"/>
              </a:rPr>
              <a:t>2</a:t>
            </a:r>
            <a:r>
              <a:rPr lang="en-US" sz="1200" b="1" i="1" dirty="0" smtClean="0">
                <a:solidFill>
                  <a:srgbClr val="000090"/>
                </a:solidFill>
                <a:latin typeface="Arial"/>
                <a:cs typeface="Arial"/>
              </a:rPr>
              <a:t> </a:t>
            </a:r>
            <a:r>
              <a:rPr lang="en-US" sz="1200" b="1" dirty="0" smtClean="0">
                <a:solidFill>
                  <a:srgbClr val="000090"/>
                </a:solidFill>
                <a:latin typeface="Arial"/>
                <a:cs typeface="Arial"/>
              </a:rPr>
              <a:t>at center of Field Of Regard (FOR)</a:t>
            </a:r>
          </a:p>
          <a:p>
            <a:pPr lvl="1">
              <a:spcBef>
                <a:spcPts val="0"/>
              </a:spcBef>
            </a:pPr>
            <a:r>
              <a:rPr lang="en-US" sz="1200" b="1" dirty="0" smtClean="0">
                <a:solidFill>
                  <a:srgbClr val="000090"/>
                </a:solidFill>
                <a:latin typeface="Arial"/>
                <a:cs typeface="Arial"/>
              </a:rPr>
              <a:t>Threshold </a:t>
            </a:r>
            <a:r>
              <a:rPr lang="en-US" sz="1200" b="1" dirty="0">
                <a:solidFill>
                  <a:srgbClr val="000090"/>
                </a:solidFill>
                <a:latin typeface="Arial"/>
                <a:cs typeface="Arial"/>
              </a:rPr>
              <a:t> ≤ </a:t>
            </a:r>
            <a:r>
              <a:rPr lang="en-US" sz="1200" b="1" dirty="0" smtClean="0">
                <a:solidFill>
                  <a:srgbClr val="000090"/>
                </a:solidFill>
                <a:latin typeface="Arial"/>
                <a:cs typeface="Arial"/>
              </a:rPr>
              <a:t>300 km</a:t>
            </a:r>
            <a:r>
              <a:rPr lang="en-US" sz="1200" b="1" baseline="30000" dirty="0" smtClean="0">
                <a:solidFill>
                  <a:srgbClr val="000090"/>
                </a:solidFill>
                <a:latin typeface="Arial"/>
                <a:cs typeface="Arial"/>
              </a:rPr>
              <a:t>2 </a:t>
            </a:r>
            <a:r>
              <a:rPr lang="en-US" sz="1200" b="1" dirty="0" smtClean="0">
                <a:solidFill>
                  <a:srgbClr val="000090"/>
                </a:solidFill>
                <a:latin typeface="Arial"/>
                <a:cs typeface="Arial"/>
              </a:rPr>
              <a:t>at center </a:t>
            </a:r>
            <a:r>
              <a:rPr lang="en-US" sz="1200" b="1" dirty="0">
                <a:solidFill>
                  <a:srgbClr val="000090"/>
                </a:solidFill>
                <a:latin typeface="Arial"/>
                <a:cs typeface="Arial"/>
              </a:rPr>
              <a:t>of </a:t>
            </a:r>
            <a:r>
              <a:rPr lang="en-US" sz="1200" b="1" dirty="0" smtClean="0">
                <a:solidFill>
                  <a:srgbClr val="000090"/>
                </a:solidFill>
                <a:latin typeface="Arial"/>
                <a:cs typeface="Arial"/>
              </a:rPr>
              <a:t>FOR</a:t>
            </a:r>
          </a:p>
          <a:p>
            <a:pPr>
              <a:spcBef>
                <a:spcPts val="0"/>
              </a:spcBef>
            </a:pPr>
            <a:r>
              <a:rPr lang="en-US" sz="1600" b="1" dirty="0" smtClean="0">
                <a:solidFill>
                  <a:srgbClr val="000090"/>
                </a:solidFill>
                <a:latin typeface="Arial"/>
                <a:cs typeface="Arial"/>
              </a:rPr>
              <a:t>Temporal scales to resolve diurnal changes in pollutant distributions</a:t>
            </a:r>
            <a:endParaRPr lang="en-US" sz="1600" b="1" strike="sngStrike" dirty="0" smtClean="0">
              <a:solidFill>
                <a:srgbClr val="000090"/>
              </a:solidFill>
              <a:latin typeface="Arial"/>
              <a:cs typeface="Arial"/>
            </a:endParaRPr>
          </a:p>
          <a:p>
            <a:pPr>
              <a:spcBef>
                <a:spcPts val="0"/>
              </a:spcBef>
            </a:pPr>
            <a:r>
              <a:rPr lang="en-US" sz="1600" b="1" dirty="0" smtClean="0">
                <a:solidFill>
                  <a:srgbClr val="000090"/>
                </a:solidFill>
                <a:latin typeface="Arial"/>
                <a:cs typeface="Arial"/>
              </a:rPr>
              <a:t>Collected in cloud-free scenes </a:t>
            </a:r>
          </a:p>
          <a:p>
            <a:pPr>
              <a:spcBef>
                <a:spcPts val="0"/>
              </a:spcBef>
            </a:pPr>
            <a:r>
              <a:rPr lang="en-US" sz="1600" b="1" dirty="0" smtClean="0">
                <a:solidFill>
                  <a:srgbClr val="000090"/>
                </a:solidFill>
                <a:latin typeface="Arial"/>
                <a:cs typeface="Arial"/>
              </a:rPr>
              <a:t>Geolocation uncertainty of less than 4 km </a:t>
            </a:r>
          </a:p>
          <a:p>
            <a:pPr>
              <a:spcBef>
                <a:spcPts val="0"/>
              </a:spcBef>
            </a:pPr>
            <a:r>
              <a:rPr lang="en-US" sz="1600" b="1" dirty="0" smtClean="0">
                <a:solidFill>
                  <a:srgbClr val="000090"/>
                </a:solidFill>
                <a:latin typeface="Arial"/>
                <a:cs typeface="Arial"/>
              </a:rPr>
              <a:t>Mission duration, subject to instrument availability</a:t>
            </a:r>
          </a:p>
          <a:p>
            <a:pPr lvl="1">
              <a:spcBef>
                <a:spcPts val="0"/>
              </a:spcBef>
            </a:pPr>
            <a:r>
              <a:rPr lang="en-US" sz="1200" b="1" dirty="0" smtClean="0">
                <a:solidFill>
                  <a:srgbClr val="000090"/>
                </a:solidFill>
                <a:latin typeface="Arial"/>
                <a:cs typeface="Arial"/>
              </a:rPr>
              <a:t>Baseline 20 months</a:t>
            </a:r>
          </a:p>
          <a:p>
            <a:pPr lvl="1">
              <a:spcBef>
                <a:spcPts val="0"/>
              </a:spcBef>
            </a:pPr>
            <a:r>
              <a:rPr lang="en-US" sz="1200" b="1" dirty="0" smtClean="0">
                <a:solidFill>
                  <a:srgbClr val="000090"/>
                </a:solidFill>
                <a:latin typeface="Arial"/>
                <a:cs typeface="Arial"/>
              </a:rPr>
              <a:t>Threshold 12 months</a:t>
            </a:r>
            <a:endParaRPr lang="en-US" sz="1200" b="1" dirty="0">
              <a:solidFill>
                <a:srgbClr val="000090"/>
              </a:solidFill>
              <a:latin typeface="Arial"/>
              <a:cs typeface="Arial"/>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48977"/>
            <a:ext cx="9144000" cy="4678204"/>
          </a:xfrm>
          <a:prstGeom prst="rect">
            <a:avLst/>
          </a:prstGeom>
        </p:spPr>
        <p:txBody>
          <a:bodyPr wrap="square">
            <a:spAutoFit/>
          </a:bodyPr>
          <a:lstStyle/>
          <a:p>
            <a:pPr marL="285750" indent="-285750" defTabSz="914400">
              <a:buFont typeface="Arial"/>
              <a:buChar char="•"/>
              <a:defRPr/>
            </a:pPr>
            <a:r>
              <a:rPr lang="en-US" b="1" kern="0" dirty="0">
                <a:solidFill>
                  <a:srgbClr val="000090"/>
                </a:solidFill>
                <a:latin typeface="Arial"/>
              </a:rPr>
              <a:t>Geostationary orbit, operating on a commercial telecom satellite</a:t>
            </a:r>
          </a:p>
          <a:p>
            <a:pPr marL="742950" lvl="1" indent="-285750" defTabSz="914400">
              <a:buFont typeface="Courier New"/>
              <a:buChar char="o"/>
              <a:defRPr/>
            </a:pPr>
            <a:r>
              <a:rPr lang="en-US" sz="1600" kern="0" dirty="0">
                <a:solidFill>
                  <a:srgbClr val="000090"/>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srgbClr val="000090"/>
                </a:solidFill>
                <a:latin typeface="Arial"/>
              </a:rPr>
              <a:t>80-115</a:t>
            </a:r>
            <a:r>
              <a:rPr lang="en-US" sz="1600" kern="0" baseline="30000" dirty="0" smtClean="0">
                <a:solidFill>
                  <a:srgbClr val="000090"/>
                </a:solidFill>
                <a:latin typeface="Arial"/>
              </a:rPr>
              <a:t>o</a:t>
            </a:r>
            <a:r>
              <a:rPr lang="en-US" sz="1600" kern="0" dirty="0" smtClean="0">
                <a:solidFill>
                  <a:srgbClr val="000090"/>
                </a:solidFill>
                <a:latin typeface="Arial"/>
              </a:rPr>
              <a:t> </a:t>
            </a:r>
            <a:r>
              <a:rPr lang="en-US" sz="1600" kern="0" dirty="0">
                <a:solidFill>
                  <a:srgbClr val="000090"/>
                </a:solidFill>
                <a:latin typeface="Arial"/>
              </a:rPr>
              <a:t>W </a:t>
            </a:r>
            <a:r>
              <a:rPr lang="en-US" sz="1600" kern="0" dirty="0" smtClean="0">
                <a:solidFill>
                  <a:srgbClr val="000090"/>
                </a:solidFill>
                <a:latin typeface="Arial"/>
              </a:rPr>
              <a:t>acceptable latitude</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Specifying </a:t>
            </a:r>
            <a:r>
              <a:rPr lang="en-US" sz="1600" kern="0" dirty="0">
                <a:solidFill>
                  <a:srgbClr val="000090"/>
                </a:solidFill>
                <a:latin typeface="Arial"/>
              </a:rPr>
              <a:t>satellite </a:t>
            </a:r>
            <a:r>
              <a:rPr lang="en-US" sz="1600" kern="0" dirty="0" smtClean="0">
                <a:solidFill>
                  <a:srgbClr val="000090"/>
                </a:solidFill>
                <a:latin typeface="Arial"/>
              </a:rPr>
              <a:t>environment, accommodation</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Hourly measurement and telemetry duty cycle for </a:t>
            </a:r>
            <a:r>
              <a:rPr lang="en-US" sz="1600" kern="0" dirty="0" smtClean="0">
                <a:solidFill>
                  <a:srgbClr val="000090"/>
                </a:solidFill>
                <a:latin typeface="Arial"/>
              </a:rPr>
              <a:t>at least ≤</a:t>
            </a:r>
            <a:r>
              <a:rPr lang="en-US" sz="1600" kern="0" dirty="0">
                <a:solidFill>
                  <a:srgbClr val="000090"/>
                </a:solidFill>
                <a:latin typeface="Arial"/>
              </a:rPr>
              <a:t>70</a:t>
            </a:r>
            <a:r>
              <a:rPr lang="en-US" sz="1600" kern="0" baseline="30000" dirty="0">
                <a:solidFill>
                  <a:srgbClr val="000090"/>
                </a:solidFill>
                <a:latin typeface="Arial"/>
              </a:rPr>
              <a:t>o</a:t>
            </a:r>
            <a:r>
              <a:rPr lang="en-US" sz="1600" kern="0" dirty="0">
                <a:solidFill>
                  <a:srgbClr val="000090"/>
                </a:solidFill>
                <a:latin typeface="Arial"/>
              </a:rPr>
              <a:t> SZA</a:t>
            </a:r>
          </a:p>
          <a:p>
            <a:pPr marL="285750" indent="-285750" defTabSz="914400">
              <a:buFont typeface="Arial"/>
              <a:buChar char="•"/>
              <a:defRPr/>
            </a:pPr>
            <a:r>
              <a:rPr lang="en-US" b="1" kern="0" dirty="0" smtClean="0">
                <a:solidFill>
                  <a:srgbClr val="000090"/>
                </a:solidFill>
                <a:latin typeface="Arial"/>
              </a:rPr>
              <a:t>TEMPO </a:t>
            </a:r>
            <a:r>
              <a:rPr lang="en-US" b="1" kern="0" dirty="0">
                <a:solidFill>
                  <a:srgbClr val="000090"/>
                </a:solidFill>
                <a:latin typeface="Arial"/>
              </a:rPr>
              <a:t>is low risk with significant space </a:t>
            </a:r>
            <a:r>
              <a:rPr lang="en-US" b="1" kern="0" dirty="0" smtClean="0">
                <a:solidFill>
                  <a:srgbClr val="000090"/>
                </a:solidFill>
                <a:latin typeface="Arial"/>
              </a:rPr>
              <a:t>heritage</a:t>
            </a:r>
          </a:p>
          <a:p>
            <a:pPr marL="742950" lvl="1" indent="-285750" defTabSz="914400">
              <a:buFont typeface="Courier New"/>
              <a:buChar char="o"/>
              <a:defRPr/>
            </a:pPr>
            <a:r>
              <a:rPr lang="en-US" sz="1600" kern="0" dirty="0" smtClean="0">
                <a:solidFill>
                  <a:srgbClr val="000090"/>
                </a:solidFill>
                <a:latin typeface="Arial"/>
              </a:rPr>
              <a:t>We proposed SCIAMACHY in 1985, as suggested by the late Dr. Dieter Perner</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proposed TEMPO measurements have been made from low Earth orbit satellite instruments to the required </a:t>
            </a:r>
            <a:r>
              <a:rPr lang="en-US" sz="1600" kern="0" dirty="0" smtClean="0">
                <a:solidFill>
                  <a:srgbClr val="000090"/>
                </a:solidFill>
                <a:latin typeface="Arial"/>
              </a:rPr>
              <a:t>precisions by SAO and Science Team members</a:t>
            </a:r>
            <a:endParaRPr lang="en-US" sz="1600" kern="0" dirty="0">
              <a:solidFill>
                <a:srgbClr val="000090"/>
              </a:solidFill>
              <a:latin typeface="Arial"/>
            </a:endParaRPr>
          </a:p>
          <a:p>
            <a:pPr marL="742950" lvl="1" indent="-285750" defTabSz="914400">
              <a:buFont typeface="Courier New"/>
              <a:buChar char="o"/>
              <a:defRPr/>
            </a:pPr>
            <a:r>
              <a:rPr lang="en-US" sz="1600" kern="0" dirty="0">
                <a:solidFill>
                  <a:srgbClr val="000090"/>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srgbClr val="000090"/>
                </a:solidFill>
                <a:latin typeface="Arial"/>
              </a:rPr>
              <a:t>NASA TOMS-type O</a:t>
            </a:r>
            <a:r>
              <a:rPr lang="en-US" sz="1600" kern="0" baseline="-25000" dirty="0">
                <a:solidFill>
                  <a:srgbClr val="000090"/>
                </a:solidFill>
                <a:latin typeface="Arial"/>
              </a:rPr>
              <a:t>3</a:t>
            </a:r>
          </a:p>
          <a:p>
            <a:pPr marL="1200150" lvl="2" indent="-285750" defTabSz="914400">
              <a:buFont typeface="Lucida Grande"/>
              <a:buChar char="-"/>
              <a:defRPr/>
            </a:pPr>
            <a:r>
              <a:rPr lang="en-US" sz="1600" kern="0" dirty="0">
                <a:solidFill>
                  <a:srgbClr val="000090"/>
                </a:solidFill>
                <a:latin typeface="Arial"/>
              </a:rPr>
              <a:t>SO</a:t>
            </a:r>
            <a:r>
              <a:rPr lang="en-US" sz="1600" kern="0" baseline="-25000" dirty="0">
                <a:solidFill>
                  <a:srgbClr val="000090"/>
                </a:solidFill>
                <a:latin typeface="Arial"/>
              </a:rPr>
              <a:t>2</a:t>
            </a:r>
            <a:r>
              <a:rPr lang="en-US" sz="1600" kern="0" dirty="0">
                <a:solidFill>
                  <a:srgbClr val="000090"/>
                </a:solidFill>
                <a:latin typeface="Arial"/>
              </a:rPr>
              <a:t>, NO</a:t>
            </a:r>
            <a:r>
              <a:rPr lang="en-US" sz="1600" kern="0" baseline="-25000" dirty="0">
                <a:solidFill>
                  <a:srgbClr val="000090"/>
                </a:solidFill>
                <a:latin typeface="Arial"/>
              </a:rPr>
              <a:t>2</a:t>
            </a:r>
            <a:r>
              <a:rPr lang="en-US" sz="1600" kern="0" dirty="0">
                <a:solidFill>
                  <a:srgbClr val="000090"/>
                </a:solidFill>
                <a:latin typeface="Arial"/>
              </a:rPr>
              <a:t>, H</a:t>
            </a:r>
            <a:r>
              <a:rPr lang="en-US" sz="1600" kern="0" baseline="-25000" dirty="0">
                <a:solidFill>
                  <a:srgbClr val="000090"/>
                </a:solidFill>
                <a:latin typeface="Arial"/>
              </a:rPr>
              <a:t>2</a:t>
            </a:r>
            <a:r>
              <a:rPr lang="en-US" sz="1600" kern="0" dirty="0">
                <a:solidFill>
                  <a:srgbClr val="000090"/>
                </a:solidFill>
                <a:latin typeface="Arial"/>
              </a:rPr>
              <a:t>CO, C</a:t>
            </a:r>
            <a:r>
              <a:rPr lang="en-US" sz="1600" kern="0" baseline="-25000" dirty="0">
                <a:solidFill>
                  <a:srgbClr val="000090"/>
                </a:solidFill>
                <a:latin typeface="Arial"/>
              </a:rPr>
              <a:t>2</a:t>
            </a:r>
            <a:r>
              <a:rPr lang="en-US" sz="1600" kern="0" dirty="0">
                <a:solidFill>
                  <a:srgbClr val="000090"/>
                </a:solidFill>
                <a:latin typeface="Arial"/>
              </a:rPr>
              <a:t>H</a:t>
            </a:r>
            <a:r>
              <a:rPr lang="en-US" sz="1600" kern="0" baseline="-25000" dirty="0">
                <a:solidFill>
                  <a:srgbClr val="000090"/>
                </a:solidFill>
                <a:latin typeface="Arial"/>
              </a:rPr>
              <a:t>2</a:t>
            </a:r>
            <a:r>
              <a:rPr lang="en-US" sz="1600" kern="0" dirty="0">
                <a:solidFill>
                  <a:srgbClr val="000090"/>
                </a:solidFill>
                <a:latin typeface="Arial"/>
              </a:rPr>
              <a:t>O</a:t>
            </a:r>
            <a:r>
              <a:rPr lang="en-US" sz="1600" kern="0" baseline="-25000" dirty="0">
                <a:solidFill>
                  <a:srgbClr val="000090"/>
                </a:solidFill>
                <a:latin typeface="Arial"/>
              </a:rPr>
              <a:t>2</a:t>
            </a:r>
            <a:r>
              <a:rPr lang="en-US" sz="1600" kern="0" dirty="0">
                <a:solidFill>
                  <a:srgbClr val="000090"/>
                </a:solidFill>
                <a:latin typeface="Arial"/>
              </a:rPr>
              <a:t> from </a:t>
            </a:r>
            <a:r>
              <a:rPr lang="en-US" sz="1600" kern="0" dirty="0" smtClean="0">
                <a:solidFill>
                  <a:srgbClr val="000090"/>
                </a:solidFill>
                <a:latin typeface="Arial"/>
              </a:rPr>
              <a:t>fitting with AMF-weighted </a:t>
            </a:r>
            <a:r>
              <a:rPr lang="en-US" sz="1600" kern="0" dirty="0">
                <a:solidFill>
                  <a:srgbClr val="000090"/>
                </a:solidFill>
                <a:latin typeface="Arial"/>
              </a:rPr>
              <a:t>cross sections</a:t>
            </a:r>
          </a:p>
          <a:p>
            <a:pPr marL="1200150" lvl="2" indent="-285750" defTabSz="914400">
              <a:buFont typeface="Lucida Grande"/>
              <a:buChar char="-"/>
              <a:defRPr/>
            </a:pPr>
            <a:r>
              <a:rPr lang="en-US" sz="1600" kern="0" dirty="0">
                <a:solidFill>
                  <a:srgbClr val="000090"/>
                </a:solidFill>
                <a:latin typeface="Arial"/>
              </a:rPr>
              <a:t>Absorbing Aerosol Index, UV aerosol, Rotational Raman scattering </a:t>
            </a:r>
            <a:r>
              <a:rPr lang="en-US" sz="1600" kern="0" dirty="0" smtClean="0">
                <a:solidFill>
                  <a:srgbClr val="000090"/>
                </a:solidFill>
                <a:latin typeface="Arial"/>
              </a:rPr>
              <a:t>cloud</a:t>
            </a:r>
            <a:endParaRPr lang="en-US" sz="1600" kern="0" dirty="0">
              <a:solidFill>
                <a:srgbClr val="000090"/>
              </a:solidFill>
              <a:latin typeface="Arial"/>
            </a:endParaRPr>
          </a:p>
          <a:p>
            <a:pPr marL="1200150" lvl="2" indent="-285750" defTabSz="914400">
              <a:buFont typeface="Lucida Grande"/>
              <a:buChar char="-"/>
              <a:defRPr/>
            </a:pPr>
            <a:r>
              <a:rPr lang="en-US" sz="1600" kern="0" dirty="0" smtClean="0">
                <a:solidFill>
                  <a:srgbClr val="000090"/>
                </a:solidFill>
                <a:latin typeface="Arial"/>
              </a:rPr>
              <a:t>SAO eXceL profile/tropospheric/PBL </a:t>
            </a:r>
            <a:r>
              <a:rPr lang="en-US" sz="1600" kern="0" dirty="0">
                <a:solidFill>
                  <a:srgbClr val="000090"/>
                </a:solidFill>
                <a:latin typeface="Arial"/>
              </a:rPr>
              <a:t>O</a:t>
            </a:r>
            <a:r>
              <a:rPr lang="en-US" sz="1600" kern="0" baseline="-25000" dirty="0">
                <a:solidFill>
                  <a:srgbClr val="000090"/>
                </a:solidFill>
                <a:latin typeface="Arial"/>
              </a:rPr>
              <a:t>3</a:t>
            </a:r>
            <a:r>
              <a:rPr lang="en-US" sz="1600" kern="0" dirty="0">
                <a:solidFill>
                  <a:srgbClr val="000090"/>
                </a:solidFill>
                <a:latin typeface="Arial"/>
              </a:rPr>
              <a:t> for selected geographic targets</a:t>
            </a:r>
          </a:p>
          <a:p>
            <a:pPr marL="285750" indent="-285750" defTabSz="914400">
              <a:buFont typeface="Arial"/>
              <a:buChar char="•"/>
              <a:defRPr/>
            </a:pPr>
            <a:r>
              <a:rPr lang="en-US" b="1" kern="0" dirty="0" smtClean="0">
                <a:solidFill>
                  <a:srgbClr val="000090"/>
                </a:solidFill>
                <a:latin typeface="Arial"/>
              </a:rPr>
              <a:t>Example </a:t>
            </a:r>
            <a:r>
              <a:rPr lang="en-US" b="1" kern="0" dirty="0">
                <a:solidFill>
                  <a:srgbClr val="000090"/>
                </a:solidFill>
                <a:latin typeface="Arial"/>
              </a:rPr>
              <a:t>higher-level products: </a:t>
            </a:r>
            <a:r>
              <a:rPr lang="en-US" b="1" kern="0" dirty="0" smtClean="0">
                <a:solidFill>
                  <a:srgbClr val="000090"/>
                </a:solidFill>
                <a:latin typeface="Arial"/>
              </a:rPr>
              <a:t>Near-real-time pollution</a:t>
            </a:r>
            <a:r>
              <a:rPr lang="en-US" b="1" kern="0" dirty="0">
                <a:solidFill>
                  <a:srgbClr val="000090"/>
                </a:solidFill>
                <a:latin typeface="Arial"/>
              </a:rPr>
              <a:t>/AQ </a:t>
            </a:r>
            <a:r>
              <a:rPr lang="en-US" b="1" kern="0" dirty="0" smtClean="0">
                <a:solidFill>
                  <a:srgbClr val="000090"/>
                </a:solidFill>
                <a:latin typeface="Arial"/>
              </a:rPr>
              <a:t>indices, UV index</a:t>
            </a:r>
          </a:p>
          <a:p>
            <a:pPr marL="285750" indent="-285750" defTabSz="914400">
              <a:buFont typeface="Arial"/>
              <a:buChar char="•"/>
              <a:defRPr/>
            </a:pPr>
            <a:r>
              <a:rPr lang="en-US" b="1" kern="0" dirty="0">
                <a:solidFill>
                  <a:srgbClr val="000090"/>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90"/>
                </a:solidFill>
                <a:latin typeface="Arial"/>
              </a:rPr>
              <a:t>Example research products:</a:t>
            </a:r>
            <a:r>
              <a:rPr lang="en-US" sz="1600" kern="0" dirty="0">
                <a:solidFill>
                  <a:srgbClr val="000090"/>
                </a:solidFill>
                <a:latin typeface="Arial"/>
              </a:rPr>
              <a:t> </a:t>
            </a:r>
            <a:r>
              <a:rPr lang="en-US" sz="1600" kern="0" dirty="0" smtClean="0">
                <a:solidFill>
                  <a:srgbClr val="000090"/>
                </a:solidFill>
                <a:latin typeface="Arial"/>
              </a:rPr>
              <a:t>BrO and IO from </a:t>
            </a:r>
            <a:r>
              <a:rPr lang="en-US" sz="1600" kern="0" dirty="0">
                <a:solidFill>
                  <a:srgbClr val="000090"/>
                </a:solidFill>
                <a:latin typeface="Arial"/>
              </a:rPr>
              <a:t>AMF-normalized cross sections; height-resolved SO</a:t>
            </a:r>
            <a:r>
              <a:rPr lang="en-US" sz="1600" kern="0" baseline="-25000" dirty="0">
                <a:solidFill>
                  <a:srgbClr val="000090"/>
                </a:solidFill>
                <a:latin typeface="Arial"/>
              </a:rPr>
              <a:t>2</a:t>
            </a:r>
            <a:r>
              <a:rPr lang="en-US" sz="1600" kern="0" dirty="0">
                <a:solidFill>
                  <a:srgbClr val="000090"/>
                </a:solidFill>
                <a:latin typeface="Arial"/>
              </a:rPr>
              <a:t>; additional cloud/aerosol products; vegetation </a:t>
            </a:r>
            <a:r>
              <a:rPr lang="en-US" sz="1600" kern="0" dirty="0" smtClean="0">
                <a:solidFill>
                  <a:srgbClr val="000090"/>
                </a:solidFill>
                <a:latin typeface="Arial"/>
              </a:rPr>
              <a:t>products; additional gases</a:t>
            </a:r>
            <a:endParaRPr lang="en-US" sz="1600" kern="0" dirty="0">
              <a:solidFill>
                <a:srgbClr val="000090"/>
              </a:solidFill>
              <a:latin typeface="Arial"/>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00154" y="18715"/>
            <a:ext cx="6334428" cy="960120"/>
          </a:xfrm>
        </p:spPr>
        <p:txBody>
          <a:bodyPr lIns="0" tIns="0" rIns="0" bIns="0" anchor="ctr"/>
          <a:lstStyle/>
          <a:p>
            <a:pPr eaLnBrk="1" hangingPunct="1">
              <a:lnSpc>
                <a:spcPct val="90000"/>
              </a:lnSpc>
              <a:defRPr/>
            </a:pPr>
            <a:r>
              <a:rPr lang="en-US" sz="3200" dirty="0" smtClean="0">
                <a:solidFill>
                  <a:schemeClr val="bg1">
                    <a:lumMod val="85000"/>
                  </a:schemeClr>
                </a:solidFill>
                <a:latin typeface="Arial Rounded MT Bold"/>
                <a:cs typeface="Arial Rounded MT Bold"/>
              </a:rPr>
              <a:t>Geostationary orbit </a:t>
            </a:r>
            <a:r>
              <a:rPr lang="en-US" sz="3200" dirty="0">
                <a:solidFill>
                  <a:schemeClr val="bg1">
                    <a:lumMod val="85000"/>
                  </a:schemeClr>
                </a:solidFill>
                <a:latin typeface="Arial Rounded MT Bold"/>
                <a:cs typeface="Arial Rounded MT Bold"/>
              </a:rPr>
              <a:t>o</a:t>
            </a:r>
            <a:r>
              <a:rPr lang="en-US" sz="3200" dirty="0" smtClean="0">
                <a:solidFill>
                  <a:schemeClr val="bg1">
                    <a:lumMod val="85000"/>
                  </a:schemeClr>
                </a:solidFill>
                <a:latin typeface="Arial Rounded MT Bold"/>
                <a:cs typeface="Arial Rounded MT Bold"/>
              </a:rPr>
              <a:t>pportunities of interest</a:t>
            </a:r>
          </a:p>
        </p:txBody>
      </p:sp>
      <p:sp>
        <p:nvSpPr>
          <p:cNvPr id="32771" name="Rectangle 3"/>
          <p:cNvSpPr>
            <a:spLocks noChangeArrowheads="1"/>
          </p:cNvSpPr>
          <p:nvPr/>
        </p:nvSpPr>
        <p:spPr bwMode="auto">
          <a:xfrm>
            <a:off x="182563" y="6170613"/>
            <a:ext cx="8824912" cy="374411"/>
          </a:xfrm>
          <a:prstGeom prst="rect">
            <a:avLst/>
          </a:prstGeom>
          <a:solidFill>
            <a:srgbClr val="EAEAE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43235" tIns="45695" rIns="43235" bIns="4569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en-US" altLang="en-US" sz="2000" dirty="0" smtClean="0">
                <a:solidFill>
                  <a:srgbClr val="000090"/>
                </a:solidFill>
                <a:latin typeface="Arial"/>
                <a:cs typeface="Arial"/>
              </a:rPr>
              <a:t>TEMPO can be located between 80 – 120 West</a:t>
            </a:r>
            <a:endParaRPr lang="en-US" altLang="en-US" sz="2000" dirty="0">
              <a:solidFill>
                <a:srgbClr val="000090"/>
              </a:solidFill>
              <a:latin typeface="Arial"/>
              <a:cs typeface="Arial"/>
            </a:endParaRPr>
          </a:p>
        </p:txBody>
      </p:sp>
      <p:grpSp>
        <p:nvGrpSpPr>
          <p:cNvPr id="32772" name="Group 18"/>
          <p:cNvGrpSpPr>
            <a:grpSpLocks/>
          </p:cNvGrpSpPr>
          <p:nvPr/>
        </p:nvGrpSpPr>
        <p:grpSpPr bwMode="auto">
          <a:xfrm>
            <a:off x="1339850" y="958850"/>
            <a:ext cx="7740650" cy="5084763"/>
            <a:chOff x="844" y="604"/>
            <a:chExt cx="4876" cy="3203"/>
          </a:xfrm>
        </p:grpSpPr>
        <p:grpSp>
          <p:nvGrpSpPr>
            <p:cNvPr id="32775" name="Group 13"/>
            <p:cNvGrpSpPr>
              <a:grpSpLocks/>
            </p:cNvGrpSpPr>
            <p:nvPr/>
          </p:nvGrpSpPr>
          <p:grpSpPr bwMode="auto">
            <a:xfrm>
              <a:off x="844" y="604"/>
              <a:ext cx="4876" cy="3203"/>
              <a:chOff x="580" y="604"/>
              <a:chExt cx="4876" cy="3203"/>
            </a:xfrm>
          </p:grpSpPr>
          <p:pic>
            <p:nvPicPr>
              <p:cNvPr id="32778" name="Picture 8" descr="Boeing Commerical GEO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0" y="604"/>
                <a:ext cx="4876" cy="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9"/>
              <p:cNvSpPr>
                <a:spLocks noChangeArrowheads="1"/>
              </p:cNvSpPr>
              <p:nvPr/>
            </p:nvSpPr>
            <p:spPr bwMode="auto">
              <a:xfrm>
                <a:off x="4581" y="758"/>
                <a:ext cx="754" cy="4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0" name="Rectangle 10"/>
              <p:cNvSpPr>
                <a:spLocks noChangeArrowheads="1"/>
              </p:cNvSpPr>
              <p:nvPr/>
            </p:nvSpPr>
            <p:spPr bwMode="auto">
              <a:xfrm>
                <a:off x="4763" y="3322"/>
                <a:ext cx="630" cy="2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sp>
            <p:nvSpPr>
              <p:cNvPr id="32781" name="AutoShape 11"/>
              <p:cNvSpPr>
                <a:spLocks noChangeArrowheads="1"/>
              </p:cNvSpPr>
              <p:nvPr/>
            </p:nvSpPr>
            <p:spPr bwMode="auto">
              <a:xfrm>
                <a:off x="687" y="2874"/>
                <a:ext cx="1368" cy="914"/>
              </a:xfrm>
              <a:prstGeom prst="rtTriangl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b="0" dirty="0">
                  <a:solidFill>
                    <a:srgbClr val="000000"/>
                  </a:solidFill>
                </a:endParaRPr>
              </a:p>
            </p:txBody>
          </p:sp>
        </p:grpSp>
        <p:sp>
          <p:nvSpPr>
            <p:cNvPr id="32776" name="Text Box 5"/>
            <p:cNvSpPr txBox="1">
              <a:spLocks noChangeArrowheads="1"/>
            </p:cNvSpPr>
            <p:nvPr/>
          </p:nvSpPr>
          <p:spPr bwMode="auto">
            <a:xfrm rot="424795">
              <a:off x="2696" y="3250"/>
              <a:ext cx="633" cy="23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smtClean="0">
                  <a:solidFill>
                    <a:srgbClr val="000000"/>
                  </a:solidFill>
                </a:rPr>
                <a:t>TEMPO</a:t>
              </a:r>
              <a:endParaRPr lang="en-US" altLang="en-US" sz="1800" dirty="0">
                <a:solidFill>
                  <a:srgbClr val="000000"/>
                </a:solidFill>
              </a:endParaRPr>
            </a:p>
          </p:txBody>
        </p:sp>
        <p:sp>
          <p:nvSpPr>
            <p:cNvPr id="13320" name="Freeform 7"/>
            <p:cNvSpPr>
              <a:spLocks/>
            </p:cNvSpPr>
            <p:nvPr/>
          </p:nvSpPr>
          <p:spPr bwMode="auto">
            <a:xfrm>
              <a:off x="2761" y="3177"/>
              <a:ext cx="664" cy="72"/>
            </a:xfrm>
            <a:custGeom>
              <a:avLst/>
              <a:gdLst>
                <a:gd name="T0" fmla="*/ 0 w 570"/>
                <a:gd name="T1" fmla="*/ 0 h 72"/>
                <a:gd name="T2" fmla="*/ 264 w 570"/>
                <a:gd name="T3" fmla="*/ 51 h 72"/>
                <a:gd name="T4" fmla="*/ 570 w 570"/>
                <a:gd name="T5" fmla="*/ 72 h 72"/>
                <a:gd name="T6" fmla="*/ 0 60000 65536"/>
                <a:gd name="T7" fmla="*/ 0 60000 65536"/>
                <a:gd name="T8" fmla="*/ 0 60000 65536"/>
                <a:gd name="T9" fmla="*/ 0 w 570"/>
                <a:gd name="T10" fmla="*/ 0 h 72"/>
                <a:gd name="T11" fmla="*/ 570 w 570"/>
                <a:gd name="T12" fmla="*/ 72 h 72"/>
              </a:gdLst>
              <a:ahLst/>
              <a:cxnLst>
                <a:cxn ang="T6">
                  <a:pos x="T0" y="T1"/>
                </a:cxn>
                <a:cxn ang="T7">
                  <a:pos x="T2" y="T3"/>
                </a:cxn>
                <a:cxn ang="T8">
                  <a:pos x="T4" y="T5"/>
                </a:cxn>
              </a:cxnLst>
              <a:rect l="T9" t="T10" r="T11" b="T12"/>
              <a:pathLst>
                <a:path w="570" h="72">
                  <a:moveTo>
                    <a:pt x="0" y="0"/>
                  </a:moveTo>
                  <a:cubicBezTo>
                    <a:pt x="44" y="8"/>
                    <a:pt x="169" y="39"/>
                    <a:pt x="264" y="51"/>
                  </a:cubicBezTo>
                  <a:cubicBezTo>
                    <a:pt x="359" y="63"/>
                    <a:pt x="506" y="68"/>
                    <a:pt x="570" y="72"/>
                  </a:cubicBezTo>
                </a:path>
              </a:pathLst>
            </a:custGeom>
            <a:noFill/>
            <a:ln w="38100">
              <a:solidFill>
                <a:srgbClr val="FF0000"/>
              </a:solidFill>
              <a:round/>
              <a:headEnd type="triangle" w="med" len="med"/>
              <a:tailEnd type="triangle" w="med" len="med"/>
            </a:ln>
          </p:spPr>
          <p:txBody>
            <a:bodyPr/>
            <a:lstStyle/>
            <a:p>
              <a:pPr eaLnBrk="1" hangingPunct="1">
                <a:defRPr/>
              </a:pPr>
              <a:endParaRPr lang="en-US" b="0" dirty="0">
                <a:solidFill>
                  <a:srgbClr val="000000"/>
                </a:solidFill>
              </a:endParaRPr>
            </a:p>
          </p:txBody>
        </p:sp>
      </p:grpSp>
      <p:sp>
        <p:nvSpPr>
          <p:cNvPr id="32773" name="Rectangle 17"/>
          <p:cNvSpPr>
            <a:spLocks noChangeArrowheads="1"/>
          </p:cNvSpPr>
          <p:nvPr/>
        </p:nvSpPr>
        <p:spPr bwMode="auto">
          <a:xfrm>
            <a:off x="144463" y="4144963"/>
            <a:ext cx="30099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indent="-168275">
              <a:spcBef>
                <a:spcPct val="20000"/>
              </a:spcBef>
              <a:buChar char="•"/>
              <a:defRPr sz="3200">
                <a:solidFill>
                  <a:schemeClr val="tx1"/>
                </a:solidFill>
                <a:latin typeface="Arial" panose="020B0604020202020204" pitchFamily="34" charset="0"/>
                <a:cs typeface="Arial" panose="020B0604020202020204" pitchFamily="34" charset="0"/>
              </a:defRPr>
            </a:lvl1pPr>
            <a:lvl2pPr marL="401638" indent="-112713">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15000"/>
              </a:spcBef>
              <a:buClr>
                <a:srgbClr val="990033"/>
              </a:buClr>
              <a:buSzPct val="75000"/>
              <a:buFontTx/>
              <a:buNone/>
            </a:pPr>
            <a:r>
              <a:rPr lang="en-US" altLang="en-US" sz="1200" b="0" dirty="0">
                <a:solidFill>
                  <a:srgbClr val="000090"/>
                </a:solidFill>
              </a:rPr>
              <a:t>Between 90 W and 110 W, there are nine owner operators of 30 satellites including older models still used in this location:</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Direct TV Group (7)</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AGS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Intelsat (5)</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Telesat (4)</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Hughes Network Systems (3)</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Echostar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SkyTerra (2)</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Inmarsat (1)</a:t>
            </a:r>
          </a:p>
          <a:p>
            <a:pPr lvl="1" eaLnBrk="1" hangingPunct="1">
              <a:lnSpc>
                <a:spcPct val="80000"/>
              </a:lnSpc>
              <a:spcBef>
                <a:spcPct val="15000"/>
              </a:spcBef>
              <a:buClr>
                <a:srgbClr val="990033"/>
              </a:buClr>
              <a:buSzPct val="75000"/>
              <a:buFontTx/>
              <a:buNone/>
            </a:pPr>
            <a:r>
              <a:rPr lang="en-US" altLang="en-US" sz="1000" b="0" i="1" dirty="0">
                <a:solidFill>
                  <a:srgbClr val="000090"/>
                </a:solidFill>
              </a:rPr>
              <a:t>ICO Global Communications (1)</a:t>
            </a:r>
          </a:p>
        </p:txBody>
      </p:sp>
      <p:sp>
        <p:nvSpPr>
          <p:cNvPr id="32774" name="TextBox 12"/>
          <p:cNvSpPr txBox="1">
            <a:spLocks noChangeArrowheads="1"/>
          </p:cNvSpPr>
          <p:nvPr/>
        </p:nvSpPr>
        <p:spPr bwMode="auto">
          <a:xfrm>
            <a:off x="1574800" y="1270000"/>
            <a:ext cx="149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200" b="0" dirty="0">
                <a:solidFill>
                  <a:srgbClr val="000000"/>
                </a:solidFill>
              </a:rPr>
              <a:t>(typical)</a:t>
            </a:r>
          </a:p>
        </p:txBody>
      </p:sp>
    </p:spTree>
    <p:extLst>
      <p:ext uri="{BB962C8B-B14F-4D97-AF65-F5344CB8AC3E}">
        <p14:creationId xmlns:p14="http://schemas.microsoft.com/office/powerpoint/2010/main" val="23261824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3763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2" name="TextBox 1"/>
          <p:cNvSpPr txBox="1"/>
          <p:nvPr/>
        </p:nvSpPr>
        <p:spPr>
          <a:xfrm>
            <a:off x="6415319" y="4950130"/>
            <a:ext cx="1493242" cy="646331"/>
          </a:xfrm>
          <a:prstGeom prst="rect">
            <a:avLst/>
          </a:prstGeom>
          <a:noFill/>
        </p:spPr>
        <p:txBody>
          <a:bodyPr wrap="none" rtlCol="0">
            <a:spAutoFit/>
          </a:bodyPr>
          <a:lstStyle/>
          <a:p>
            <a:r>
              <a:rPr lang="en-US" b="1" dirty="0" smtClean="0">
                <a:solidFill>
                  <a:srgbClr val="000090"/>
                </a:solidFill>
                <a:latin typeface="Arial"/>
                <a:cs typeface="Arial"/>
              </a:rPr>
              <a:t>N.B. special</a:t>
            </a:r>
          </a:p>
          <a:p>
            <a:r>
              <a:rPr lang="en-US" b="1" dirty="0">
                <a:solidFill>
                  <a:srgbClr val="000090"/>
                </a:solidFill>
                <a:latin typeface="Arial"/>
                <a:cs typeface="Arial"/>
              </a:rPr>
              <a:t>o</a:t>
            </a:r>
            <a:r>
              <a:rPr lang="en-US" b="1" dirty="0" smtClean="0">
                <a:solidFill>
                  <a:srgbClr val="000090"/>
                </a:solidFill>
                <a:latin typeface="Arial"/>
                <a:cs typeface="Arial"/>
              </a:rPr>
              <a:t>perations!</a:t>
            </a:r>
            <a:endParaRPr lang="en-US" b="1" dirty="0">
              <a:solidFill>
                <a:srgbClr val="000090"/>
              </a:solidFill>
              <a:latin typeface="Arial"/>
              <a:cs typeface="Arial"/>
            </a:endParaRPr>
          </a:p>
        </p:txBody>
      </p:sp>
    </p:spTree>
    <p:extLst>
      <p:ext uri="{BB962C8B-B14F-4D97-AF65-F5344CB8AC3E}">
        <p14:creationId xmlns:p14="http://schemas.microsoft.com/office/powerpoint/2010/main" val="24395841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8170</TotalTime>
  <Words>3682</Words>
  <Application>Microsoft Macintosh PowerPoint</Application>
  <PresentationFormat>On-screen Show (4:3)</PresentationFormat>
  <Paragraphs>528</Paragraphs>
  <Slides>42</Slides>
  <Notes>21</Notes>
  <HiddenSlides>0</HiddenSlides>
  <MMClips>0</MMClips>
  <ScaleCrop>false</ScaleCrop>
  <HeadingPairs>
    <vt:vector size="4" baseType="variant">
      <vt:variant>
        <vt:lpstr>Theme</vt:lpstr>
      </vt:variant>
      <vt:variant>
        <vt:i4>11</vt:i4>
      </vt:variant>
      <vt:variant>
        <vt:lpstr>Slide Titles</vt:lpstr>
      </vt:variant>
      <vt:variant>
        <vt:i4>42</vt:i4>
      </vt:variant>
    </vt:vector>
  </HeadingPairs>
  <TitlesOfParts>
    <vt:vector size="53" baseType="lpstr">
      <vt:lpstr>Office Theme</vt:lpstr>
      <vt:lpstr>2_Default Design</vt:lpstr>
      <vt:lpstr>1_Office Theme</vt:lpstr>
      <vt:lpstr>6_Office Theme</vt:lpstr>
      <vt:lpstr>7_Office Theme</vt:lpstr>
      <vt:lpstr>5_Office Theme</vt:lpstr>
      <vt:lpstr>10_Office Theme</vt:lpstr>
      <vt:lpstr>12_Office Theme</vt:lpstr>
      <vt:lpstr>13_Office Theme</vt:lpstr>
      <vt:lpstr>15_Office Theme</vt:lpstr>
      <vt:lpstr>1_Default Design</vt:lpstr>
      <vt:lpstr>PowerPoint Presentation</vt:lpstr>
      <vt:lpstr>Hourly atmospheric pollution from geostationary Earth orbit </vt:lpstr>
      <vt:lpstr>TEMPO instrument concept</vt:lpstr>
      <vt:lpstr>Typical TEMPO-range spectra (from ESA GOME-1)</vt:lpstr>
      <vt:lpstr>Baseline and threshold  data products</vt:lpstr>
      <vt:lpstr>TEMPO mission concept</vt:lpstr>
      <vt:lpstr>Geostationary orbit opportunities of interest</vt:lpstr>
      <vt:lpstr>The view from GEO</vt:lpstr>
      <vt:lpstr>TEMPO hourly NO2 sweep</vt:lpstr>
      <vt:lpstr>Los Angeles coverage</vt:lpstr>
      <vt:lpstr>Mexico City coverage</vt:lpstr>
      <vt:lpstr>Science studies</vt:lpstr>
      <vt:lpstr>www.epa.gov/rsig</vt:lpstr>
      <vt:lpstr>Data products, science studies (the Green Paper), special operations</vt:lpstr>
      <vt:lpstr>Clouds and aerosols</vt:lpstr>
      <vt:lpstr>NOx studies</vt:lpstr>
      <vt:lpstr>Halogens</vt:lpstr>
      <vt:lpstr>Spectral indicators</vt:lpstr>
      <vt:lpstr>Traffic, biomass burning</vt:lpstr>
      <vt:lpstr>City lights</vt:lpstr>
      <vt:lpstr>Air quality and health</vt:lpstr>
      <vt:lpstr>The end! Thanks to NASA, ESA, Ball Aerospace &amp; Technologies Corp., The Boeing Company</vt:lpstr>
      <vt:lpstr>Backups</vt:lpstr>
      <vt:lpstr>Team TEMPO!</vt:lpstr>
      <vt:lpstr>PowerPoint Presentation</vt:lpstr>
      <vt:lpstr>PowerPoint Presentation</vt:lpstr>
      <vt:lpstr>Why the Smithsonian?</vt:lpstr>
      <vt:lpstr>TEMPO instrument project detailed organization structure</vt:lpstr>
      <vt:lpstr>PowerPoint Presentation</vt:lpstr>
      <vt:lpstr>Instrument layout</vt:lpstr>
      <vt:lpstr>A day in the life</vt:lpstr>
      <vt:lpstr>TEMPO footprint (GEO at 100º W)</vt:lpstr>
      <vt:lpstr>Global pollution monitoring constellation</vt:lpstr>
      <vt:lpstr>Bay Area coverage</vt:lpstr>
      <vt:lpstr>Optical depths for typical GEO measurement geometry</vt:lpstr>
      <vt:lpstr>Oversampling Lei Zhu et al., 2014</vt:lpstr>
      <vt:lpstr>Oversampling</vt:lpstr>
      <vt:lpstr>XL ozone profile retrievals</vt:lpstr>
      <vt:lpstr>OSSE for the Intermountain West Zoogman et al., 2014</vt:lpstr>
      <vt:lpstr>GOME, SCIAMACHY, and OMI measurement examples</vt:lpstr>
      <vt:lpstr>TEMPO summary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640</cp:revision>
  <cp:lastPrinted>2016-03-09T22:03:03Z</cp:lastPrinted>
  <dcterms:created xsi:type="dcterms:W3CDTF">2013-01-29T19:06:19Z</dcterms:created>
  <dcterms:modified xsi:type="dcterms:W3CDTF">2016-05-10T17:03:07Z</dcterms:modified>
</cp:coreProperties>
</file>