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1" r:id="rId3"/>
    <p:sldId id="367" r:id="rId4"/>
    <p:sldId id="274" r:id="rId5"/>
    <p:sldId id="357" r:id="rId6"/>
    <p:sldId id="358" r:id="rId7"/>
    <p:sldId id="354" r:id="rId8"/>
    <p:sldId id="353" r:id="rId9"/>
    <p:sldId id="277" r:id="rId10"/>
    <p:sldId id="275" r:id="rId11"/>
    <p:sldId id="276" r:id="rId12"/>
    <p:sldId id="356" r:id="rId13"/>
    <p:sldId id="355" r:id="rId14"/>
    <p:sldId id="282" r:id="rId15"/>
    <p:sldId id="352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6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4EF2A-7621-8F46-910E-12197C4F5F89}" type="datetimeFigureOut">
              <a:rPr lang="en-US" smtClean="0"/>
              <a:t>4/7/13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9667-9D96-F84B-A561-C997F3B14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0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56EC8-8B2E-3845-A103-01829C2BF768}" type="datetimeFigureOut">
              <a:rPr lang="en-US" smtClean="0"/>
              <a:t>4/7/13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3CDB-7796-0C48-9D8B-BEBD79E3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2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emf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jpeg"/><Relationship Id="rId14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emf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950620" y="1459506"/>
            <a:ext cx="487997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Tropospheric Emissions: Monitoring of Pollution (TEMPO)</a:t>
            </a:r>
            <a:endParaRPr lang="en-US" sz="28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000" b="1" dirty="0">
                <a:cs typeface="Arial" charset="0"/>
              </a:rPr>
              <a:t>K</a:t>
            </a:r>
            <a:r>
              <a:rPr lang="en-US" sz="2000" b="1" dirty="0" smtClean="0">
                <a:cs typeface="Arial" charset="0"/>
              </a:rPr>
              <a:t>elly Chance &amp; the TEMPO Team</a:t>
            </a:r>
            <a:endParaRPr lang="en-US" sz="2000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April </a:t>
            </a: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6</a:t>
            </a: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, 2013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3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355126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Measurement technique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Imaging grating spectrometer measuring solar backscattered Earth radiance 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Spectral band &amp; resolution: 290-690 nm @ 0.6 nm FWHM, 0.2 nm sampling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2-D, 2k×2k, detector images the full spectral range for each geospatial scene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Field of Regard (FOR) and duty cycle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Mexico City to the Canadian tar/oil sands, Atlantic to Pacific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Spatial resolution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 km N/S × 4.5 km E/W native pixel resolution (9 km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Co-add/cloud clear as needed for specific data products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Standard data products and sampling rates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aerosol, and cloud products sampled hourly, including eXceL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selected target areas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sampled 3 times/day (hourly samples averaged to get S/N)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Product spatial resolution ≤ 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8 km N/S × 4.5 km E/W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at center of domain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Measurement requirements met up to 70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SZA for 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50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other standard products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Geostationary orbit, operating on a commercial telecom satellite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will arrange launch and hosting services (per Earth Venture Instrument scope)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preferred, 80-120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acceptable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Surveying COMSAT companies for specifications on satellite environment and launch manifests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Hourly measurement and telemetry duty cycle for ≤70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SZA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Hope to measure 20 hours/day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is low risk with significant space heritage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from AMF-normalized cross sections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Absorbing Aerosol Index, UV aerosol, Rotational Raman scattering cloud, UV index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eXceL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selected geographic targets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Near-real-time products will be produced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research products will greatly extend science and applications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research products: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; additional cloud/aerosol products; vegetation products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higher-level products: pollution/AQ indices from standard products, city light maps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GOME, SCIA, OMI examples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525" y="1160463"/>
            <a:ext cx="3821113" cy="2247900"/>
            <a:chOff x="2820" y="99"/>
            <a:chExt cx="2407" cy="1416"/>
          </a:xfrm>
        </p:grpSpPr>
        <p:pic>
          <p:nvPicPr>
            <p:cNvPr id="8" name="Picture 13" descr="NO2_Zoom_U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99"/>
              <a:ext cx="2407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LA2_NO2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602"/>
              <a:ext cx="1343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027488" y="1123950"/>
            <a:ext cx="2328862" cy="3387725"/>
            <a:chOff x="60" y="1725"/>
            <a:chExt cx="1467" cy="213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1725"/>
              <a:ext cx="1013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744"/>
              <a:ext cx="1036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60" y="3456"/>
              <a:ext cx="146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Verdana" charset="0"/>
                <a:buNone/>
              </a:pPr>
              <a:r>
                <a:rPr lang="en-US" sz="1200" b="0" dirty="0">
                  <a:solidFill>
                    <a:srgbClr val="EAEAEA"/>
                  </a:solidFill>
                  <a:latin typeface="Verdana" charset="0"/>
                  <a:cs typeface="Arial" charset="0"/>
                </a:rPr>
                <a:t>Kilauea activity, source of the VOG event in Honolulu on 9 November 2004</a:t>
              </a: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1089025"/>
            <a:ext cx="28336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813175"/>
            <a:ext cx="35099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5" descr="OMCHOCHO-2006m08_0p10_040_Asia_ov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986338"/>
            <a:ext cx="28702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OMHCHO-2006m08_0p10_040_Asia_oval"/>
          <p:cNvPicPr>
            <a:picLocks noChangeAspect="1" noChangeArrowheads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5002213"/>
            <a:ext cx="29527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8375" y="1220788"/>
            <a:ext cx="1109663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NO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cxnSp>
        <p:nvCxnSpPr>
          <p:cNvPr id="22" name="Straight Arrow Connector 18"/>
          <p:cNvCxnSpPr>
            <a:cxnSpLocks noChangeShapeType="1"/>
          </p:cNvCxnSpPr>
          <p:nvPr/>
        </p:nvCxnSpPr>
        <p:spPr bwMode="auto">
          <a:xfrm>
            <a:off x="819150" y="2006600"/>
            <a:ext cx="736600" cy="2317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7225" y="4024313"/>
            <a:ext cx="1935163" cy="2062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3</a:t>
            </a: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strat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    trop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9113" y="1217613"/>
            <a:ext cx="1109662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8063" y="5461000"/>
            <a:ext cx="2293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CHOCHO</a:t>
            </a:r>
            <a:endParaRPr lang="en-US" sz="3200" baseline="-25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0650" y="4794250"/>
            <a:ext cx="15684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HCHO</a:t>
            </a:r>
            <a:endParaRPr lang="en-US" sz="32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WashingtonD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r="-1371"/>
          <a:stretch/>
        </p:blipFill>
        <p:spPr>
          <a:xfrm>
            <a:off x="-1" y="1032934"/>
            <a:ext cx="9889068" cy="5791616"/>
          </a:xfrm>
          <a:prstGeom prst="rect">
            <a:avLst/>
          </a:prstGeom>
        </p:spPr>
      </p:pic>
      <p:pic>
        <p:nvPicPr>
          <p:cNvPr id="9" name="Picture 8" descr="Medium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662584" y="-1647974"/>
            <a:ext cx="13013562" cy="1033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29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City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11" descr="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9" y="1023990"/>
            <a:ext cx="9462008" cy="5905246"/>
          </a:xfrm>
          <a:prstGeom prst="rect">
            <a:avLst/>
          </a:prstGeom>
        </p:spPr>
      </p:pic>
      <p:pic>
        <p:nvPicPr>
          <p:cNvPr id="13" name="Picture 12" descr="big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321140"/>
            <a:ext cx="9082435" cy="67683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8960000">
            <a:off x="1724820" y="3194559"/>
            <a:ext cx="5884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¡</a:t>
            </a:r>
            <a:r>
              <a:rPr lang="en-US" sz="8000" b="1" dirty="0" err="1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8000" b="1" dirty="0" err="1" smtClean="0">
                <a:solidFill>
                  <a:srgbClr val="FFFF00"/>
                </a:solidFill>
                <a:latin typeface="Arial"/>
                <a:cs typeface="Arial"/>
              </a:rPr>
              <a:t>ada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8000" b="1" dirty="0" err="1" smtClean="0">
                <a:solidFill>
                  <a:srgbClr val="FFFF00"/>
                </a:solidFill>
                <a:latin typeface="Arial"/>
                <a:cs typeface="Arial"/>
              </a:rPr>
              <a:t>hora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4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46979"/>
            <a:ext cx="5972807" cy="88758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  <a:t>Hourly atmospheric pollution from geostationary Earth orbit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1" y="1019156"/>
            <a:ext cx="3748856" cy="50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9" y="1454212"/>
            <a:ext cx="5328095" cy="514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PI: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 Kelly Chance, Smithsonian Astrophysical Observatory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Instrument Development: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Ball Aerospace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Project Management: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NASA LaRC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Other Institutions: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NASA GSFC, NOAA, EPA, NCAR, Harvard, UC Berkeley, St. Louis U, U Alabama Huntsville, U Nebraska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International collaboration: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Korea, ESA, Canada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Selected Nov. 2012 through NASA’s first Earth Venture Instrument solicitation</a:t>
            </a:r>
          </a:p>
          <a:p>
            <a:pPr marL="228600" indent="-109538">
              <a:spcBef>
                <a:spcPts val="100"/>
              </a:spcBef>
            </a:pPr>
            <a:r>
              <a:rPr lang="en-US" sz="1200" dirty="0">
                <a:latin typeface="Arial"/>
                <a:cs typeface="Arial"/>
              </a:rPr>
              <a:t>Instrument delivery September 2017</a:t>
            </a:r>
          </a:p>
          <a:p>
            <a:pPr marL="228600" indent="-109538">
              <a:spcBef>
                <a:spcPts val="100"/>
              </a:spcBef>
            </a:pPr>
            <a:r>
              <a:rPr lang="en-US" sz="1200" dirty="0">
                <a:latin typeface="Arial"/>
                <a:cs typeface="Arial"/>
              </a:rPr>
              <a:t>NASA will arrange hosting on commercial geostationary communications satellite with expected ~2018 launch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UV/visible grating spectrometer to measure key elements in tropospheric ozone and aerosol pollution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Exploits extensive measurement heritage from LEO missions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Distinguishes boundary layer from free tropospheric &amp; stratospheric ozone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Aligned with Earth Science Decadal Survey recommendations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Makes most of the GEO-CAPE atmosphere measurements 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Responds to the phased implementation recommendation of GEO-CAPE mission design team</a:t>
            </a:r>
          </a:p>
          <a:p>
            <a:pPr marL="119062" lvl="1" indent="0">
              <a:spcBef>
                <a:spcPts val="100"/>
              </a:spcBef>
              <a:buNone/>
            </a:pP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The North American geostationary component of an international constellation for air quality monitoring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82" y="6599209"/>
            <a:ext cx="5261929" cy="25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-131802"/>
            <a:ext cx="5972807" cy="912746"/>
          </a:xfrm>
        </p:spPr>
        <p:txBody>
          <a:bodyPr/>
          <a:lstStyle/>
          <a:p>
            <a:r>
              <a:rPr lang="en-US" sz="3600" dirty="0" smtClean="0"/>
              <a:t>Geostationary constellation coverage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9538" y="1139138"/>
            <a:ext cx="8687329" cy="4882008"/>
            <a:chOff x="109538" y="659858"/>
            <a:chExt cx="8687329" cy="4882008"/>
          </a:xfrm>
        </p:grpSpPr>
        <p:grpSp>
          <p:nvGrpSpPr>
            <p:cNvPr id="19" name="Group 18"/>
            <p:cNvGrpSpPr/>
            <p:nvPr/>
          </p:nvGrpSpPr>
          <p:grpSpPr>
            <a:xfrm>
              <a:off x="109538" y="659858"/>
              <a:ext cx="8687329" cy="4882008"/>
              <a:chOff x="109538" y="905400"/>
              <a:chExt cx="8966200" cy="5038725"/>
            </a:xfrm>
          </p:grpSpPr>
          <p:grpSp>
            <p:nvGrpSpPr>
              <p:cNvPr id="21" name="Group 13"/>
              <p:cNvGrpSpPr>
                <a:grpSpLocks/>
              </p:cNvGrpSpPr>
              <p:nvPr/>
            </p:nvGrpSpPr>
            <p:grpSpPr bwMode="auto">
              <a:xfrm>
                <a:off x="109538" y="905400"/>
                <a:ext cx="8966200" cy="5038725"/>
                <a:chOff x="655447" y="762000"/>
                <a:chExt cx="7822305" cy="4332142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5" t="9802" r="7201" b="4393"/>
                <a:stretch>
                  <a:fillRect/>
                </a:stretch>
              </p:blipFill>
              <p:spPr bwMode="auto">
                <a:xfrm>
                  <a:off x="655447" y="762000"/>
                  <a:ext cx="7822305" cy="4332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직사각형 10"/>
                <p:cNvSpPr/>
                <p:nvPr/>
              </p:nvSpPr>
              <p:spPr>
                <a:xfrm>
                  <a:off x="2003021" y="987206"/>
                  <a:ext cx="1733981" cy="147953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7" name="직사각형 11"/>
                <p:cNvSpPr/>
                <p:nvPr/>
              </p:nvSpPr>
              <p:spPr>
                <a:xfrm>
                  <a:off x="4356084" y="887569"/>
                  <a:ext cx="1512386" cy="129527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8" name="직사각형 5"/>
                <p:cNvSpPr/>
                <p:nvPr/>
              </p:nvSpPr>
              <p:spPr>
                <a:xfrm>
                  <a:off x="6156544" y="987206"/>
                  <a:ext cx="1440368" cy="2160611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1979756" y="2454781"/>
                <a:ext cx="1354461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/>
                    <a:ea typeface="맑은 고딕"/>
                    <a:cs typeface="Verdana"/>
                  </a:rPr>
                  <a:t>TEMPO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Verdana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71855" y="5192640"/>
              <a:ext cx="1969843" cy="34922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51266" y="5619027"/>
            <a:ext cx="8729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Policy-relevant science and environmental services enabled by common observations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emissions, at common confidence levels, over industrialized Northern Hemisphere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air quality forecasts and assimilation systems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assessment, </a:t>
            </a:r>
            <a:r>
              <a:rPr lang="en-US" sz="1400" i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e.g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., observations to support United Nations Convention on Long Range Transboundary Air Pollution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23228" y="4757777"/>
            <a:ext cx="2406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Courtesy </a:t>
            </a:r>
            <a:r>
              <a:rPr kumimoji="0" lang="en-US" altLang="ko-KR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Jhoon</a:t>
            </a:r>
            <a:r>
              <a:rPr kumimoji="0" lang="en-US" altLang="ko-KR" sz="1400" b="1" i="1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 Kim,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baseline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Andreas</a:t>
            </a:r>
            <a:r>
              <a:rPr lang="en-US" sz="1400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 Richter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71468" y="3424409"/>
            <a:ext cx="131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G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627" y="2318699"/>
            <a:ext cx="1562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S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entinel-4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524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Each 2 km × 4.5 km pixel is a 2K element spectrum from 290-690 nm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spectra (from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science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307922"/>
            <a:ext cx="9144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of gases and aerosols important for air quality and climate?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determine tropospheric composition and air quality over scales ranging from urban to continental, diurnally to seasonally?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forcing and how does climate change affect air quality on a continental scale?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 forecasts and assessments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societal benefit?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affect air quality?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 events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2400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TEMPO Science Traceability Matrix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Page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12222" r="9178" b="11975"/>
          <a:stretch/>
        </p:blipFill>
        <p:spPr>
          <a:xfrm>
            <a:off x="484400" y="1128186"/>
            <a:ext cx="8185457" cy="57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2362317" y="1080520"/>
            <a:ext cx="4444899" cy="5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4/6/13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1053</Words>
  <Application>Microsoft Macintosh PowerPoint</Application>
  <PresentationFormat>On-screen Show (4:3)</PresentationFormat>
  <Paragraphs>132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Hourly atmospheric pollution from geostationary Earth orbit </vt:lpstr>
      <vt:lpstr>Geostationary constellation coverage</vt:lpstr>
      <vt:lpstr>TEMPO footprint, ground sample distance and field of regard</vt:lpstr>
      <vt:lpstr>Typical spectra (from GOME-1)</vt:lpstr>
      <vt:lpstr>TEMPO science questions</vt:lpstr>
      <vt:lpstr>TEMPO Science Traceability Matrix</vt:lpstr>
      <vt:lpstr>TEMPO baseline products</vt:lpstr>
      <vt:lpstr>PowerPoint Presentation</vt:lpstr>
      <vt:lpstr>TEMPO instrument concept</vt:lpstr>
      <vt:lpstr>TEMPO mission concept</vt:lpstr>
      <vt:lpstr>GOME, SCIA, OMI examples</vt:lpstr>
      <vt:lpstr>NO2 over Los Angeles</vt:lpstr>
      <vt:lpstr>Washington, DC coverage</vt:lpstr>
      <vt:lpstr>Mexico City coverage</vt:lpstr>
      <vt:lpstr>The End!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Kelly Chance</cp:lastModifiedBy>
  <cp:revision>52</cp:revision>
  <cp:lastPrinted>2013-04-07T17:37:49Z</cp:lastPrinted>
  <dcterms:created xsi:type="dcterms:W3CDTF">2013-01-29T19:06:19Z</dcterms:created>
  <dcterms:modified xsi:type="dcterms:W3CDTF">2013-04-07T18:51:51Z</dcterms:modified>
</cp:coreProperties>
</file>