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2"/>
  </p:notesMasterIdLst>
  <p:sldIdLst>
    <p:sldId id="257" r:id="rId2"/>
    <p:sldId id="336" r:id="rId3"/>
    <p:sldId id="306" r:id="rId4"/>
    <p:sldId id="361" r:id="rId5"/>
    <p:sldId id="363" r:id="rId6"/>
    <p:sldId id="362" r:id="rId7"/>
    <p:sldId id="364" r:id="rId8"/>
    <p:sldId id="324" r:id="rId9"/>
    <p:sldId id="356" r:id="rId10"/>
    <p:sldId id="357" r:id="rId11"/>
    <p:sldId id="358" r:id="rId12"/>
    <p:sldId id="359" r:id="rId13"/>
    <p:sldId id="360" r:id="rId14"/>
    <p:sldId id="355" r:id="rId15"/>
    <p:sldId id="365" r:id="rId16"/>
    <p:sldId id="366" r:id="rId17"/>
    <p:sldId id="367" r:id="rId18"/>
    <p:sldId id="368" r:id="rId19"/>
    <p:sldId id="381" r:id="rId20"/>
    <p:sldId id="311" r:id="rId21"/>
    <p:sldId id="337" r:id="rId22"/>
    <p:sldId id="347" r:id="rId23"/>
    <p:sldId id="338" r:id="rId24"/>
    <p:sldId id="348" r:id="rId25"/>
    <p:sldId id="349" r:id="rId26"/>
    <p:sldId id="345" r:id="rId27"/>
    <p:sldId id="339" r:id="rId28"/>
    <p:sldId id="346" r:id="rId29"/>
    <p:sldId id="342" r:id="rId30"/>
    <p:sldId id="325" r:id="rId31"/>
    <p:sldId id="354" r:id="rId32"/>
    <p:sldId id="343" r:id="rId33"/>
    <p:sldId id="350" r:id="rId34"/>
    <p:sldId id="352" r:id="rId35"/>
    <p:sldId id="377" r:id="rId36"/>
    <p:sldId id="340" r:id="rId37"/>
    <p:sldId id="312" r:id="rId38"/>
    <p:sldId id="328" r:id="rId39"/>
    <p:sldId id="372" r:id="rId40"/>
    <p:sldId id="369" r:id="rId41"/>
    <p:sldId id="373" r:id="rId42"/>
    <p:sldId id="374" r:id="rId43"/>
    <p:sldId id="375" r:id="rId44"/>
    <p:sldId id="376" r:id="rId45"/>
    <p:sldId id="371" r:id="rId46"/>
    <p:sldId id="380" r:id="rId47"/>
    <p:sldId id="378" r:id="rId48"/>
    <p:sldId id="379" r:id="rId49"/>
    <p:sldId id="370" r:id="rId50"/>
    <p:sldId id="335" r:id="rId5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669900"/>
    <a:srgbClr val="666633"/>
    <a:srgbClr val="808000"/>
    <a:srgbClr val="99CC00"/>
    <a:srgbClr val="06666F"/>
    <a:srgbClr val="006F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775" autoAdjust="0"/>
  </p:normalViewPr>
  <p:slideViewPr>
    <p:cSldViewPr>
      <p:cViewPr>
        <p:scale>
          <a:sx n="174" d="100"/>
          <a:sy n="174" d="100"/>
        </p:scale>
        <p:origin x="-189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7" d="100"/>
          <a:sy n="57" d="100"/>
        </p:scale>
        <p:origin x="-1788"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notesMaster" Target="notesMasters/notesMaster1.xml"/><Relationship Id="rId53" Type="http://schemas.openxmlformats.org/officeDocument/2006/relationships/printerSettings" Target="printerSettings/printerSettings1.bin"/><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Arial" pitchFamily="34" charset="0"/>
                <a:ea typeface="ＭＳ Ｐゴシック" pitchFamily="28" charset="-128"/>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0" hangingPunct="0">
              <a:defRPr sz="1200">
                <a:ea typeface="ＭＳ Ｐゴシック" charset="-128"/>
              </a:defRPr>
            </a:lvl1pPr>
          </a:lstStyle>
          <a:p>
            <a:pPr>
              <a:defRPr/>
            </a:pPr>
            <a:fld id="{1AE64188-F20A-4435-830E-CCE382723FC0}" type="datetime1">
              <a:rPr lang="en-US"/>
              <a:pPr>
                <a:defRPr/>
              </a:pPr>
              <a:t>6/17/14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0" hangingPunct="0">
              <a:defRPr sz="1200">
                <a:latin typeface="Arial" pitchFamily="34" charset="0"/>
                <a:ea typeface="ＭＳ Ｐゴシック" pitchFamily="28" charset="-128"/>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0" hangingPunct="0">
              <a:defRPr sz="1200">
                <a:ea typeface="ＭＳ Ｐゴシック" charset="-128"/>
              </a:defRPr>
            </a:lvl1pPr>
          </a:lstStyle>
          <a:p>
            <a:pPr>
              <a:defRPr/>
            </a:pPr>
            <a:fld id="{3339A3D1-4A59-41AF-B749-63CC8F1B684E}" type="slidenum">
              <a:rPr lang="en-US"/>
              <a:pPr>
                <a:defRPr/>
              </a:pPr>
              <a:t>‹#›</a:t>
            </a:fld>
            <a:endParaRPr lang="en-US"/>
          </a:p>
        </p:txBody>
      </p:sp>
    </p:spTree>
    <p:extLst>
      <p:ext uri="{BB962C8B-B14F-4D97-AF65-F5344CB8AC3E}">
        <p14:creationId xmlns:p14="http://schemas.microsoft.com/office/powerpoint/2010/main" val="19572164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ea typeface="ＭＳ Ｐゴシック" pitchFamily="34" charset="-128"/>
            </a:endParaRPr>
          </a:p>
          <a:p>
            <a:pPr eaLnBrk="1" hangingPunct="1">
              <a:spcBef>
                <a:spcPct val="0"/>
              </a:spcBef>
            </a:pPr>
            <a:endParaRPr lang="en-US" altLang="en-US" dirty="0" smtClean="0">
              <a:ea typeface="ＭＳ Ｐゴシック" pitchFamily="34" charset="-128"/>
            </a:endParaRP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405D546A-5EB3-4CBB-A154-5A531E411138}" type="slidenum">
              <a:rPr lang="en-US" altLang="en-US" smtClean="0">
                <a:latin typeface="Arial" charset="0"/>
              </a:rPr>
              <a:pPr>
                <a:spcBef>
                  <a:spcPct val="0"/>
                </a:spcBef>
              </a:pPr>
              <a:t>1</a:t>
            </a:fld>
            <a:endParaRPr lang="en-US" altLang="en-US"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333375" y="498475"/>
            <a:ext cx="1377950" cy="1033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xfrm>
            <a:off x="685800" y="2514600"/>
            <a:ext cx="54864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endParaRPr lang="en-US" altLang="en-US" dirty="0" smtClean="0">
              <a:ea typeface="ＭＳ Ｐゴシック" pitchFamily="34" charset="-128"/>
            </a:endParaRPr>
          </a:p>
          <a:p>
            <a:pPr eaLnBrk="1" hangingPunct="1">
              <a:lnSpc>
                <a:spcPct val="80000"/>
              </a:lnSpc>
              <a:spcBef>
                <a:spcPct val="0"/>
              </a:spcBef>
            </a:pPr>
            <a:endParaRPr lang="en-US" altLang="en-US" dirty="0" smtClean="0">
              <a:ea typeface="ＭＳ Ｐゴシック" pitchFamily="34" charset="-128"/>
            </a:endParaRPr>
          </a:p>
          <a:p>
            <a:pPr eaLnBrk="1" hangingPunct="1">
              <a:lnSpc>
                <a:spcPct val="80000"/>
              </a:lnSpc>
              <a:spcBef>
                <a:spcPct val="0"/>
              </a:spcBef>
            </a:pPr>
            <a:endParaRPr lang="en-US" altLang="en-US" dirty="0" smtClean="0">
              <a:ea typeface="ＭＳ Ｐゴシック" pitchFamily="34" charset="-128"/>
            </a:endParaRPr>
          </a:p>
          <a:p>
            <a:pPr eaLnBrk="1" hangingPunct="1">
              <a:spcBef>
                <a:spcPct val="0"/>
              </a:spcBef>
            </a:pPr>
            <a:endParaRPr lang="en-US" altLang="en-US" dirty="0" smtClean="0">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536D7F68-B80A-452E-8A6B-DC8790C15696}" type="slidenum">
              <a:rPr lang="en-US" altLang="en-US" smtClean="0">
                <a:latin typeface="Arial" charset="0"/>
              </a:rPr>
              <a:pPr>
                <a:spcBef>
                  <a:spcPct val="0"/>
                </a:spcBef>
              </a:pPr>
              <a:t>14</a:t>
            </a:fld>
            <a:endParaRPr lang="en-US" altLang="en-US"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ea typeface="ＭＳ Ｐゴシック" pitchFamily="34" charset="-128"/>
            </a:endParaRP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52593C2D-9516-4652-ABD7-893887FB0324}" type="slidenum">
              <a:rPr lang="en-US" altLang="en-US" smtClean="0">
                <a:latin typeface="Arial" charset="0"/>
              </a:rPr>
              <a:pPr>
                <a:spcBef>
                  <a:spcPct val="0"/>
                </a:spcBef>
              </a:pPr>
              <a:t>20</a:t>
            </a:fld>
            <a:endParaRPr lang="en-US" altLang="en-US"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333375" y="498475"/>
            <a:ext cx="1377950" cy="1033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r>
              <a:rPr lang="en-US" altLang="en-US" sz="700" b="1" dirty="0" smtClean="0">
                <a:ea typeface="ＭＳ Ｐゴシック" pitchFamily="34" charset="-128"/>
              </a:rPr>
              <a:t>[This slide contains “fly ins.” When you first view the slide, only the heading and graph are visible. Simply click the mouse like you would to advance to the next slide to cue the fly ins.]</a:t>
            </a:r>
          </a:p>
          <a:p>
            <a:pPr eaLnBrk="1" hangingPunct="1">
              <a:lnSpc>
                <a:spcPct val="80000"/>
              </a:lnSpc>
              <a:spcBef>
                <a:spcPct val="0"/>
              </a:spcBef>
            </a:pPr>
            <a:endParaRPr lang="en-US" altLang="en-US" sz="700" dirty="0" smtClean="0">
              <a:ea typeface="ＭＳ Ｐゴシック" pitchFamily="34" charset="-128"/>
            </a:endParaRPr>
          </a:p>
          <a:p>
            <a:pPr eaLnBrk="1" hangingPunct="1">
              <a:lnSpc>
                <a:spcPct val="80000"/>
              </a:lnSpc>
              <a:spcBef>
                <a:spcPct val="0"/>
              </a:spcBef>
            </a:pPr>
            <a:r>
              <a:rPr lang="en-US" altLang="en-US" sz="700" dirty="0" smtClean="0">
                <a:ea typeface="ＭＳ Ｐゴシック" pitchFamily="34" charset="-128"/>
              </a:rPr>
              <a:t>Stereotype threat arises in situations where a person fears that her or his performance will be evaluated based on a negative stereotype. </a:t>
            </a:r>
          </a:p>
          <a:p>
            <a:pPr eaLnBrk="1" hangingPunct="1">
              <a:lnSpc>
                <a:spcPct val="80000"/>
              </a:lnSpc>
              <a:spcBef>
                <a:spcPct val="0"/>
              </a:spcBef>
            </a:pPr>
            <a:endParaRPr lang="en-US" altLang="en-US" sz="700" dirty="0" smtClean="0">
              <a:ea typeface="ＭＳ Ｐゴシック" pitchFamily="34" charset="-128"/>
            </a:endParaRPr>
          </a:p>
          <a:p>
            <a:pPr eaLnBrk="1" hangingPunct="1">
              <a:lnSpc>
                <a:spcPct val="80000"/>
              </a:lnSpc>
              <a:spcBef>
                <a:spcPct val="0"/>
              </a:spcBef>
            </a:pPr>
            <a:r>
              <a:rPr lang="en-US" altLang="en-US" sz="700" dirty="0" smtClean="0">
                <a:ea typeface="ＭＳ Ｐゴシック" pitchFamily="34" charset="-128"/>
              </a:rPr>
              <a:t>For example, a female student taking a difficult math test might experience an extra cognitive and emotional burden of worry that if she performed poorly, her performance would reinforce and confirm the stereotype that women are not good at math. This added burden of worry can have a negative effect on her performance. </a:t>
            </a:r>
          </a:p>
          <a:p>
            <a:pPr eaLnBrk="1" hangingPunct="1">
              <a:lnSpc>
                <a:spcPct val="80000"/>
              </a:lnSpc>
              <a:spcBef>
                <a:spcPct val="0"/>
              </a:spcBef>
            </a:pPr>
            <a:endParaRPr lang="en-US" altLang="en-US" sz="700" dirty="0" smtClean="0">
              <a:ea typeface="ＭＳ Ｐゴシック" pitchFamily="34" charset="-128"/>
            </a:endParaRPr>
          </a:p>
          <a:p>
            <a:pPr eaLnBrk="1" hangingPunct="1">
              <a:lnSpc>
                <a:spcPct val="80000"/>
              </a:lnSpc>
              <a:spcBef>
                <a:spcPct val="0"/>
              </a:spcBef>
            </a:pPr>
            <a:r>
              <a:rPr lang="en-US" altLang="en-US" sz="700" dirty="0" smtClean="0">
                <a:ea typeface="ＭＳ Ｐゴシック" pitchFamily="34" charset="-128"/>
              </a:rPr>
              <a:t>For example, in one experiment, researchers gave a math test to two groups of female and male college students with similar math abilities . </a:t>
            </a:r>
            <a:endParaRPr lang="en-US" altLang="en-US" sz="700" b="1" dirty="0" smtClean="0">
              <a:ea typeface="ＭＳ Ｐゴシック" pitchFamily="34" charset="-128"/>
            </a:endParaRPr>
          </a:p>
          <a:p>
            <a:pPr eaLnBrk="1" hangingPunct="1">
              <a:lnSpc>
                <a:spcPct val="80000"/>
              </a:lnSpc>
              <a:spcBef>
                <a:spcPct val="0"/>
              </a:spcBef>
            </a:pPr>
            <a:endParaRPr lang="en-US" altLang="en-US" sz="700" dirty="0" smtClean="0">
              <a:ea typeface="ＭＳ Ｐゴシック" pitchFamily="34" charset="-128"/>
            </a:endParaRPr>
          </a:p>
          <a:p>
            <a:pPr eaLnBrk="1" hangingPunct="1">
              <a:lnSpc>
                <a:spcPct val="80000"/>
              </a:lnSpc>
              <a:spcBef>
                <a:spcPct val="0"/>
              </a:spcBef>
            </a:pPr>
            <a:r>
              <a:rPr lang="en-US" altLang="en-US" sz="700" dirty="0" smtClean="0">
                <a:ea typeface="ＭＳ Ｐゴシック" pitchFamily="34" charset="-128"/>
              </a:rPr>
              <a:t>One group was told that men perform better than women do on the test (the “stereotype threat” group), and the other group was told that there were no gender differences (the “no stereotype threat” group). </a:t>
            </a:r>
          </a:p>
          <a:p>
            <a:pPr eaLnBrk="1" hangingPunct="1">
              <a:lnSpc>
                <a:spcPct val="80000"/>
              </a:lnSpc>
              <a:spcBef>
                <a:spcPct val="0"/>
              </a:spcBef>
            </a:pPr>
            <a:endParaRPr lang="en-US" altLang="en-US" sz="700" dirty="0" smtClean="0">
              <a:ea typeface="ＭＳ Ｐゴシック" pitchFamily="34" charset="-128"/>
            </a:endParaRPr>
          </a:p>
          <a:p>
            <a:pPr eaLnBrk="1" hangingPunct="1">
              <a:lnSpc>
                <a:spcPct val="80000"/>
              </a:lnSpc>
              <a:spcBef>
                <a:spcPct val="0"/>
              </a:spcBef>
            </a:pPr>
            <a:r>
              <a:rPr lang="en-US" altLang="en-US" sz="700" b="1" dirty="0" smtClean="0">
                <a:ea typeface="ＭＳ Ｐゴシック" pitchFamily="34" charset="-128"/>
              </a:rPr>
              <a:t>[Please refer to the graph shown]</a:t>
            </a:r>
            <a:endParaRPr lang="en-US" altLang="en-US" sz="700" dirty="0" smtClean="0">
              <a:ea typeface="ＭＳ Ｐゴシック" pitchFamily="34" charset="-128"/>
            </a:endParaRPr>
          </a:p>
          <a:p>
            <a:pPr eaLnBrk="1" hangingPunct="1">
              <a:lnSpc>
                <a:spcPct val="80000"/>
              </a:lnSpc>
              <a:spcBef>
                <a:spcPct val="0"/>
              </a:spcBef>
            </a:pPr>
            <a:r>
              <a:rPr lang="en-US" altLang="en-US" sz="700" dirty="0" smtClean="0">
                <a:ea typeface="ＭＳ Ｐゴシック" pitchFamily="34" charset="-128"/>
              </a:rPr>
              <a:t>The results are shown in the graph here. The researchers found that women did significantly worse than men did in the “stereotype threat” group. Women scored 5 on average and men scored 25 on average. But in the “no stereotype threat” group, women and men performed equally well. </a:t>
            </a:r>
            <a:r>
              <a:rPr lang="en-US" altLang="en-US" sz="700" b="1" dirty="0" smtClean="0">
                <a:ea typeface="ＭＳ Ｐゴシック" pitchFamily="34" charset="-128"/>
              </a:rPr>
              <a:t>[Please note that although there is a small difference in scores in the no stereotype threat group, this is not a statistically significant difference.] </a:t>
            </a:r>
          </a:p>
          <a:p>
            <a:pPr eaLnBrk="1" hangingPunct="1">
              <a:lnSpc>
                <a:spcPct val="80000"/>
              </a:lnSpc>
              <a:spcBef>
                <a:spcPct val="0"/>
              </a:spcBef>
            </a:pPr>
            <a:endParaRPr lang="en-US" altLang="en-US" sz="700" dirty="0" smtClean="0">
              <a:ea typeface="ＭＳ Ｐゴシック" pitchFamily="34" charset="-128"/>
            </a:endParaRPr>
          </a:p>
          <a:p>
            <a:pPr eaLnBrk="1" hangingPunct="1">
              <a:lnSpc>
                <a:spcPct val="80000"/>
              </a:lnSpc>
              <a:spcBef>
                <a:spcPct val="0"/>
              </a:spcBef>
            </a:pPr>
            <a:r>
              <a:rPr lang="en-US" altLang="en-US" sz="700" dirty="0" smtClean="0">
                <a:ea typeface="ＭＳ Ｐゴシック" pitchFamily="34" charset="-128"/>
              </a:rPr>
              <a:t>The researchers concluded that because women’s performance improved when there was no “threat,” it must have been something about the testing situation rather than women’s ability that accounted for the difference in their performance in the threat group compared to the no threat group. </a:t>
            </a:r>
          </a:p>
          <a:p>
            <a:pPr eaLnBrk="1" hangingPunct="1">
              <a:lnSpc>
                <a:spcPct val="80000"/>
              </a:lnSpc>
              <a:spcBef>
                <a:spcPct val="0"/>
              </a:spcBef>
            </a:pPr>
            <a:r>
              <a:rPr lang="en-US" altLang="en-US" sz="700" dirty="0" smtClean="0">
                <a:ea typeface="ＭＳ Ｐゴシック" pitchFamily="34" charset="-128"/>
              </a:rPr>
              <a:t> </a:t>
            </a:r>
          </a:p>
          <a:p>
            <a:pPr eaLnBrk="1" hangingPunct="1">
              <a:lnSpc>
                <a:spcPct val="80000"/>
              </a:lnSpc>
              <a:spcBef>
                <a:spcPct val="0"/>
              </a:spcBef>
            </a:pPr>
            <a:r>
              <a:rPr lang="en-US" altLang="en-US" sz="700" dirty="0" smtClean="0">
                <a:ea typeface="ＭＳ Ｐゴシック" pitchFamily="34" charset="-128"/>
              </a:rPr>
              <a:t>This result has been shown again and again in other experiments. </a:t>
            </a:r>
          </a:p>
          <a:p>
            <a:pPr eaLnBrk="1" hangingPunct="1">
              <a:lnSpc>
                <a:spcPct val="80000"/>
              </a:lnSpc>
              <a:spcBef>
                <a:spcPct val="0"/>
              </a:spcBef>
            </a:pPr>
            <a:endParaRPr lang="en-US" altLang="en-US" sz="700" dirty="0" smtClean="0">
              <a:ea typeface="ＭＳ Ｐゴシック" pitchFamily="34" charset="-128"/>
            </a:endParaRPr>
          </a:p>
          <a:p>
            <a:pPr eaLnBrk="1" hangingPunct="1">
              <a:lnSpc>
                <a:spcPct val="80000"/>
              </a:lnSpc>
              <a:spcBef>
                <a:spcPct val="0"/>
              </a:spcBef>
            </a:pPr>
            <a:r>
              <a:rPr lang="en-US" altLang="en-US" sz="700" dirty="0" smtClean="0">
                <a:ea typeface="ＭＳ Ｐゴシック" pitchFamily="34" charset="-128"/>
              </a:rPr>
              <a:t>But this finding also points to some good news, which is that “stereotype threat” is largely situational, and when the threat is removed girls’ performance improves. Researchers recommend some simple suggestions that have been shown to lessen the impact of stereotype threat and improve girls’ performance. They recommend:</a:t>
            </a:r>
            <a:endParaRPr lang="en-US" altLang="en-US" sz="700" b="1" dirty="0" smtClean="0">
              <a:ea typeface="ＭＳ Ｐゴシック" pitchFamily="34" charset="-128"/>
            </a:endParaRPr>
          </a:p>
          <a:p>
            <a:pPr eaLnBrk="1" hangingPunct="1">
              <a:lnSpc>
                <a:spcPct val="80000"/>
              </a:lnSpc>
              <a:spcBef>
                <a:spcPct val="0"/>
              </a:spcBef>
            </a:pPr>
            <a:endParaRPr lang="en-US" altLang="en-US" sz="700" b="1" dirty="0" smtClean="0">
              <a:ea typeface="ＭＳ Ｐゴシック" pitchFamily="34" charset="-128"/>
            </a:endParaRPr>
          </a:p>
          <a:p>
            <a:pPr eaLnBrk="1" hangingPunct="1">
              <a:lnSpc>
                <a:spcPct val="80000"/>
              </a:lnSpc>
              <a:spcBef>
                <a:spcPct val="0"/>
              </a:spcBef>
            </a:pPr>
            <a:r>
              <a:rPr lang="en-US" altLang="en-US" sz="700" b="1" dirty="0" smtClean="0">
                <a:ea typeface="ＭＳ Ｐゴシック" pitchFamily="34" charset="-128"/>
              </a:rPr>
              <a:t>[Click mouse to cue first fly-in]</a:t>
            </a:r>
          </a:p>
          <a:p>
            <a:pPr eaLnBrk="1" hangingPunct="1">
              <a:lnSpc>
                <a:spcPct val="80000"/>
              </a:lnSpc>
              <a:spcBef>
                <a:spcPct val="0"/>
              </a:spcBef>
            </a:pPr>
            <a:endParaRPr lang="en-US" altLang="en-US" sz="700" dirty="0" smtClean="0">
              <a:ea typeface="ＭＳ Ｐゴシック" pitchFamily="34" charset="-128"/>
            </a:endParaRPr>
          </a:p>
          <a:p>
            <a:pPr eaLnBrk="1" hangingPunct="1">
              <a:lnSpc>
                <a:spcPct val="80000"/>
              </a:lnSpc>
              <a:spcBef>
                <a:spcPct val="0"/>
              </a:spcBef>
              <a:buFontTx/>
              <a:buChar char="•"/>
            </a:pPr>
            <a:r>
              <a:rPr lang="en-US" altLang="en-US" sz="700" dirty="0" smtClean="0">
                <a:ea typeface="ＭＳ Ｐゴシック" pitchFamily="34" charset="-128"/>
              </a:rPr>
              <a:t>Exposing girls to successful role models in math and science to combat the negative stereotypes about women in these fields, and </a:t>
            </a:r>
          </a:p>
          <a:p>
            <a:pPr eaLnBrk="1" hangingPunct="1">
              <a:lnSpc>
                <a:spcPct val="80000"/>
              </a:lnSpc>
              <a:spcBef>
                <a:spcPct val="0"/>
              </a:spcBef>
            </a:pPr>
            <a:endParaRPr lang="en-US" altLang="en-US" sz="700" dirty="0" smtClean="0">
              <a:ea typeface="ＭＳ Ｐゴシック" pitchFamily="34" charset="-128"/>
            </a:endParaRPr>
          </a:p>
          <a:p>
            <a:pPr eaLnBrk="1" hangingPunct="1">
              <a:lnSpc>
                <a:spcPct val="80000"/>
              </a:lnSpc>
              <a:spcBef>
                <a:spcPct val="0"/>
              </a:spcBef>
            </a:pPr>
            <a:r>
              <a:rPr lang="en-US" altLang="en-US" sz="700" b="1" dirty="0" smtClean="0">
                <a:ea typeface="ＭＳ Ｐゴシック" pitchFamily="34" charset="-128"/>
              </a:rPr>
              <a:t>[Click mouse for second fly in]</a:t>
            </a:r>
          </a:p>
          <a:p>
            <a:pPr eaLnBrk="1" hangingPunct="1">
              <a:lnSpc>
                <a:spcPct val="80000"/>
              </a:lnSpc>
              <a:spcBef>
                <a:spcPct val="0"/>
              </a:spcBef>
              <a:buFontTx/>
              <a:buChar char="•"/>
            </a:pPr>
            <a:endParaRPr lang="en-US" altLang="en-US" sz="700" dirty="0" smtClean="0">
              <a:ea typeface="ＭＳ Ｐゴシック" pitchFamily="34" charset="-128"/>
            </a:endParaRPr>
          </a:p>
          <a:p>
            <a:pPr eaLnBrk="1" hangingPunct="1">
              <a:lnSpc>
                <a:spcPct val="80000"/>
              </a:lnSpc>
              <a:spcBef>
                <a:spcPct val="0"/>
              </a:spcBef>
              <a:buFontTx/>
              <a:buChar char="•"/>
            </a:pPr>
            <a:r>
              <a:rPr lang="en-US" altLang="en-US" sz="700" dirty="0" smtClean="0">
                <a:ea typeface="ＭＳ Ｐゴシック" pitchFamily="34" charset="-128"/>
              </a:rPr>
              <a:t>Explicitly talking to students about stereotype threat, which has resulted in improved performance. </a:t>
            </a:r>
          </a:p>
          <a:p>
            <a:pPr eaLnBrk="1" hangingPunct="1">
              <a:lnSpc>
                <a:spcPct val="80000"/>
              </a:lnSpc>
              <a:spcBef>
                <a:spcPct val="0"/>
              </a:spcBef>
            </a:pPr>
            <a:endParaRPr lang="en-US" altLang="en-US" sz="700" dirty="0" smtClean="0">
              <a:ea typeface="ＭＳ Ｐゴシック" pitchFamily="34" charset="-128"/>
            </a:endParaRPr>
          </a:p>
          <a:p>
            <a:pPr eaLnBrk="1" hangingPunct="1">
              <a:lnSpc>
                <a:spcPct val="80000"/>
              </a:lnSpc>
              <a:spcBef>
                <a:spcPct val="0"/>
              </a:spcBef>
            </a:pPr>
            <a:endParaRPr lang="en-US" altLang="en-US" sz="700" dirty="0" smtClean="0">
              <a:ea typeface="ＭＳ Ｐゴシック" pitchFamily="34" charset="-128"/>
            </a:endParaRPr>
          </a:p>
          <a:p>
            <a:pPr eaLnBrk="1" hangingPunct="1">
              <a:lnSpc>
                <a:spcPct val="80000"/>
              </a:lnSpc>
              <a:spcBef>
                <a:spcPct val="0"/>
              </a:spcBef>
            </a:pPr>
            <a:r>
              <a:rPr lang="en-US" altLang="en-US" sz="700" b="1" dirty="0" smtClean="0">
                <a:ea typeface="ＭＳ Ｐゴシック" pitchFamily="34" charset="-128"/>
              </a:rPr>
              <a:t>[OPTIONAL]</a:t>
            </a:r>
          </a:p>
          <a:p>
            <a:pPr eaLnBrk="1" hangingPunct="1">
              <a:lnSpc>
                <a:spcPct val="80000"/>
              </a:lnSpc>
              <a:spcBef>
                <a:spcPct val="0"/>
              </a:spcBef>
            </a:pPr>
            <a:endParaRPr lang="en-US" altLang="en-US" sz="700" b="1" dirty="0" smtClean="0">
              <a:ea typeface="ＭＳ Ｐゴシック" pitchFamily="34" charset="-128"/>
            </a:endParaRPr>
          </a:p>
          <a:p>
            <a:pPr eaLnBrk="1" hangingPunct="1">
              <a:lnSpc>
                <a:spcPct val="80000"/>
              </a:lnSpc>
              <a:spcBef>
                <a:spcPct val="0"/>
              </a:spcBef>
            </a:pPr>
            <a:r>
              <a:rPr lang="en-US" altLang="en-US" sz="700" dirty="0" smtClean="0">
                <a:ea typeface="ＭＳ Ｐゴシック" pitchFamily="34" charset="-128"/>
              </a:rPr>
              <a:t>We chose to highlight this research because (1) it gets at a puzzling discrepancy between girls’ grades, which are generally higher than boys’ even in high school math and science, and their performance on high-stakes exams such as the SAT math or Advanced Placement calculus exams, where their performance still lags behind that of male students. And (2) the research also demonstrates the continuing power of gender stereotypes. </a:t>
            </a:r>
          </a:p>
          <a:p>
            <a:pPr eaLnBrk="1" hangingPunct="1">
              <a:lnSpc>
                <a:spcPct val="80000"/>
              </a:lnSpc>
              <a:spcBef>
                <a:spcPct val="0"/>
              </a:spcBef>
            </a:pPr>
            <a:endParaRPr lang="en-US" altLang="en-US" sz="700" dirty="0" smtClean="0">
              <a:ea typeface="ＭＳ Ｐゴシック" pitchFamily="34" charset="-128"/>
            </a:endParaRPr>
          </a:p>
          <a:p>
            <a:pPr eaLnBrk="1" hangingPunct="1">
              <a:lnSpc>
                <a:spcPct val="80000"/>
              </a:lnSpc>
              <a:spcBef>
                <a:spcPct val="0"/>
              </a:spcBef>
            </a:pPr>
            <a:endParaRPr lang="en-US" altLang="en-US" sz="700" dirty="0" smtClean="0">
              <a:ea typeface="ＭＳ Ｐゴシック" pitchFamily="34" charset="-128"/>
            </a:endParaRP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21794368-EA8D-4074-A697-2C278B45626B}" type="slidenum">
              <a:rPr lang="en-US" altLang="en-US" smtClean="0">
                <a:latin typeface="Arial" charset="0"/>
              </a:rPr>
              <a:pPr>
                <a:spcBef>
                  <a:spcPct val="0"/>
                </a:spcBef>
              </a:pPr>
              <a:t>30</a:t>
            </a:fld>
            <a:endParaRPr lang="en-US" altLang="en-US"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7200" eaLnBrk="1" hangingPunct="1">
              <a:spcBef>
                <a:spcPct val="0"/>
              </a:spcBef>
            </a:pPr>
            <a:r>
              <a:rPr lang="en-US" altLang="en-US" smtClean="0">
                <a:ea typeface="ＭＳ Ｐゴシック" pitchFamily="34" charset="-128"/>
              </a:rPr>
              <a:t>Good news: situational, so can be removed by changing the situation. </a:t>
            </a:r>
          </a:p>
          <a:p>
            <a:pPr defTabSz="457200"/>
            <a:endParaRPr lang="en-US" altLang="en-US" smtClean="0">
              <a:ea typeface="ＭＳ Ｐゴシック" pitchFamily="34" charset="-128"/>
            </a:endParaRP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10D76C67-BAA1-4B83-BD21-48EAE719AF66}" type="slidenum">
              <a:rPr lang="en-US" altLang="en-US" sz="1200" smtClean="0"/>
              <a:pPr/>
              <a:t>32</a:t>
            </a:fld>
            <a:endParaRPr lang="en-US" altLang="en-US" sz="12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ea typeface="ＭＳ Ｐゴシック" pitchFamily="34" charset="-128"/>
            </a:endParaRP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4DFA40C3-F199-41B6-8315-466D039F13CA}" type="slidenum">
              <a:rPr lang="en-US" altLang="en-US" smtClean="0">
                <a:latin typeface="Arial" charset="0"/>
              </a:rPr>
              <a:pPr>
                <a:spcBef>
                  <a:spcPct val="0"/>
                </a:spcBef>
              </a:pPr>
              <a:t>37</a:t>
            </a:fld>
            <a:endParaRPr lang="en-US" altLang="en-US"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xfrm>
            <a:off x="333375" y="498475"/>
            <a:ext cx="1377950" cy="1033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r>
              <a:rPr lang="en-US" altLang="en-US" sz="800" dirty="0" smtClean="0">
                <a:ea typeface="ＭＳ Ｐゴシック" pitchFamily="34" charset="-128"/>
              </a:rPr>
              <a:t>spatial skills are not fixed and can improve dramatically in a short time with training. </a:t>
            </a:r>
          </a:p>
          <a:p>
            <a:pPr eaLnBrk="1" hangingPunct="1">
              <a:lnSpc>
                <a:spcPct val="80000"/>
              </a:lnSpc>
              <a:spcBef>
                <a:spcPct val="0"/>
              </a:spcBef>
            </a:pPr>
            <a:endParaRPr lang="en-US" altLang="en-US" sz="800" dirty="0" smtClean="0">
              <a:ea typeface="ＭＳ Ｐゴシック" pitchFamily="34" charset="-128"/>
            </a:endParaRPr>
          </a:p>
          <a:p>
            <a:pPr eaLnBrk="1" hangingPunct="1">
              <a:lnSpc>
                <a:spcPct val="80000"/>
              </a:lnSpc>
              <a:spcBef>
                <a:spcPct val="0"/>
              </a:spcBef>
            </a:pPr>
            <a:r>
              <a:rPr lang="en-US" altLang="en-US" sz="800" dirty="0" smtClean="0">
                <a:ea typeface="ＭＳ Ｐゴシック" pitchFamily="34" charset="-128"/>
              </a:rPr>
              <a:t>To give you an idea of what we mean by spatial skills, this slide shows a sample question on mental rotation, which is just one example of spatial skills. </a:t>
            </a:r>
          </a:p>
          <a:p>
            <a:pPr eaLnBrk="1" hangingPunct="1">
              <a:lnSpc>
                <a:spcPct val="80000"/>
              </a:lnSpc>
              <a:spcBef>
                <a:spcPct val="0"/>
              </a:spcBef>
            </a:pPr>
            <a:endParaRPr lang="en-US" altLang="en-US" sz="800" dirty="0" smtClean="0">
              <a:ea typeface="ＭＳ Ｐゴシック" pitchFamily="34" charset="-128"/>
            </a:endParaRPr>
          </a:p>
          <a:p>
            <a:pPr eaLnBrk="1" hangingPunct="1">
              <a:lnSpc>
                <a:spcPct val="80000"/>
              </a:lnSpc>
              <a:spcBef>
                <a:spcPct val="0"/>
              </a:spcBef>
            </a:pPr>
            <a:endParaRPr lang="en-US" altLang="en-US" sz="800" dirty="0" smtClean="0">
              <a:ea typeface="ＭＳ Ｐゴシック" pitchFamily="34" charset="-128"/>
            </a:endParaRPr>
          </a:p>
          <a:p>
            <a:pPr eaLnBrk="1" hangingPunct="1">
              <a:lnSpc>
                <a:spcPct val="80000"/>
              </a:lnSpc>
              <a:spcBef>
                <a:spcPct val="0"/>
              </a:spcBef>
            </a:pPr>
            <a:r>
              <a:rPr lang="en-US" altLang="en-US" sz="800" dirty="0" smtClean="0">
                <a:ea typeface="ＭＳ Ｐゴシック" pitchFamily="34" charset="-128"/>
              </a:rPr>
              <a:t> </a:t>
            </a:r>
          </a:p>
          <a:p>
            <a:pPr eaLnBrk="1" hangingPunct="1">
              <a:lnSpc>
                <a:spcPct val="80000"/>
              </a:lnSpc>
              <a:spcBef>
                <a:spcPct val="0"/>
              </a:spcBef>
            </a:pPr>
            <a:endParaRPr lang="en-US" altLang="en-US" sz="800" dirty="0" smtClean="0">
              <a:ea typeface="ＭＳ Ｐゴシック" pitchFamily="34" charset="-128"/>
            </a:endParaRP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76E6ED55-D508-41A7-8D9D-D0D9DC774B49}" type="slidenum">
              <a:rPr lang="en-US" altLang="en-US" smtClean="0">
                <a:latin typeface="Arial" charset="0"/>
              </a:rPr>
              <a:pPr>
                <a:spcBef>
                  <a:spcPct val="0"/>
                </a:spcBef>
              </a:pPr>
              <a:t>38</a:t>
            </a:fld>
            <a:endParaRPr lang="en-US" altLang="en-US"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smtClean="0">
                <a:ea typeface="ＭＳ Ｐゴシック" pitchFamily="34" charset="-128"/>
              </a:rPr>
              <a:t>So Why So Few? The answer is all around us. </a:t>
            </a:r>
          </a:p>
          <a:p>
            <a:pPr>
              <a:spcBef>
                <a:spcPct val="0"/>
              </a:spcBef>
            </a:pPr>
            <a:endParaRPr lang="en-US" altLang="en-US" dirty="0" smtClean="0">
              <a:ea typeface="ＭＳ Ｐゴシック" pitchFamily="34" charset="-128"/>
            </a:endParaRPr>
          </a:p>
          <a:p>
            <a:pPr>
              <a:spcBef>
                <a:spcPct val="0"/>
              </a:spcBef>
            </a:pPr>
            <a:r>
              <a:rPr lang="en-US" altLang="en-US" dirty="0" smtClean="0">
                <a:ea typeface="ＭＳ Ｐゴシック" pitchFamily="34" charset="-128"/>
              </a:rPr>
              <a:t>The research we profiled provides evidence that social and environmental factors at work in the home, at school, and in the workplace act as barriers to girls’ and women’s performance and participation in science, technology, engineering, and math fields. </a:t>
            </a:r>
          </a:p>
          <a:p>
            <a:pPr>
              <a:spcBef>
                <a:spcPct val="0"/>
              </a:spcBef>
            </a:pPr>
            <a:endParaRPr lang="en-US" altLang="en-US" dirty="0" smtClean="0">
              <a:ea typeface="ＭＳ Ｐゴシック" pitchFamily="34" charset="-128"/>
            </a:endParaRPr>
          </a:p>
          <a:p>
            <a:pPr>
              <a:spcBef>
                <a:spcPct val="0"/>
              </a:spcBef>
            </a:pPr>
            <a:r>
              <a:rPr lang="en-US" altLang="en-US" dirty="0" smtClean="0">
                <a:ea typeface="ＭＳ Ｐゴシック" pitchFamily="34" charset="-128"/>
              </a:rPr>
              <a:t>The report also provides concrete recommendations for what each of us can do in our roles as parents, educators, employers, decision-makers, and leaders to effect positive change and more fully open opportunities for girls and women in science and engineering fields. </a:t>
            </a:r>
          </a:p>
          <a:p>
            <a:pPr>
              <a:spcBef>
                <a:spcPct val="0"/>
              </a:spcBef>
            </a:pPr>
            <a:endParaRPr lang="en-US" altLang="en-US" dirty="0" smtClean="0">
              <a:ea typeface="ＭＳ Ｐゴシック" pitchFamily="34" charset="-128"/>
            </a:endParaRPr>
          </a:p>
          <a:p>
            <a:pPr>
              <a:spcBef>
                <a:spcPct val="0"/>
              </a:spcBef>
            </a:pPr>
            <a:r>
              <a:rPr lang="en-US" altLang="en-US" dirty="0" smtClean="0">
                <a:ea typeface="ＭＳ Ｐゴシック" pitchFamily="34" charset="-128"/>
              </a:rPr>
              <a:t>Like all AAUW research reports, this report will be influential only if we all help spread the word. </a:t>
            </a:r>
          </a:p>
          <a:p>
            <a:pPr>
              <a:spcBef>
                <a:spcPct val="0"/>
              </a:spcBef>
            </a:pPr>
            <a:endParaRPr lang="en-US" altLang="en-US" dirty="0" smtClean="0">
              <a:ea typeface="ＭＳ Ｐゴシック" pitchFamily="34" charset="-128"/>
            </a:endParaRPr>
          </a:p>
          <a:p>
            <a:pPr>
              <a:spcBef>
                <a:spcPct val="0"/>
              </a:spcBef>
            </a:pPr>
            <a:r>
              <a:rPr lang="en-US" altLang="en-US" dirty="0" smtClean="0">
                <a:ea typeface="ＭＳ Ｐゴシック" pitchFamily="34" charset="-128"/>
              </a:rPr>
              <a:t>Please share these findings with</a:t>
            </a:r>
          </a:p>
          <a:p>
            <a:pPr>
              <a:spcBef>
                <a:spcPct val="0"/>
              </a:spcBef>
            </a:pPr>
            <a:endParaRPr lang="en-US" altLang="en-US" dirty="0" smtClean="0">
              <a:ea typeface="ＭＳ Ｐゴシック" pitchFamily="34" charset="-128"/>
            </a:endParaRPr>
          </a:p>
          <a:p>
            <a:pPr>
              <a:spcBef>
                <a:spcPct val="0"/>
              </a:spcBef>
            </a:pPr>
            <a:r>
              <a:rPr lang="en-US" altLang="en-US" dirty="0" smtClean="0">
                <a:ea typeface="ＭＳ Ｐゴシック" pitchFamily="34" charset="-128"/>
              </a:rPr>
              <a:t>The report can be downloaded for free from our website; the address is shown here.</a:t>
            </a:r>
          </a:p>
          <a:p>
            <a:pPr>
              <a:spcBef>
                <a:spcPct val="0"/>
              </a:spcBef>
            </a:pPr>
            <a:r>
              <a:rPr lang="en-US" altLang="en-US" dirty="0" smtClean="0">
                <a:ea typeface="ＭＳ Ｐゴシック" pitchFamily="34" charset="-128"/>
              </a:rPr>
              <a:t>You can also contact our research department at the e-mail address shown here if you have questions or comments.</a:t>
            </a: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DA3F7029-2CBB-4748-91B4-022E3FE28C4D}" type="slidenum">
              <a:rPr lang="en-US" altLang="en-US" smtClean="0">
                <a:latin typeface="Arial" charset="0"/>
              </a:rPr>
              <a:pPr>
                <a:spcBef>
                  <a:spcPct val="0"/>
                </a:spcBef>
              </a:pPr>
              <a:t>50</a:t>
            </a:fld>
            <a:endParaRPr lang="en-US" alt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333375" y="498475"/>
            <a:ext cx="1377950" cy="1033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ea typeface="ＭＳ Ｐゴシック" pitchFamily="34" charset="-128"/>
            </a:endParaRP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B14F1072-A075-4F8F-9508-D83B88FE9999}" type="slidenum">
              <a:rPr lang="en-US" altLang="en-US" smtClean="0">
                <a:latin typeface="Arial" charset="0"/>
              </a:rPr>
              <a:pPr>
                <a:spcBef>
                  <a:spcPct val="0"/>
                </a:spcBef>
              </a:pPr>
              <a:t>2</a:t>
            </a:fld>
            <a:endParaRPr lang="en-US" alt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ea typeface="ＭＳ Ｐゴシック" pitchFamily="34" charset="-128"/>
            </a:endParaRPr>
          </a:p>
          <a:p>
            <a:endParaRPr lang="en-US" altLang="en-US" dirty="0" smtClean="0">
              <a:ea typeface="ＭＳ Ｐゴシック" pitchFamily="34" charset="-128"/>
            </a:endParaRP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5BB68634-4651-4E86-BBA7-07C0C3E2E823}" type="slidenum">
              <a:rPr lang="en-US" altLang="en-US" smtClean="0">
                <a:latin typeface="Arial" charset="0"/>
              </a:rPr>
              <a:pPr>
                <a:spcBef>
                  <a:spcPct val="0"/>
                </a:spcBef>
              </a:pPr>
              <a:t>3</a:t>
            </a:fld>
            <a:endParaRPr lang="en-US" alt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333375" y="498475"/>
            <a:ext cx="1377950" cy="1033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xfrm>
            <a:off x="685800" y="2514600"/>
            <a:ext cx="54864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536D7F68-B80A-452E-8A6B-DC8790C15696}" type="slidenum">
              <a:rPr lang="en-US" altLang="en-US" smtClean="0">
                <a:latin typeface="Arial" charset="0"/>
              </a:rPr>
              <a:pPr>
                <a:spcBef>
                  <a:spcPct val="0"/>
                </a:spcBef>
              </a:pPr>
              <a:t>8</a:t>
            </a:fld>
            <a:endParaRPr lang="en-US" alt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333375" y="498475"/>
            <a:ext cx="1377950" cy="1033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xfrm>
            <a:off x="685800" y="2514600"/>
            <a:ext cx="54864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536D7F68-B80A-452E-8A6B-DC8790C15696}" type="slidenum">
              <a:rPr lang="en-US" altLang="en-US" smtClean="0">
                <a:latin typeface="Arial" charset="0"/>
              </a:rPr>
              <a:pPr>
                <a:spcBef>
                  <a:spcPct val="0"/>
                </a:spcBef>
              </a:pPr>
              <a:t>9</a:t>
            </a:fld>
            <a:endParaRPr lang="en-US" alt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333375" y="498475"/>
            <a:ext cx="1377950" cy="1033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xfrm>
            <a:off x="685800" y="2514600"/>
            <a:ext cx="54864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536D7F68-B80A-452E-8A6B-DC8790C15696}" type="slidenum">
              <a:rPr lang="en-US" altLang="en-US" smtClean="0">
                <a:latin typeface="Arial" charset="0"/>
              </a:rPr>
              <a:pPr>
                <a:spcBef>
                  <a:spcPct val="0"/>
                </a:spcBef>
              </a:pPr>
              <a:t>10</a:t>
            </a:fld>
            <a:endParaRPr lang="en-US" altLang="en-U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333375" y="498475"/>
            <a:ext cx="1377950" cy="1033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xfrm>
            <a:off x="685800" y="2514600"/>
            <a:ext cx="54864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536D7F68-B80A-452E-8A6B-DC8790C15696}" type="slidenum">
              <a:rPr lang="en-US" altLang="en-US" smtClean="0">
                <a:latin typeface="Arial" charset="0"/>
              </a:rPr>
              <a:pPr>
                <a:spcBef>
                  <a:spcPct val="0"/>
                </a:spcBef>
              </a:pPr>
              <a:t>11</a:t>
            </a:fld>
            <a:endParaRPr lang="en-US" altLang="en-US"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333375" y="498475"/>
            <a:ext cx="1377950" cy="1033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xfrm>
            <a:off x="685800" y="2514600"/>
            <a:ext cx="54864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536D7F68-B80A-452E-8A6B-DC8790C15696}" type="slidenum">
              <a:rPr lang="en-US" altLang="en-US" smtClean="0">
                <a:latin typeface="Arial" charset="0"/>
              </a:rPr>
              <a:pPr>
                <a:spcBef>
                  <a:spcPct val="0"/>
                </a:spcBef>
              </a:pPr>
              <a:t>12</a:t>
            </a:fld>
            <a:endParaRPr lang="en-US" altLang="en-US"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333375" y="498475"/>
            <a:ext cx="1377950" cy="1033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xfrm>
            <a:off x="685800" y="2514600"/>
            <a:ext cx="54864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536D7F68-B80A-452E-8A6B-DC8790C15696}" type="slidenum">
              <a:rPr lang="en-US" altLang="en-US" smtClean="0">
                <a:latin typeface="Arial" charset="0"/>
              </a:rPr>
              <a:pPr>
                <a:spcBef>
                  <a:spcPct val="0"/>
                </a:spcBef>
              </a:pPr>
              <a:t>13</a:t>
            </a:fld>
            <a:endParaRPr lang="en-US" alt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6666F"/>
        </a:solidFill>
        <a:effectLst/>
      </p:bgPr>
    </p:bg>
    <p:spTree>
      <p:nvGrpSpPr>
        <p:cNvPr id="1" name=""/>
        <p:cNvGrpSpPr/>
        <p:nvPr/>
      </p:nvGrpSpPr>
      <p:grpSpPr>
        <a:xfrm>
          <a:off x="0" y="0"/>
          <a:ext cx="0" cy="0"/>
          <a:chOff x="0" y="0"/>
          <a:chExt cx="0" cy="0"/>
        </a:xfrm>
      </p:grpSpPr>
      <p:pic>
        <p:nvPicPr>
          <p:cNvPr id="2" name="Picture 11" descr="vertical_revers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19475" y="914400"/>
            <a:ext cx="2752725" cy="239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3" descr="reverse_whit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77963" y="4468813"/>
            <a:ext cx="6446837" cy="124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5320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7985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60261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53439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341243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20408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77239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728264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6918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35828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0277528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Box 8"/>
          <p:cNvSpPr txBox="1">
            <a:spLocks noChangeArrowheads="1"/>
          </p:cNvSpPr>
          <p:nvPr/>
        </p:nvSpPr>
        <p:spPr bwMode="auto">
          <a:xfrm>
            <a:off x="0" y="6035675"/>
            <a:ext cx="9144000" cy="822325"/>
          </a:xfrm>
          <a:prstGeom prst="rect">
            <a:avLst/>
          </a:prstGeom>
          <a:solidFill>
            <a:srgbClr val="06666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endParaRPr lang="en-US" altLang="en-US"/>
          </a:p>
        </p:txBody>
      </p:sp>
      <p:pic>
        <p:nvPicPr>
          <p:cNvPr id="1027" name="Picture 11" descr="vertical_reverse"/>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335338" y="6170613"/>
            <a:ext cx="703262"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14" descr="reverse_white"/>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419600" y="6324600"/>
            <a:ext cx="1654175"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11"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a:defRPr>
      </a:lvl1pPr>
      <a:lvl2pPr algn="ctr" rtl="0" eaLnBrk="0" fontAlgn="base" hangingPunct="0">
        <a:spcBef>
          <a:spcPct val="0"/>
        </a:spcBef>
        <a:spcAft>
          <a:spcPct val="0"/>
        </a:spcAft>
        <a:defRPr sz="4400">
          <a:solidFill>
            <a:schemeClr val="tx2"/>
          </a:solidFill>
          <a:latin typeface="Arial" pitchFamily="34" charset="0"/>
          <a:ea typeface="ＭＳ Ｐゴシック" pitchFamily="28" charset="-128"/>
          <a:cs typeface="ＭＳ Ｐゴシック"/>
        </a:defRPr>
      </a:lvl2pPr>
      <a:lvl3pPr algn="ctr" rtl="0" eaLnBrk="0" fontAlgn="base" hangingPunct="0">
        <a:spcBef>
          <a:spcPct val="0"/>
        </a:spcBef>
        <a:spcAft>
          <a:spcPct val="0"/>
        </a:spcAft>
        <a:defRPr sz="4400">
          <a:solidFill>
            <a:schemeClr val="tx2"/>
          </a:solidFill>
          <a:latin typeface="Arial" pitchFamily="34" charset="0"/>
          <a:ea typeface="ＭＳ Ｐゴシック" pitchFamily="28" charset="-128"/>
          <a:cs typeface="ＭＳ Ｐゴシック"/>
        </a:defRPr>
      </a:lvl3pPr>
      <a:lvl4pPr algn="ctr" rtl="0" eaLnBrk="0" fontAlgn="base" hangingPunct="0">
        <a:spcBef>
          <a:spcPct val="0"/>
        </a:spcBef>
        <a:spcAft>
          <a:spcPct val="0"/>
        </a:spcAft>
        <a:defRPr sz="4400">
          <a:solidFill>
            <a:schemeClr val="tx2"/>
          </a:solidFill>
          <a:latin typeface="Arial" pitchFamily="34" charset="0"/>
          <a:ea typeface="ＭＳ Ｐゴシック" pitchFamily="28" charset="-128"/>
          <a:cs typeface="ＭＳ Ｐゴシック"/>
        </a:defRPr>
      </a:lvl4pPr>
      <a:lvl5pPr algn="ctr" rtl="0" eaLnBrk="0" fontAlgn="base" hangingPunct="0">
        <a:spcBef>
          <a:spcPct val="0"/>
        </a:spcBef>
        <a:spcAft>
          <a:spcPct val="0"/>
        </a:spcAft>
        <a:defRPr sz="4400">
          <a:solidFill>
            <a:schemeClr val="tx2"/>
          </a:solidFill>
          <a:latin typeface="Arial" pitchFamily="34" charset="0"/>
          <a:ea typeface="ＭＳ Ｐゴシック" pitchFamily="28" charset="-128"/>
          <a:cs typeface="ＭＳ Ｐゴシック"/>
        </a:defRPr>
      </a:lvl5pPr>
      <a:lvl6pPr marL="457200" algn="ctr" rtl="0" fontAlgn="base">
        <a:spcBef>
          <a:spcPct val="0"/>
        </a:spcBef>
        <a:spcAft>
          <a:spcPct val="0"/>
        </a:spcAft>
        <a:defRPr sz="4400">
          <a:solidFill>
            <a:schemeClr val="tx2"/>
          </a:solidFill>
          <a:latin typeface="Arial" pitchFamily="34" charset="0"/>
          <a:ea typeface="ＭＳ Ｐゴシック" pitchFamily="28" charset="-128"/>
        </a:defRPr>
      </a:lvl6pPr>
      <a:lvl7pPr marL="914400" algn="ctr" rtl="0" fontAlgn="base">
        <a:spcBef>
          <a:spcPct val="0"/>
        </a:spcBef>
        <a:spcAft>
          <a:spcPct val="0"/>
        </a:spcAft>
        <a:defRPr sz="4400">
          <a:solidFill>
            <a:schemeClr val="tx2"/>
          </a:solidFill>
          <a:latin typeface="Arial" pitchFamily="34" charset="0"/>
          <a:ea typeface="ＭＳ Ｐゴシック" pitchFamily="28" charset="-128"/>
        </a:defRPr>
      </a:lvl7pPr>
      <a:lvl8pPr marL="1371600" algn="ctr" rtl="0" fontAlgn="base">
        <a:spcBef>
          <a:spcPct val="0"/>
        </a:spcBef>
        <a:spcAft>
          <a:spcPct val="0"/>
        </a:spcAft>
        <a:defRPr sz="4400">
          <a:solidFill>
            <a:schemeClr val="tx2"/>
          </a:solidFill>
          <a:latin typeface="Arial" pitchFamily="34" charset="0"/>
          <a:ea typeface="ＭＳ Ｐゴシック" pitchFamily="28" charset="-128"/>
        </a:defRPr>
      </a:lvl8pPr>
      <a:lvl9pPr marL="1828800" algn="ctr" rtl="0" fontAlgn="base">
        <a:spcBef>
          <a:spcPct val="0"/>
        </a:spcBef>
        <a:spcAft>
          <a:spcPct val="0"/>
        </a:spcAft>
        <a:defRPr sz="4400">
          <a:solidFill>
            <a:schemeClr val="tx2"/>
          </a:solidFill>
          <a:latin typeface="Arial" pitchFamily="34" charset="0"/>
          <a:ea typeface="ＭＳ Ｐゴシック" pitchFamily="2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a:defRPr>
      </a:lvl1pPr>
      <a:lvl2pPr marL="742950" indent="-285750" algn="l" rtl="0" eaLnBrk="0" fontAlgn="base" hangingPunct="0">
        <a:spcBef>
          <a:spcPct val="20000"/>
        </a:spcBef>
        <a:spcAft>
          <a:spcPct val="0"/>
        </a:spcAft>
        <a:buChar char="–"/>
        <a:defRPr sz="28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mn-ea"/>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mn-ea"/>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mn-ea"/>
          <a:cs typeface="ＭＳ Ｐゴシック"/>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 Id="rId3"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2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2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hyperlink" Target="http://www.aauw.org/" TargetMode="External"/><Relationship Id="rId5" Type="http://schemas.openxmlformats.org/officeDocument/2006/relationships/hyperlink" Target="mailto:aauw-research@aauw.org" TargetMode="External"/><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cov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341481">
            <a:off x="663575" y="850900"/>
            <a:ext cx="3389313" cy="4478338"/>
          </a:xfrm>
          <a:prstGeom prst="rect">
            <a:avLst/>
          </a:prstGeom>
          <a:noFill/>
          <a:ln>
            <a:noFill/>
          </a:ln>
          <a:effectLst>
            <a:outerShdw dist="139700" dir="7920014" algn="tl" rotWithShape="0">
              <a:srgbClr val="006F6F">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8"/>
          <p:cNvSpPr>
            <a:spLocks noChangeArrowheads="1"/>
          </p:cNvSpPr>
          <p:nvPr/>
        </p:nvSpPr>
        <p:spPr bwMode="auto">
          <a:xfrm>
            <a:off x="4724400" y="762000"/>
            <a:ext cx="4343400" cy="327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ts val="5000"/>
              </a:lnSpc>
            </a:pPr>
            <a:r>
              <a:rPr lang="en-US" altLang="en-US" sz="3400" b="1" i="1" dirty="0"/>
              <a:t>Why So Few? Women in Science, Technology,</a:t>
            </a:r>
          </a:p>
          <a:p>
            <a:pPr>
              <a:lnSpc>
                <a:spcPts val="5000"/>
              </a:lnSpc>
            </a:pPr>
            <a:r>
              <a:rPr lang="en-US" altLang="en-US" sz="3400" b="1" i="1" dirty="0"/>
              <a:t>Engineering, and Mathematics </a:t>
            </a:r>
          </a:p>
        </p:txBody>
      </p:sp>
      <p:sp>
        <p:nvSpPr>
          <p:cNvPr id="2" name="TextBox 1"/>
          <p:cNvSpPr txBox="1"/>
          <p:nvPr/>
        </p:nvSpPr>
        <p:spPr>
          <a:xfrm>
            <a:off x="4876800" y="4543961"/>
            <a:ext cx="4038600" cy="1323439"/>
          </a:xfrm>
          <a:prstGeom prst="rect">
            <a:avLst/>
          </a:prstGeom>
          <a:noFill/>
        </p:spPr>
        <p:txBody>
          <a:bodyPr wrap="square" rtlCol="0">
            <a:spAutoFit/>
          </a:bodyPr>
          <a:lstStyle/>
          <a:p>
            <a:r>
              <a:rPr lang="en-US" sz="2000" dirty="0" smtClean="0">
                <a:solidFill>
                  <a:srgbClr val="3C8C93"/>
                </a:solidFill>
              </a:rPr>
              <a:t>Joan Schmelz</a:t>
            </a:r>
          </a:p>
          <a:p>
            <a:r>
              <a:rPr lang="en-US" sz="2000" dirty="0" smtClean="0">
                <a:solidFill>
                  <a:srgbClr val="3C8C93"/>
                </a:solidFill>
              </a:rPr>
              <a:t>   Physics Prof, </a:t>
            </a:r>
            <a:r>
              <a:rPr lang="en-US" sz="2000" dirty="0" err="1" smtClean="0">
                <a:solidFill>
                  <a:srgbClr val="3C8C93"/>
                </a:solidFill>
              </a:rPr>
              <a:t>Univ</a:t>
            </a:r>
            <a:r>
              <a:rPr lang="en-US" sz="2000" dirty="0" smtClean="0">
                <a:solidFill>
                  <a:srgbClr val="3C8C93"/>
                </a:solidFill>
              </a:rPr>
              <a:t> of Memphis</a:t>
            </a:r>
          </a:p>
          <a:p>
            <a:r>
              <a:rPr lang="en-US" sz="2000" dirty="0" smtClean="0">
                <a:solidFill>
                  <a:srgbClr val="3C8C93"/>
                </a:solidFill>
              </a:rPr>
              <a:t>   Program Officer, NSF</a:t>
            </a:r>
          </a:p>
          <a:p>
            <a:r>
              <a:rPr lang="en-US" sz="2000" dirty="0" smtClean="0">
                <a:solidFill>
                  <a:srgbClr val="3C8C93"/>
                </a:solidFill>
              </a:rPr>
              <a:t>   Chair, CSWA</a:t>
            </a:r>
            <a:endParaRPr lang="en-US" sz="2000" dirty="0">
              <a:solidFill>
                <a:srgbClr val="3C8C93"/>
              </a:solidFil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bwMode="auto">
          <a:xfrm>
            <a:off x="0" y="228600"/>
            <a:ext cx="91440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tabLst>
                <a:tab pos="3376613" algn="l"/>
              </a:tabLst>
            </a:pPr>
            <a:r>
              <a:rPr lang="en-US" altLang="en-US" sz="2400" smtClean="0"/>
              <a:t>In math and science, a growth mindset benefits girls</a:t>
            </a:r>
            <a:r>
              <a:rPr lang="en-US" altLang="en-US" sz="2800" smtClean="0"/>
              <a:t>. </a:t>
            </a:r>
          </a:p>
        </p:txBody>
      </p:sp>
      <p:graphicFrame>
        <p:nvGraphicFramePr>
          <p:cNvPr id="9" name="Content Placeholder 8"/>
          <p:cNvGraphicFramePr>
            <a:graphicFrameLocks noGrp="1"/>
          </p:cNvGraphicFramePr>
          <p:nvPr>
            <p:ph sz="half" idx="1"/>
          </p:nvPr>
        </p:nvGraphicFramePr>
        <p:xfrm>
          <a:off x="228600" y="1066800"/>
          <a:ext cx="5181600" cy="4710113"/>
        </p:xfrm>
        <a:graphic>
          <a:graphicData uri="http://schemas.openxmlformats.org/drawingml/2006/table">
            <a:tbl>
              <a:tblPr/>
              <a:tblGrid>
                <a:gridCol w="2590800"/>
                <a:gridCol w="2590800"/>
              </a:tblGrid>
              <a:tr h="39629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ＭＳ Ｐゴシック" charset="-128"/>
                        </a:rPr>
                        <a:t>Fixed Mindset</a:t>
                      </a:r>
                    </a:p>
                  </a:txBody>
                  <a:tcPr marL="132709" marR="132709"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ea typeface="ＭＳ Ｐゴシック" charset="-128"/>
                        </a:rPr>
                        <a:t>Growth Mindset</a:t>
                      </a:r>
                    </a:p>
                  </a:txBody>
                  <a:tcPr marL="132709" marR="132709"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5791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charset="0"/>
                          <a:ea typeface="ＭＳ Ｐゴシック" charset="-128"/>
                        </a:rPr>
                        <a:t>Intelligence is static.</a:t>
                      </a:r>
                    </a:p>
                  </a:txBody>
                  <a:tcPr marL="132709" marR="132709"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charset="0"/>
                          <a:ea typeface="ＭＳ Ｐゴシック" charset="-128"/>
                        </a:rPr>
                        <a:t>Intelligence can be developed.</a:t>
                      </a:r>
                    </a:p>
                  </a:txBody>
                  <a:tcPr marL="132709" marR="132709"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924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ea typeface="ＭＳ Ｐゴシック" charset="-128"/>
                        </a:rPr>
                        <a:t>Leads to a desire to </a:t>
                      </a:r>
                      <a:r>
                        <a:rPr kumimoji="0" lang="en-US" sz="1600" b="0" i="1" u="none" strike="noStrike" cap="none" normalizeH="0" baseline="0" smtClean="0">
                          <a:ln>
                            <a:noFill/>
                          </a:ln>
                          <a:solidFill>
                            <a:srgbClr val="000000"/>
                          </a:solidFill>
                          <a:effectLst/>
                          <a:latin typeface="Arial" charset="0"/>
                          <a:ea typeface="ＭＳ Ｐゴシック" charset="-128"/>
                        </a:rPr>
                        <a:t>look smart </a:t>
                      </a:r>
                      <a:r>
                        <a:rPr kumimoji="0" lang="en-US" sz="1600" b="0" i="0" u="none" strike="noStrike" cap="none" normalizeH="0" baseline="0" smtClean="0">
                          <a:ln>
                            <a:noFill/>
                          </a:ln>
                          <a:solidFill>
                            <a:srgbClr val="000000"/>
                          </a:solidFill>
                          <a:effectLst/>
                          <a:latin typeface="Arial" charset="0"/>
                          <a:ea typeface="ＭＳ Ｐゴシック" charset="-128"/>
                        </a:rPr>
                        <a:t>and therefore a tendency to</a:t>
                      </a:r>
                    </a:p>
                  </a:txBody>
                  <a:tcPr marL="132709" marR="132709"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ea typeface="ＭＳ Ｐゴシック" charset="-128"/>
                        </a:rPr>
                        <a:t>Leads to a desire to </a:t>
                      </a:r>
                      <a:r>
                        <a:rPr kumimoji="0" lang="en-US" sz="1600" b="0" i="1" u="none" strike="noStrike" cap="none" normalizeH="0" baseline="0" smtClean="0">
                          <a:ln>
                            <a:noFill/>
                          </a:ln>
                          <a:solidFill>
                            <a:srgbClr val="000000"/>
                          </a:solidFill>
                          <a:effectLst/>
                          <a:latin typeface="Arial" charset="0"/>
                          <a:ea typeface="ＭＳ Ｐゴシック" charset="-128"/>
                        </a:rPr>
                        <a:t>learn </a:t>
                      </a:r>
                      <a:r>
                        <a:rPr kumimoji="0" lang="en-US" sz="1600" b="0" i="0" u="none" strike="noStrike" cap="none" normalizeH="0" baseline="0" smtClean="0">
                          <a:ln>
                            <a:noFill/>
                          </a:ln>
                          <a:solidFill>
                            <a:srgbClr val="000000"/>
                          </a:solidFill>
                          <a:effectLst/>
                          <a:latin typeface="Arial" charset="0"/>
                          <a:ea typeface="ＭＳ Ｐゴシック" charset="-128"/>
                        </a:rPr>
                        <a:t>and therefore a tendency to</a:t>
                      </a:r>
                    </a:p>
                  </a:txBody>
                  <a:tcPr marL="132709" marR="132709"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493780">
                <a:tc>
                  <a:txBody>
                    <a:bodyPr/>
                    <a:lstStyle/>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US" sz="1600" b="1" i="0" u="none" strike="noStrike" cap="none" normalizeH="0" baseline="0" smtClean="0">
                          <a:ln>
                            <a:noFill/>
                          </a:ln>
                          <a:solidFill>
                            <a:srgbClr val="000090"/>
                          </a:solidFill>
                          <a:effectLst/>
                          <a:latin typeface="Arial" charset="0"/>
                          <a:ea typeface="ＭＳ Ｐゴシック" charset="-128"/>
                        </a:rPr>
                        <a:t>avoid challenges</a:t>
                      </a:r>
                    </a:p>
                  </a:txBody>
                  <a:tcPr marL="132709" marR="132709"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US" sz="1600" b="1" i="0" u="none" strike="noStrike" cap="none" normalizeH="0" baseline="0" smtClean="0">
                          <a:ln>
                            <a:noFill/>
                          </a:ln>
                          <a:solidFill>
                            <a:srgbClr val="800000"/>
                          </a:solidFill>
                          <a:effectLst/>
                          <a:latin typeface="Arial" charset="0"/>
                          <a:ea typeface="ＭＳ Ｐゴシック" charset="-128"/>
                        </a:rPr>
                        <a:t>embrace challenges</a:t>
                      </a:r>
                    </a:p>
                  </a:txBody>
                  <a:tcPr marL="132709" marR="132709"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579198">
                <a:tc>
                  <a:txBody>
                    <a:bodyPr/>
                    <a:lstStyle/>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US" sz="1600" b="1" i="0" u="none" strike="noStrike" cap="none" normalizeH="0" baseline="0" smtClean="0">
                          <a:ln>
                            <a:noFill/>
                          </a:ln>
                          <a:solidFill>
                            <a:srgbClr val="000090"/>
                          </a:solidFill>
                          <a:effectLst/>
                          <a:latin typeface="Arial" charset="0"/>
                          <a:ea typeface="ＭＳ Ｐゴシック" charset="-128"/>
                        </a:rPr>
                        <a:t>give up easily due to obstacles</a:t>
                      </a:r>
                    </a:p>
                  </a:txBody>
                  <a:tcPr marL="132709" marR="132709"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US" sz="1600" b="1" i="0" u="none" strike="noStrike" cap="none" normalizeH="0" baseline="0" smtClean="0">
                          <a:ln>
                            <a:noFill/>
                          </a:ln>
                          <a:solidFill>
                            <a:srgbClr val="800000"/>
                          </a:solidFill>
                          <a:effectLst/>
                          <a:latin typeface="Arial" charset="0"/>
                          <a:ea typeface="ＭＳ Ｐゴシック" charset="-128"/>
                        </a:rPr>
                        <a:t>persist despite obstacles </a:t>
                      </a:r>
                    </a:p>
                  </a:txBody>
                  <a:tcPr marL="132709" marR="132709"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579198">
                <a:tc>
                  <a:txBody>
                    <a:bodyPr/>
                    <a:lstStyle/>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US" sz="1600" b="1" i="0" u="none" strike="noStrike" cap="none" normalizeH="0" baseline="0" smtClean="0">
                          <a:ln>
                            <a:noFill/>
                          </a:ln>
                          <a:solidFill>
                            <a:srgbClr val="000090"/>
                          </a:solidFill>
                          <a:effectLst/>
                          <a:latin typeface="Arial" charset="0"/>
                          <a:ea typeface="ＭＳ Ｐゴシック" charset="-128"/>
                        </a:rPr>
                        <a:t>see effort as fruitless</a:t>
                      </a:r>
                    </a:p>
                  </a:txBody>
                  <a:tcPr marL="132709" marR="132709"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US" sz="1600" b="1" i="0" u="none" strike="noStrike" cap="none" normalizeH="0" baseline="0" smtClean="0">
                          <a:ln>
                            <a:noFill/>
                          </a:ln>
                          <a:solidFill>
                            <a:srgbClr val="800000"/>
                          </a:solidFill>
                          <a:effectLst/>
                          <a:latin typeface="Arial" charset="0"/>
                          <a:ea typeface="ＭＳ Ｐゴシック" charset="-128"/>
                        </a:rPr>
                        <a:t>see effort as path to mastery</a:t>
                      </a:r>
                    </a:p>
                  </a:txBody>
                  <a:tcPr marL="132709" marR="132709"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579198">
                <a:tc>
                  <a:txBody>
                    <a:bodyPr/>
                    <a:lstStyle/>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US" sz="1600" b="1" i="0" u="none" strike="noStrike" cap="none" normalizeH="0" baseline="0" smtClean="0">
                          <a:ln>
                            <a:noFill/>
                          </a:ln>
                          <a:solidFill>
                            <a:srgbClr val="000090"/>
                          </a:solidFill>
                          <a:effectLst/>
                          <a:latin typeface="Arial" charset="0"/>
                          <a:ea typeface="ＭＳ Ｐゴシック" charset="-128"/>
                        </a:rPr>
                        <a:t>ignore useful feedback</a:t>
                      </a:r>
                    </a:p>
                  </a:txBody>
                  <a:tcPr marL="132709" marR="132709"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US" sz="1600" b="1" i="0" u="none" strike="noStrike" cap="none" normalizeH="0" baseline="0" smtClean="0">
                          <a:ln>
                            <a:noFill/>
                          </a:ln>
                          <a:solidFill>
                            <a:srgbClr val="800000"/>
                          </a:solidFill>
                          <a:effectLst/>
                          <a:latin typeface="Arial" charset="0"/>
                          <a:ea typeface="ＭＳ Ｐゴシック" charset="-128"/>
                        </a:rPr>
                        <a:t>learn from criticism</a:t>
                      </a:r>
                    </a:p>
                  </a:txBody>
                  <a:tcPr marL="132709" marR="132709"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579198">
                <a:tc>
                  <a:txBody>
                    <a:bodyPr/>
                    <a:lstStyle/>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US" sz="1600" b="1" i="0" u="none" strike="noStrike" cap="none" normalizeH="0" baseline="0" smtClean="0">
                          <a:ln>
                            <a:noFill/>
                          </a:ln>
                          <a:solidFill>
                            <a:srgbClr val="000090"/>
                          </a:solidFill>
                          <a:effectLst/>
                          <a:latin typeface="Arial" charset="0"/>
                          <a:ea typeface="ＭＳ Ｐゴシック" charset="-128"/>
                        </a:rPr>
                        <a:t>be threatened by others’ success </a:t>
                      </a:r>
                    </a:p>
                  </a:txBody>
                  <a:tcPr marL="132709" marR="132709"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US" sz="1600" b="1" i="0" u="none" strike="noStrike" cap="none" normalizeH="0" baseline="0" smtClean="0">
                          <a:ln>
                            <a:noFill/>
                          </a:ln>
                          <a:solidFill>
                            <a:srgbClr val="800000"/>
                          </a:solidFill>
                          <a:effectLst/>
                          <a:latin typeface="Arial" charset="0"/>
                          <a:ea typeface="ＭＳ Ｐゴシック" charset="-128"/>
                        </a:rPr>
                        <a:t>be inspired by others’ success </a:t>
                      </a:r>
                    </a:p>
                  </a:txBody>
                  <a:tcPr marL="132709" marR="132709"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bl>
          </a:graphicData>
        </a:graphic>
      </p:graphicFrame>
      <p:sp>
        <p:nvSpPr>
          <p:cNvPr id="3" name="Rectangle 2"/>
          <p:cNvSpPr/>
          <p:nvPr/>
        </p:nvSpPr>
        <p:spPr bwMode="auto">
          <a:xfrm>
            <a:off x="228600" y="3352800"/>
            <a:ext cx="5181600" cy="2590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a typeface="ＭＳ Ｐゴシック" pitchFamily="28" charset="-128"/>
            </a:endParaRPr>
          </a:p>
        </p:txBody>
      </p:sp>
    </p:spTree>
    <p:extLst>
      <p:ext uri="{BB962C8B-B14F-4D97-AF65-F5344CB8AC3E}">
        <p14:creationId xmlns:p14="http://schemas.microsoft.com/office/powerpoint/2010/main" val="327979572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bwMode="auto">
          <a:xfrm>
            <a:off x="0" y="228600"/>
            <a:ext cx="91440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tabLst>
                <a:tab pos="3376613" algn="l"/>
              </a:tabLst>
            </a:pPr>
            <a:r>
              <a:rPr lang="en-US" altLang="en-US" sz="2400" smtClean="0"/>
              <a:t>In math and science, a growth mindset benefits girls</a:t>
            </a:r>
            <a:r>
              <a:rPr lang="en-US" altLang="en-US" sz="2800" smtClean="0"/>
              <a:t>. </a:t>
            </a:r>
          </a:p>
        </p:txBody>
      </p:sp>
      <p:graphicFrame>
        <p:nvGraphicFramePr>
          <p:cNvPr id="9" name="Content Placeholder 8"/>
          <p:cNvGraphicFramePr>
            <a:graphicFrameLocks noGrp="1"/>
          </p:cNvGraphicFramePr>
          <p:nvPr>
            <p:ph sz="half" idx="1"/>
          </p:nvPr>
        </p:nvGraphicFramePr>
        <p:xfrm>
          <a:off x="228600" y="1066800"/>
          <a:ext cx="5181600" cy="4710113"/>
        </p:xfrm>
        <a:graphic>
          <a:graphicData uri="http://schemas.openxmlformats.org/drawingml/2006/table">
            <a:tbl>
              <a:tblPr/>
              <a:tblGrid>
                <a:gridCol w="2590800"/>
                <a:gridCol w="2590800"/>
              </a:tblGrid>
              <a:tr h="39629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ＭＳ Ｐゴシック" charset="-128"/>
                        </a:rPr>
                        <a:t>Fixed Mindset</a:t>
                      </a:r>
                    </a:p>
                  </a:txBody>
                  <a:tcPr marL="132709" marR="132709"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ea typeface="ＭＳ Ｐゴシック" charset="-128"/>
                        </a:rPr>
                        <a:t>Growth Mindset</a:t>
                      </a:r>
                    </a:p>
                  </a:txBody>
                  <a:tcPr marL="132709" marR="132709"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5791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charset="0"/>
                          <a:ea typeface="ＭＳ Ｐゴシック" charset="-128"/>
                        </a:rPr>
                        <a:t>Intelligence is static.</a:t>
                      </a:r>
                    </a:p>
                  </a:txBody>
                  <a:tcPr marL="132709" marR="132709"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charset="0"/>
                          <a:ea typeface="ＭＳ Ｐゴシック" charset="-128"/>
                        </a:rPr>
                        <a:t>Intelligence can be developed.</a:t>
                      </a:r>
                    </a:p>
                  </a:txBody>
                  <a:tcPr marL="132709" marR="132709"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924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ea typeface="ＭＳ Ｐゴシック" charset="-128"/>
                        </a:rPr>
                        <a:t>Leads to a desire to </a:t>
                      </a:r>
                      <a:r>
                        <a:rPr kumimoji="0" lang="en-US" sz="1600" b="0" i="1" u="none" strike="noStrike" cap="none" normalizeH="0" baseline="0" smtClean="0">
                          <a:ln>
                            <a:noFill/>
                          </a:ln>
                          <a:solidFill>
                            <a:srgbClr val="000000"/>
                          </a:solidFill>
                          <a:effectLst/>
                          <a:latin typeface="Arial" charset="0"/>
                          <a:ea typeface="ＭＳ Ｐゴシック" charset="-128"/>
                        </a:rPr>
                        <a:t>look smart </a:t>
                      </a:r>
                      <a:r>
                        <a:rPr kumimoji="0" lang="en-US" sz="1600" b="0" i="0" u="none" strike="noStrike" cap="none" normalizeH="0" baseline="0" smtClean="0">
                          <a:ln>
                            <a:noFill/>
                          </a:ln>
                          <a:solidFill>
                            <a:srgbClr val="000000"/>
                          </a:solidFill>
                          <a:effectLst/>
                          <a:latin typeface="Arial" charset="0"/>
                          <a:ea typeface="ＭＳ Ｐゴシック" charset="-128"/>
                        </a:rPr>
                        <a:t>and therefore a tendency to</a:t>
                      </a:r>
                    </a:p>
                  </a:txBody>
                  <a:tcPr marL="132709" marR="132709"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ea typeface="ＭＳ Ｐゴシック" charset="-128"/>
                        </a:rPr>
                        <a:t>Leads to a desire to </a:t>
                      </a:r>
                      <a:r>
                        <a:rPr kumimoji="0" lang="en-US" sz="1600" b="0" i="1" u="none" strike="noStrike" cap="none" normalizeH="0" baseline="0" smtClean="0">
                          <a:ln>
                            <a:noFill/>
                          </a:ln>
                          <a:solidFill>
                            <a:srgbClr val="000000"/>
                          </a:solidFill>
                          <a:effectLst/>
                          <a:latin typeface="Arial" charset="0"/>
                          <a:ea typeface="ＭＳ Ｐゴシック" charset="-128"/>
                        </a:rPr>
                        <a:t>learn </a:t>
                      </a:r>
                      <a:r>
                        <a:rPr kumimoji="0" lang="en-US" sz="1600" b="0" i="0" u="none" strike="noStrike" cap="none" normalizeH="0" baseline="0" smtClean="0">
                          <a:ln>
                            <a:noFill/>
                          </a:ln>
                          <a:solidFill>
                            <a:srgbClr val="000000"/>
                          </a:solidFill>
                          <a:effectLst/>
                          <a:latin typeface="Arial" charset="0"/>
                          <a:ea typeface="ＭＳ Ｐゴシック" charset="-128"/>
                        </a:rPr>
                        <a:t>and therefore a tendency to</a:t>
                      </a:r>
                    </a:p>
                  </a:txBody>
                  <a:tcPr marL="132709" marR="132709"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493780">
                <a:tc>
                  <a:txBody>
                    <a:bodyPr/>
                    <a:lstStyle/>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US" sz="1600" b="1" i="0" u="none" strike="noStrike" cap="none" normalizeH="0" baseline="0" smtClean="0">
                          <a:ln>
                            <a:noFill/>
                          </a:ln>
                          <a:solidFill>
                            <a:srgbClr val="000090"/>
                          </a:solidFill>
                          <a:effectLst/>
                          <a:latin typeface="Arial" charset="0"/>
                          <a:ea typeface="ＭＳ Ｐゴシック" charset="-128"/>
                        </a:rPr>
                        <a:t>avoid challenges</a:t>
                      </a:r>
                    </a:p>
                  </a:txBody>
                  <a:tcPr marL="132709" marR="132709"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US" sz="1600" b="1" i="0" u="none" strike="noStrike" cap="none" normalizeH="0" baseline="0" smtClean="0">
                          <a:ln>
                            <a:noFill/>
                          </a:ln>
                          <a:solidFill>
                            <a:srgbClr val="800000"/>
                          </a:solidFill>
                          <a:effectLst/>
                          <a:latin typeface="Arial" charset="0"/>
                          <a:ea typeface="ＭＳ Ｐゴシック" charset="-128"/>
                        </a:rPr>
                        <a:t>embrace challenges</a:t>
                      </a:r>
                    </a:p>
                  </a:txBody>
                  <a:tcPr marL="132709" marR="132709"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579198">
                <a:tc>
                  <a:txBody>
                    <a:bodyPr/>
                    <a:lstStyle/>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US" sz="1600" b="1" i="0" u="none" strike="noStrike" cap="none" normalizeH="0" baseline="0" smtClean="0">
                          <a:ln>
                            <a:noFill/>
                          </a:ln>
                          <a:solidFill>
                            <a:srgbClr val="000090"/>
                          </a:solidFill>
                          <a:effectLst/>
                          <a:latin typeface="Arial" charset="0"/>
                          <a:ea typeface="ＭＳ Ｐゴシック" charset="-128"/>
                        </a:rPr>
                        <a:t>give up easily due to obstacles</a:t>
                      </a:r>
                    </a:p>
                  </a:txBody>
                  <a:tcPr marL="132709" marR="132709"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US" sz="1600" b="1" i="0" u="none" strike="noStrike" cap="none" normalizeH="0" baseline="0" smtClean="0">
                          <a:ln>
                            <a:noFill/>
                          </a:ln>
                          <a:solidFill>
                            <a:srgbClr val="800000"/>
                          </a:solidFill>
                          <a:effectLst/>
                          <a:latin typeface="Arial" charset="0"/>
                          <a:ea typeface="ＭＳ Ｐゴシック" charset="-128"/>
                        </a:rPr>
                        <a:t>persist despite obstacles </a:t>
                      </a:r>
                    </a:p>
                  </a:txBody>
                  <a:tcPr marL="132709" marR="132709"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579198">
                <a:tc>
                  <a:txBody>
                    <a:bodyPr/>
                    <a:lstStyle/>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US" sz="1600" b="1" i="0" u="none" strike="noStrike" cap="none" normalizeH="0" baseline="0" smtClean="0">
                          <a:ln>
                            <a:noFill/>
                          </a:ln>
                          <a:solidFill>
                            <a:srgbClr val="000090"/>
                          </a:solidFill>
                          <a:effectLst/>
                          <a:latin typeface="Arial" charset="0"/>
                          <a:ea typeface="ＭＳ Ｐゴシック" charset="-128"/>
                        </a:rPr>
                        <a:t>see effort as fruitless</a:t>
                      </a:r>
                    </a:p>
                  </a:txBody>
                  <a:tcPr marL="132709" marR="132709"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US" sz="1600" b="1" i="0" u="none" strike="noStrike" cap="none" normalizeH="0" baseline="0" smtClean="0">
                          <a:ln>
                            <a:noFill/>
                          </a:ln>
                          <a:solidFill>
                            <a:srgbClr val="800000"/>
                          </a:solidFill>
                          <a:effectLst/>
                          <a:latin typeface="Arial" charset="0"/>
                          <a:ea typeface="ＭＳ Ｐゴシック" charset="-128"/>
                        </a:rPr>
                        <a:t>see effort as path to mastery</a:t>
                      </a:r>
                    </a:p>
                  </a:txBody>
                  <a:tcPr marL="132709" marR="132709"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579198">
                <a:tc>
                  <a:txBody>
                    <a:bodyPr/>
                    <a:lstStyle/>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US" sz="1600" b="1" i="0" u="none" strike="noStrike" cap="none" normalizeH="0" baseline="0" smtClean="0">
                          <a:ln>
                            <a:noFill/>
                          </a:ln>
                          <a:solidFill>
                            <a:srgbClr val="000090"/>
                          </a:solidFill>
                          <a:effectLst/>
                          <a:latin typeface="Arial" charset="0"/>
                          <a:ea typeface="ＭＳ Ｐゴシック" charset="-128"/>
                        </a:rPr>
                        <a:t>ignore useful feedback</a:t>
                      </a:r>
                    </a:p>
                  </a:txBody>
                  <a:tcPr marL="132709" marR="132709"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US" sz="1600" b="1" i="0" u="none" strike="noStrike" cap="none" normalizeH="0" baseline="0" smtClean="0">
                          <a:ln>
                            <a:noFill/>
                          </a:ln>
                          <a:solidFill>
                            <a:srgbClr val="800000"/>
                          </a:solidFill>
                          <a:effectLst/>
                          <a:latin typeface="Arial" charset="0"/>
                          <a:ea typeface="ＭＳ Ｐゴシック" charset="-128"/>
                        </a:rPr>
                        <a:t>learn from criticism</a:t>
                      </a:r>
                    </a:p>
                  </a:txBody>
                  <a:tcPr marL="132709" marR="132709"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579198">
                <a:tc>
                  <a:txBody>
                    <a:bodyPr/>
                    <a:lstStyle/>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US" sz="1600" b="1" i="0" u="none" strike="noStrike" cap="none" normalizeH="0" baseline="0" smtClean="0">
                          <a:ln>
                            <a:noFill/>
                          </a:ln>
                          <a:solidFill>
                            <a:srgbClr val="000090"/>
                          </a:solidFill>
                          <a:effectLst/>
                          <a:latin typeface="Arial" charset="0"/>
                          <a:ea typeface="ＭＳ Ｐゴシック" charset="-128"/>
                        </a:rPr>
                        <a:t>be threatened by others’ success </a:t>
                      </a:r>
                    </a:p>
                  </a:txBody>
                  <a:tcPr marL="132709" marR="132709"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US" sz="1600" b="1" i="0" u="none" strike="noStrike" cap="none" normalizeH="0" baseline="0" smtClean="0">
                          <a:ln>
                            <a:noFill/>
                          </a:ln>
                          <a:solidFill>
                            <a:srgbClr val="800000"/>
                          </a:solidFill>
                          <a:effectLst/>
                          <a:latin typeface="Arial" charset="0"/>
                          <a:ea typeface="ＭＳ Ｐゴシック" charset="-128"/>
                        </a:rPr>
                        <a:t>be inspired by others’ success </a:t>
                      </a:r>
                    </a:p>
                  </a:txBody>
                  <a:tcPr marL="132709" marR="132709"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bl>
          </a:graphicData>
        </a:graphic>
      </p:graphicFrame>
      <p:sp>
        <p:nvSpPr>
          <p:cNvPr id="3" name="Rectangle 2"/>
          <p:cNvSpPr/>
          <p:nvPr/>
        </p:nvSpPr>
        <p:spPr bwMode="auto">
          <a:xfrm>
            <a:off x="228600" y="4114800"/>
            <a:ext cx="5181600" cy="1828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a typeface="ＭＳ Ｐゴシック" pitchFamily="28" charset="-128"/>
            </a:endParaRPr>
          </a:p>
        </p:txBody>
      </p:sp>
    </p:spTree>
    <p:extLst>
      <p:ext uri="{BB962C8B-B14F-4D97-AF65-F5344CB8AC3E}">
        <p14:creationId xmlns:p14="http://schemas.microsoft.com/office/powerpoint/2010/main" val="260317197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bwMode="auto">
          <a:xfrm>
            <a:off x="0" y="228600"/>
            <a:ext cx="91440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tabLst>
                <a:tab pos="3376613" algn="l"/>
              </a:tabLst>
            </a:pPr>
            <a:r>
              <a:rPr lang="en-US" altLang="en-US" sz="2400" smtClean="0"/>
              <a:t>In math and science, a growth mindset benefits girls</a:t>
            </a:r>
            <a:r>
              <a:rPr lang="en-US" altLang="en-US" sz="2800" smtClean="0"/>
              <a:t>. </a:t>
            </a:r>
          </a:p>
        </p:txBody>
      </p:sp>
      <p:graphicFrame>
        <p:nvGraphicFramePr>
          <p:cNvPr id="9" name="Content Placeholder 8"/>
          <p:cNvGraphicFramePr>
            <a:graphicFrameLocks noGrp="1"/>
          </p:cNvGraphicFramePr>
          <p:nvPr>
            <p:ph sz="half" idx="1"/>
          </p:nvPr>
        </p:nvGraphicFramePr>
        <p:xfrm>
          <a:off x="228600" y="1066800"/>
          <a:ext cx="5181600" cy="4710113"/>
        </p:xfrm>
        <a:graphic>
          <a:graphicData uri="http://schemas.openxmlformats.org/drawingml/2006/table">
            <a:tbl>
              <a:tblPr/>
              <a:tblGrid>
                <a:gridCol w="2590800"/>
                <a:gridCol w="2590800"/>
              </a:tblGrid>
              <a:tr h="39629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ＭＳ Ｐゴシック" charset="-128"/>
                        </a:rPr>
                        <a:t>Fixed Mindset</a:t>
                      </a:r>
                    </a:p>
                  </a:txBody>
                  <a:tcPr marL="132709" marR="132709"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ea typeface="ＭＳ Ｐゴシック" charset="-128"/>
                        </a:rPr>
                        <a:t>Growth Mindset</a:t>
                      </a:r>
                    </a:p>
                  </a:txBody>
                  <a:tcPr marL="132709" marR="132709"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5791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charset="0"/>
                          <a:ea typeface="ＭＳ Ｐゴシック" charset="-128"/>
                        </a:rPr>
                        <a:t>Intelligence is static.</a:t>
                      </a:r>
                    </a:p>
                  </a:txBody>
                  <a:tcPr marL="132709" marR="132709"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charset="0"/>
                          <a:ea typeface="ＭＳ Ｐゴシック" charset="-128"/>
                        </a:rPr>
                        <a:t>Intelligence can be developed.</a:t>
                      </a:r>
                    </a:p>
                  </a:txBody>
                  <a:tcPr marL="132709" marR="132709"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924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ea typeface="ＭＳ Ｐゴシック" charset="-128"/>
                        </a:rPr>
                        <a:t>Leads to a desire to </a:t>
                      </a:r>
                      <a:r>
                        <a:rPr kumimoji="0" lang="en-US" sz="1600" b="0" i="1" u="none" strike="noStrike" cap="none" normalizeH="0" baseline="0" smtClean="0">
                          <a:ln>
                            <a:noFill/>
                          </a:ln>
                          <a:solidFill>
                            <a:srgbClr val="000000"/>
                          </a:solidFill>
                          <a:effectLst/>
                          <a:latin typeface="Arial" charset="0"/>
                          <a:ea typeface="ＭＳ Ｐゴシック" charset="-128"/>
                        </a:rPr>
                        <a:t>look smart </a:t>
                      </a:r>
                      <a:r>
                        <a:rPr kumimoji="0" lang="en-US" sz="1600" b="0" i="0" u="none" strike="noStrike" cap="none" normalizeH="0" baseline="0" smtClean="0">
                          <a:ln>
                            <a:noFill/>
                          </a:ln>
                          <a:solidFill>
                            <a:srgbClr val="000000"/>
                          </a:solidFill>
                          <a:effectLst/>
                          <a:latin typeface="Arial" charset="0"/>
                          <a:ea typeface="ＭＳ Ｐゴシック" charset="-128"/>
                        </a:rPr>
                        <a:t>and therefore a tendency to</a:t>
                      </a:r>
                    </a:p>
                  </a:txBody>
                  <a:tcPr marL="132709" marR="132709"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ea typeface="ＭＳ Ｐゴシック" charset="-128"/>
                        </a:rPr>
                        <a:t>Leads to a desire to </a:t>
                      </a:r>
                      <a:r>
                        <a:rPr kumimoji="0" lang="en-US" sz="1600" b="0" i="1" u="none" strike="noStrike" cap="none" normalizeH="0" baseline="0" smtClean="0">
                          <a:ln>
                            <a:noFill/>
                          </a:ln>
                          <a:solidFill>
                            <a:srgbClr val="000000"/>
                          </a:solidFill>
                          <a:effectLst/>
                          <a:latin typeface="Arial" charset="0"/>
                          <a:ea typeface="ＭＳ Ｐゴシック" charset="-128"/>
                        </a:rPr>
                        <a:t>learn </a:t>
                      </a:r>
                      <a:r>
                        <a:rPr kumimoji="0" lang="en-US" sz="1600" b="0" i="0" u="none" strike="noStrike" cap="none" normalizeH="0" baseline="0" smtClean="0">
                          <a:ln>
                            <a:noFill/>
                          </a:ln>
                          <a:solidFill>
                            <a:srgbClr val="000000"/>
                          </a:solidFill>
                          <a:effectLst/>
                          <a:latin typeface="Arial" charset="0"/>
                          <a:ea typeface="ＭＳ Ｐゴシック" charset="-128"/>
                        </a:rPr>
                        <a:t>and therefore a tendency to</a:t>
                      </a:r>
                    </a:p>
                  </a:txBody>
                  <a:tcPr marL="132709" marR="132709"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493780">
                <a:tc>
                  <a:txBody>
                    <a:bodyPr/>
                    <a:lstStyle/>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US" sz="1600" b="1" i="0" u="none" strike="noStrike" cap="none" normalizeH="0" baseline="0" smtClean="0">
                          <a:ln>
                            <a:noFill/>
                          </a:ln>
                          <a:solidFill>
                            <a:srgbClr val="000090"/>
                          </a:solidFill>
                          <a:effectLst/>
                          <a:latin typeface="Arial" charset="0"/>
                          <a:ea typeface="ＭＳ Ｐゴシック" charset="-128"/>
                        </a:rPr>
                        <a:t>avoid challenges</a:t>
                      </a:r>
                    </a:p>
                  </a:txBody>
                  <a:tcPr marL="132709" marR="132709"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US" sz="1600" b="1" i="0" u="none" strike="noStrike" cap="none" normalizeH="0" baseline="0" smtClean="0">
                          <a:ln>
                            <a:noFill/>
                          </a:ln>
                          <a:solidFill>
                            <a:srgbClr val="800000"/>
                          </a:solidFill>
                          <a:effectLst/>
                          <a:latin typeface="Arial" charset="0"/>
                          <a:ea typeface="ＭＳ Ｐゴシック" charset="-128"/>
                        </a:rPr>
                        <a:t>embrace challenges</a:t>
                      </a:r>
                    </a:p>
                  </a:txBody>
                  <a:tcPr marL="132709" marR="132709"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579198">
                <a:tc>
                  <a:txBody>
                    <a:bodyPr/>
                    <a:lstStyle/>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US" sz="1600" b="1" i="0" u="none" strike="noStrike" cap="none" normalizeH="0" baseline="0" smtClean="0">
                          <a:ln>
                            <a:noFill/>
                          </a:ln>
                          <a:solidFill>
                            <a:srgbClr val="000090"/>
                          </a:solidFill>
                          <a:effectLst/>
                          <a:latin typeface="Arial" charset="0"/>
                          <a:ea typeface="ＭＳ Ｐゴシック" charset="-128"/>
                        </a:rPr>
                        <a:t>give up easily due to obstacles</a:t>
                      </a:r>
                    </a:p>
                  </a:txBody>
                  <a:tcPr marL="132709" marR="132709"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US" sz="1600" b="1" i="0" u="none" strike="noStrike" cap="none" normalizeH="0" baseline="0" smtClean="0">
                          <a:ln>
                            <a:noFill/>
                          </a:ln>
                          <a:solidFill>
                            <a:srgbClr val="800000"/>
                          </a:solidFill>
                          <a:effectLst/>
                          <a:latin typeface="Arial" charset="0"/>
                          <a:ea typeface="ＭＳ Ｐゴシック" charset="-128"/>
                        </a:rPr>
                        <a:t>persist despite obstacles </a:t>
                      </a:r>
                    </a:p>
                  </a:txBody>
                  <a:tcPr marL="132709" marR="132709"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579198">
                <a:tc>
                  <a:txBody>
                    <a:bodyPr/>
                    <a:lstStyle/>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US" sz="1600" b="1" i="0" u="none" strike="noStrike" cap="none" normalizeH="0" baseline="0" smtClean="0">
                          <a:ln>
                            <a:noFill/>
                          </a:ln>
                          <a:solidFill>
                            <a:srgbClr val="000090"/>
                          </a:solidFill>
                          <a:effectLst/>
                          <a:latin typeface="Arial" charset="0"/>
                          <a:ea typeface="ＭＳ Ｐゴシック" charset="-128"/>
                        </a:rPr>
                        <a:t>see effort as fruitless</a:t>
                      </a:r>
                    </a:p>
                  </a:txBody>
                  <a:tcPr marL="132709" marR="132709"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US" sz="1600" b="1" i="0" u="none" strike="noStrike" cap="none" normalizeH="0" baseline="0" smtClean="0">
                          <a:ln>
                            <a:noFill/>
                          </a:ln>
                          <a:solidFill>
                            <a:srgbClr val="800000"/>
                          </a:solidFill>
                          <a:effectLst/>
                          <a:latin typeface="Arial" charset="0"/>
                          <a:ea typeface="ＭＳ Ｐゴシック" charset="-128"/>
                        </a:rPr>
                        <a:t>see effort as path to mastery</a:t>
                      </a:r>
                    </a:p>
                  </a:txBody>
                  <a:tcPr marL="132709" marR="132709"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579198">
                <a:tc>
                  <a:txBody>
                    <a:bodyPr/>
                    <a:lstStyle/>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US" sz="1600" b="1" i="0" u="none" strike="noStrike" cap="none" normalizeH="0" baseline="0" smtClean="0">
                          <a:ln>
                            <a:noFill/>
                          </a:ln>
                          <a:solidFill>
                            <a:srgbClr val="000090"/>
                          </a:solidFill>
                          <a:effectLst/>
                          <a:latin typeface="Arial" charset="0"/>
                          <a:ea typeface="ＭＳ Ｐゴシック" charset="-128"/>
                        </a:rPr>
                        <a:t>ignore useful feedback</a:t>
                      </a:r>
                    </a:p>
                  </a:txBody>
                  <a:tcPr marL="132709" marR="132709"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US" sz="1600" b="1" i="0" u="none" strike="noStrike" cap="none" normalizeH="0" baseline="0" smtClean="0">
                          <a:ln>
                            <a:noFill/>
                          </a:ln>
                          <a:solidFill>
                            <a:srgbClr val="800000"/>
                          </a:solidFill>
                          <a:effectLst/>
                          <a:latin typeface="Arial" charset="0"/>
                          <a:ea typeface="ＭＳ Ｐゴシック" charset="-128"/>
                        </a:rPr>
                        <a:t>learn from criticism</a:t>
                      </a:r>
                    </a:p>
                  </a:txBody>
                  <a:tcPr marL="132709" marR="132709"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579198">
                <a:tc>
                  <a:txBody>
                    <a:bodyPr/>
                    <a:lstStyle/>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US" sz="1600" b="1" i="0" u="none" strike="noStrike" cap="none" normalizeH="0" baseline="0" smtClean="0">
                          <a:ln>
                            <a:noFill/>
                          </a:ln>
                          <a:solidFill>
                            <a:srgbClr val="000090"/>
                          </a:solidFill>
                          <a:effectLst/>
                          <a:latin typeface="Arial" charset="0"/>
                          <a:ea typeface="ＭＳ Ｐゴシック" charset="-128"/>
                        </a:rPr>
                        <a:t>be threatened by others’ success </a:t>
                      </a:r>
                    </a:p>
                  </a:txBody>
                  <a:tcPr marL="132709" marR="132709"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US" sz="1600" b="1" i="0" u="none" strike="noStrike" cap="none" normalizeH="0" baseline="0" smtClean="0">
                          <a:ln>
                            <a:noFill/>
                          </a:ln>
                          <a:solidFill>
                            <a:srgbClr val="800000"/>
                          </a:solidFill>
                          <a:effectLst/>
                          <a:latin typeface="Arial" charset="0"/>
                          <a:ea typeface="ＭＳ Ｐゴシック" charset="-128"/>
                        </a:rPr>
                        <a:t>be inspired by others’ success </a:t>
                      </a:r>
                    </a:p>
                  </a:txBody>
                  <a:tcPr marL="132709" marR="132709"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bl>
          </a:graphicData>
        </a:graphic>
      </p:graphicFrame>
      <p:sp>
        <p:nvSpPr>
          <p:cNvPr id="3" name="Rectangle 2"/>
          <p:cNvSpPr/>
          <p:nvPr/>
        </p:nvSpPr>
        <p:spPr bwMode="auto">
          <a:xfrm>
            <a:off x="228600" y="4648200"/>
            <a:ext cx="5181600" cy="12954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a typeface="ＭＳ Ｐゴシック" pitchFamily="28" charset="-128"/>
            </a:endParaRPr>
          </a:p>
        </p:txBody>
      </p:sp>
    </p:spTree>
    <p:extLst>
      <p:ext uri="{BB962C8B-B14F-4D97-AF65-F5344CB8AC3E}">
        <p14:creationId xmlns:p14="http://schemas.microsoft.com/office/powerpoint/2010/main" val="342670741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bwMode="auto">
          <a:xfrm>
            <a:off x="0" y="228600"/>
            <a:ext cx="91440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tabLst>
                <a:tab pos="3376613" algn="l"/>
              </a:tabLst>
            </a:pPr>
            <a:r>
              <a:rPr lang="en-US" altLang="en-US" sz="2400" smtClean="0"/>
              <a:t>In math and science, a growth mindset benefits girls</a:t>
            </a:r>
            <a:r>
              <a:rPr lang="en-US" altLang="en-US" sz="2800" smtClean="0"/>
              <a:t>. </a:t>
            </a:r>
          </a:p>
        </p:txBody>
      </p:sp>
      <p:graphicFrame>
        <p:nvGraphicFramePr>
          <p:cNvPr id="9" name="Content Placeholder 8"/>
          <p:cNvGraphicFramePr>
            <a:graphicFrameLocks noGrp="1"/>
          </p:cNvGraphicFramePr>
          <p:nvPr>
            <p:ph sz="half" idx="1"/>
          </p:nvPr>
        </p:nvGraphicFramePr>
        <p:xfrm>
          <a:off x="228600" y="1066800"/>
          <a:ext cx="5181600" cy="4710113"/>
        </p:xfrm>
        <a:graphic>
          <a:graphicData uri="http://schemas.openxmlformats.org/drawingml/2006/table">
            <a:tbl>
              <a:tblPr/>
              <a:tblGrid>
                <a:gridCol w="2590800"/>
                <a:gridCol w="2590800"/>
              </a:tblGrid>
              <a:tr h="39629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ＭＳ Ｐゴシック" charset="-128"/>
                        </a:rPr>
                        <a:t>Fixed Mindset</a:t>
                      </a:r>
                    </a:p>
                  </a:txBody>
                  <a:tcPr marL="132709" marR="132709"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ea typeface="ＭＳ Ｐゴシック" charset="-128"/>
                        </a:rPr>
                        <a:t>Growth Mindset</a:t>
                      </a:r>
                    </a:p>
                  </a:txBody>
                  <a:tcPr marL="132709" marR="132709"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5791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charset="0"/>
                          <a:ea typeface="ＭＳ Ｐゴシック" charset="-128"/>
                        </a:rPr>
                        <a:t>Intelligence is static.</a:t>
                      </a:r>
                    </a:p>
                  </a:txBody>
                  <a:tcPr marL="132709" marR="132709"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charset="0"/>
                          <a:ea typeface="ＭＳ Ｐゴシック" charset="-128"/>
                        </a:rPr>
                        <a:t>Intelligence can be developed.</a:t>
                      </a:r>
                    </a:p>
                  </a:txBody>
                  <a:tcPr marL="132709" marR="132709"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924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ea typeface="ＭＳ Ｐゴシック" charset="-128"/>
                        </a:rPr>
                        <a:t>Leads to a desire to </a:t>
                      </a:r>
                      <a:r>
                        <a:rPr kumimoji="0" lang="en-US" sz="1600" b="0" i="1" u="none" strike="noStrike" cap="none" normalizeH="0" baseline="0" smtClean="0">
                          <a:ln>
                            <a:noFill/>
                          </a:ln>
                          <a:solidFill>
                            <a:srgbClr val="000000"/>
                          </a:solidFill>
                          <a:effectLst/>
                          <a:latin typeface="Arial" charset="0"/>
                          <a:ea typeface="ＭＳ Ｐゴシック" charset="-128"/>
                        </a:rPr>
                        <a:t>look smart </a:t>
                      </a:r>
                      <a:r>
                        <a:rPr kumimoji="0" lang="en-US" sz="1600" b="0" i="0" u="none" strike="noStrike" cap="none" normalizeH="0" baseline="0" smtClean="0">
                          <a:ln>
                            <a:noFill/>
                          </a:ln>
                          <a:solidFill>
                            <a:srgbClr val="000000"/>
                          </a:solidFill>
                          <a:effectLst/>
                          <a:latin typeface="Arial" charset="0"/>
                          <a:ea typeface="ＭＳ Ｐゴシック" charset="-128"/>
                        </a:rPr>
                        <a:t>and therefore a tendency to</a:t>
                      </a:r>
                    </a:p>
                  </a:txBody>
                  <a:tcPr marL="132709" marR="132709"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ea typeface="ＭＳ Ｐゴシック" charset="-128"/>
                        </a:rPr>
                        <a:t>Leads to a desire to </a:t>
                      </a:r>
                      <a:r>
                        <a:rPr kumimoji="0" lang="en-US" sz="1600" b="0" i="1" u="none" strike="noStrike" cap="none" normalizeH="0" baseline="0" smtClean="0">
                          <a:ln>
                            <a:noFill/>
                          </a:ln>
                          <a:solidFill>
                            <a:srgbClr val="000000"/>
                          </a:solidFill>
                          <a:effectLst/>
                          <a:latin typeface="Arial" charset="0"/>
                          <a:ea typeface="ＭＳ Ｐゴシック" charset="-128"/>
                        </a:rPr>
                        <a:t>learn </a:t>
                      </a:r>
                      <a:r>
                        <a:rPr kumimoji="0" lang="en-US" sz="1600" b="0" i="0" u="none" strike="noStrike" cap="none" normalizeH="0" baseline="0" smtClean="0">
                          <a:ln>
                            <a:noFill/>
                          </a:ln>
                          <a:solidFill>
                            <a:srgbClr val="000000"/>
                          </a:solidFill>
                          <a:effectLst/>
                          <a:latin typeface="Arial" charset="0"/>
                          <a:ea typeface="ＭＳ Ｐゴシック" charset="-128"/>
                        </a:rPr>
                        <a:t>and therefore a tendency to</a:t>
                      </a:r>
                    </a:p>
                  </a:txBody>
                  <a:tcPr marL="132709" marR="132709"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493780">
                <a:tc>
                  <a:txBody>
                    <a:bodyPr/>
                    <a:lstStyle/>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US" sz="1600" b="1" i="0" u="none" strike="noStrike" cap="none" normalizeH="0" baseline="0" smtClean="0">
                          <a:ln>
                            <a:noFill/>
                          </a:ln>
                          <a:solidFill>
                            <a:srgbClr val="000090"/>
                          </a:solidFill>
                          <a:effectLst/>
                          <a:latin typeface="Arial" charset="0"/>
                          <a:ea typeface="ＭＳ Ｐゴシック" charset="-128"/>
                        </a:rPr>
                        <a:t>avoid challenges</a:t>
                      </a:r>
                    </a:p>
                  </a:txBody>
                  <a:tcPr marL="132709" marR="132709"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US" sz="1600" b="1" i="0" u="none" strike="noStrike" cap="none" normalizeH="0" baseline="0" smtClean="0">
                          <a:ln>
                            <a:noFill/>
                          </a:ln>
                          <a:solidFill>
                            <a:srgbClr val="800000"/>
                          </a:solidFill>
                          <a:effectLst/>
                          <a:latin typeface="Arial" charset="0"/>
                          <a:ea typeface="ＭＳ Ｐゴシック" charset="-128"/>
                        </a:rPr>
                        <a:t>embrace challenges</a:t>
                      </a:r>
                    </a:p>
                  </a:txBody>
                  <a:tcPr marL="132709" marR="132709"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579198">
                <a:tc>
                  <a:txBody>
                    <a:bodyPr/>
                    <a:lstStyle/>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US" sz="1600" b="1" i="0" u="none" strike="noStrike" cap="none" normalizeH="0" baseline="0" smtClean="0">
                          <a:ln>
                            <a:noFill/>
                          </a:ln>
                          <a:solidFill>
                            <a:srgbClr val="000090"/>
                          </a:solidFill>
                          <a:effectLst/>
                          <a:latin typeface="Arial" charset="0"/>
                          <a:ea typeface="ＭＳ Ｐゴシック" charset="-128"/>
                        </a:rPr>
                        <a:t>give up easily due to obstacles</a:t>
                      </a:r>
                    </a:p>
                  </a:txBody>
                  <a:tcPr marL="132709" marR="132709"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US" sz="1600" b="1" i="0" u="none" strike="noStrike" cap="none" normalizeH="0" baseline="0" smtClean="0">
                          <a:ln>
                            <a:noFill/>
                          </a:ln>
                          <a:solidFill>
                            <a:srgbClr val="800000"/>
                          </a:solidFill>
                          <a:effectLst/>
                          <a:latin typeface="Arial" charset="0"/>
                          <a:ea typeface="ＭＳ Ｐゴシック" charset="-128"/>
                        </a:rPr>
                        <a:t>persist despite obstacles </a:t>
                      </a:r>
                    </a:p>
                  </a:txBody>
                  <a:tcPr marL="132709" marR="132709"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579198">
                <a:tc>
                  <a:txBody>
                    <a:bodyPr/>
                    <a:lstStyle/>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US" sz="1600" b="1" i="0" u="none" strike="noStrike" cap="none" normalizeH="0" baseline="0" smtClean="0">
                          <a:ln>
                            <a:noFill/>
                          </a:ln>
                          <a:solidFill>
                            <a:srgbClr val="000090"/>
                          </a:solidFill>
                          <a:effectLst/>
                          <a:latin typeface="Arial" charset="0"/>
                          <a:ea typeface="ＭＳ Ｐゴシック" charset="-128"/>
                        </a:rPr>
                        <a:t>see effort as fruitless</a:t>
                      </a:r>
                    </a:p>
                  </a:txBody>
                  <a:tcPr marL="132709" marR="132709"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US" sz="1600" b="1" i="0" u="none" strike="noStrike" cap="none" normalizeH="0" baseline="0" smtClean="0">
                          <a:ln>
                            <a:noFill/>
                          </a:ln>
                          <a:solidFill>
                            <a:srgbClr val="800000"/>
                          </a:solidFill>
                          <a:effectLst/>
                          <a:latin typeface="Arial" charset="0"/>
                          <a:ea typeface="ＭＳ Ｐゴシック" charset="-128"/>
                        </a:rPr>
                        <a:t>see effort as path to mastery</a:t>
                      </a:r>
                    </a:p>
                  </a:txBody>
                  <a:tcPr marL="132709" marR="132709"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579198">
                <a:tc>
                  <a:txBody>
                    <a:bodyPr/>
                    <a:lstStyle/>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US" sz="1600" b="1" i="0" u="none" strike="noStrike" cap="none" normalizeH="0" baseline="0" smtClean="0">
                          <a:ln>
                            <a:noFill/>
                          </a:ln>
                          <a:solidFill>
                            <a:srgbClr val="000090"/>
                          </a:solidFill>
                          <a:effectLst/>
                          <a:latin typeface="Arial" charset="0"/>
                          <a:ea typeface="ＭＳ Ｐゴシック" charset="-128"/>
                        </a:rPr>
                        <a:t>ignore useful feedback</a:t>
                      </a:r>
                    </a:p>
                  </a:txBody>
                  <a:tcPr marL="132709" marR="132709"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US" sz="1600" b="1" i="0" u="none" strike="noStrike" cap="none" normalizeH="0" baseline="0" smtClean="0">
                          <a:ln>
                            <a:noFill/>
                          </a:ln>
                          <a:solidFill>
                            <a:srgbClr val="800000"/>
                          </a:solidFill>
                          <a:effectLst/>
                          <a:latin typeface="Arial" charset="0"/>
                          <a:ea typeface="ＭＳ Ｐゴシック" charset="-128"/>
                        </a:rPr>
                        <a:t>learn from criticism</a:t>
                      </a:r>
                    </a:p>
                  </a:txBody>
                  <a:tcPr marL="132709" marR="132709"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579198">
                <a:tc>
                  <a:txBody>
                    <a:bodyPr/>
                    <a:lstStyle/>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US" sz="1600" b="1" i="0" u="none" strike="noStrike" cap="none" normalizeH="0" baseline="0" smtClean="0">
                          <a:ln>
                            <a:noFill/>
                          </a:ln>
                          <a:solidFill>
                            <a:srgbClr val="000090"/>
                          </a:solidFill>
                          <a:effectLst/>
                          <a:latin typeface="Arial" charset="0"/>
                          <a:ea typeface="ＭＳ Ｐゴシック" charset="-128"/>
                        </a:rPr>
                        <a:t>be threatened by others’ success </a:t>
                      </a:r>
                    </a:p>
                  </a:txBody>
                  <a:tcPr marL="132709" marR="132709"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US" sz="1600" b="1" i="0" u="none" strike="noStrike" cap="none" normalizeH="0" baseline="0" smtClean="0">
                          <a:ln>
                            <a:noFill/>
                          </a:ln>
                          <a:solidFill>
                            <a:srgbClr val="800000"/>
                          </a:solidFill>
                          <a:effectLst/>
                          <a:latin typeface="Arial" charset="0"/>
                          <a:ea typeface="ＭＳ Ｐゴシック" charset="-128"/>
                        </a:rPr>
                        <a:t>be inspired by others’ success </a:t>
                      </a:r>
                    </a:p>
                  </a:txBody>
                  <a:tcPr marL="132709" marR="132709"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bl>
          </a:graphicData>
        </a:graphic>
      </p:graphicFrame>
      <p:sp>
        <p:nvSpPr>
          <p:cNvPr id="3" name="Rectangle 2"/>
          <p:cNvSpPr/>
          <p:nvPr/>
        </p:nvSpPr>
        <p:spPr bwMode="auto">
          <a:xfrm>
            <a:off x="228600" y="5257800"/>
            <a:ext cx="5181600" cy="685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a typeface="ＭＳ Ｐゴシック" pitchFamily="28" charset="-128"/>
            </a:endParaRPr>
          </a:p>
        </p:txBody>
      </p:sp>
    </p:spTree>
    <p:extLst>
      <p:ext uri="{BB962C8B-B14F-4D97-AF65-F5344CB8AC3E}">
        <p14:creationId xmlns:p14="http://schemas.microsoft.com/office/powerpoint/2010/main" val="226331815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bwMode="auto">
          <a:xfrm>
            <a:off x="0" y="228600"/>
            <a:ext cx="91440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tabLst>
                <a:tab pos="3376613" algn="l"/>
              </a:tabLst>
            </a:pPr>
            <a:r>
              <a:rPr lang="en-US" altLang="en-US" sz="2400" smtClean="0"/>
              <a:t>In math and science, a growth mindset benefits girls</a:t>
            </a:r>
            <a:r>
              <a:rPr lang="en-US" altLang="en-US" sz="2800" smtClean="0"/>
              <a:t>. </a:t>
            </a:r>
          </a:p>
        </p:txBody>
      </p:sp>
      <p:graphicFrame>
        <p:nvGraphicFramePr>
          <p:cNvPr id="9" name="Content Placeholder 8"/>
          <p:cNvGraphicFramePr>
            <a:graphicFrameLocks noGrp="1"/>
          </p:cNvGraphicFramePr>
          <p:nvPr>
            <p:ph sz="half" idx="1"/>
          </p:nvPr>
        </p:nvGraphicFramePr>
        <p:xfrm>
          <a:off x="228600" y="1066800"/>
          <a:ext cx="5181600" cy="4710113"/>
        </p:xfrm>
        <a:graphic>
          <a:graphicData uri="http://schemas.openxmlformats.org/drawingml/2006/table">
            <a:tbl>
              <a:tblPr/>
              <a:tblGrid>
                <a:gridCol w="2590800"/>
                <a:gridCol w="2590800"/>
              </a:tblGrid>
              <a:tr h="39629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ea typeface="ＭＳ Ｐゴシック" charset="-128"/>
                        </a:rPr>
                        <a:t>Fixed Mindset</a:t>
                      </a:r>
                    </a:p>
                  </a:txBody>
                  <a:tcPr marL="132709" marR="132709"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ea typeface="ＭＳ Ｐゴシック" charset="-128"/>
                        </a:rPr>
                        <a:t>Growth Mindset</a:t>
                      </a:r>
                    </a:p>
                  </a:txBody>
                  <a:tcPr marL="132709" marR="132709"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5791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charset="0"/>
                          <a:ea typeface="ＭＳ Ｐゴシック" charset="-128"/>
                        </a:rPr>
                        <a:t>Intelligence is static.</a:t>
                      </a:r>
                    </a:p>
                  </a:txBody>
                  <a:tcPr marL="132709" marR="132709"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charset="0"/>
                          <a:ea typeface="ＭＳ Ｐゴシック" charset="-128"/>
                        </a:rPr>
                        <a:t>Intelligence can be developed.</a:t>
                      </a:r>
                    </a:p>
                  </a:txBody>
                  <a:tcPr marL="132709" marR="132709"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924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ea typeface="ＭＳ Ｐゴシック" charset="-128"/>
                        </a:rPr>
                        <a:t>Leads to a desire to </a:t>
                      </a:r>
                      <a:r>
                        <a:rPr kumimoji="0" lang="en-US" sz="1600" b="0" i="1" u="none" strike="noStrike" cap="none" normalizeH="0" baseline="0" smtClean="0">
                          <a:ln>
                            <a:noFill/>
                          </a:ln>
                          <a:solidFill>
                            <a:srgbClr val="000000"/>
                          </a:solidFill>
                          <a:effectLst/>
                          <a:latin typeface="Arial" charset="0"/>
                          <a:ea typeface="ＭＳ Ｐゴシック" charset="-128"/>
                        </a:rPr>
                        <a:t>look smart </a:t>
                      </a:r>
                      <a:r>
                        <a:rPr kumimoji="0" lang="en-US" sz="1600" b="0" i="0" u="none" strike="noStrike" cap="none" normalizeH="0" baseline="0" smtClean="0">
                          <a:ln>
                            <a:noFill/>
                          </a:ln>
                          <a:solidFill>
                            <a:srgbClr val="000000"/>
                          </a:solidFill>
                          <a:effectLst/>
                          <a:latin typeface="Arial" charset="0"/>
                          <a:ea typeface="ＭＳ Ｐゴシック" charset="-128"/>
                        </a:rPr>
                        <a:t>and therefore a tendency to</a:t>
                      </a:r>
                    </a:p>
                  </a:txBody>
                  <a:tcPr marL="132709" marR="132709"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ea typeface="ＭＳ Ｐゴシック" charset="-128"/>
                        </a:rPr>
                        <a:t>Leads to a desire to </a:t>
                      </a:r>
                      <a:r>
                        <a:rPr kumimoji="0" lang="en-US" sz="1600" b="0" i="1" u="none" strike="noStrike" cap="none" normalizeH="0" baseline="0" smtClean="0">
                          <a:ln>
                            <a:noFill/>
                          </a:ln>
                          <a:solidFill>
                            <a:srgbClr val="000000"/>
                          </a:solidFill>
                          <a:effectLst/>
                          <a:latin typeface="Arial" charset="0"/>
                          <a:ea typeface="ＭＳ Ｐゴシック" charset="-128"/>
                        </a:rPr>
                        <a:t>learn </a:t>
                      </a:r>
                      <a:r>
                        <a:rPr kumimoji="0" lang="en-US" sz="1600" b="0" i="0" u="none" strike="noStrike" cap="none" normalizeH="0" baseline="0" smtClean="0">
                          <a:ln>
                            <a:noFill/>
                          </a:ln>
                          <a:solidFill>
                            <a:srgbClr val="000000"/>
                          </a:solidFill>
                          <a:effectLst/>
                          <a:latin typeface="Arial" charset="0"/>
                          <a:ea typeface="ＭＳ Ｐゴシック" charset="-128"/>
                        </a:rPr>
                        <a:t>and therefore a tendency to</a:t>
                      </a:r>
                    </a:p>
                  </a:txBody>
                  <a:tcPr marL="132709" marR="132709"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493780">
                <a:tc>
                  <a:txBody>
                    <a:bodyPr/>
                    <a:lstStyle/>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US" sz="1600" b="1" i="0" u="none" strike="noStrike" cap="none" normalizeH="0" baseline="0" smtClean="0">
                          <a:ln>
                            <a:noFill/>
                          </a:ln>
                          <a:solidFill>
                            <a:srgbClr val="000090"/>
                          </a:solidFill>
                          <a:effectLst/>
                          <a:latin typeface="Arial" charset="0"/>
                          <a:ea typeface="ＭＳ Ｐゴシック" charset="-128"/>
                        </a:rPr>
                        <a:t>avoid challenges</a:t>
                      </a:r>
                    </a:p>
                  </a:txBody>
                  <a:tcPr marL="132709" marR="132709"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US" sz="1600" b="1" i="0" u="none" strike="noStrike" cap="none" normalizeH="0" baseline="0" smtClean="0">
                          <a:ln>
                            <a:noFill/>
                          </a:ln>
                          <a:solidFill>
                            <a:srgbClr val="800000"/>
                          </a:solidFill>
                          <a:effectLst/>
                          <a:latin typeface="Arial" charset="0"/>
                          <a:ea typeface="ＭＳ Ｐゴシック" charset="-128"/>
                        </a:rPr>
                        <a:t>embrace challenges</a:t>
                      </a:r>
                    </a:p>
                  </a:txBody>
                  <a:tcPr marL="132709" marR="132709"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579198">
                <a:tc>
                  <a:txBody>
                    <a:bodyPr/>
                    <a:lstStyle/>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US" sz="1600" b="1" i="0" u="none" strike="noStrike" cap="none" normalizeH="0" baseline="0" smtClean="0">
                          <a:ln>
                            <a:noFill/>
                          </a:ln>
                          <a:solidFill>
                            <a:srgbClr val="000090"/>
                          </a:solidFill>
                          <a:effectLst/>
                          <a:latin typeface="Arial" charset="0"/>
                          <a:ea typeface="ＭＳ Ｐゴシック" charset="-128"/>
                        </a:rPr>
                        <a:t>give up easily due to obstacles</a:t>
                      </a:r>
                    </a:p>
                  </a:txBody>
                  <a:tcPr marL="132709" marR="132709"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US" sz="1600" b="1" i="0" u="none" strike="noStrike" cap="none" normalizeH="0" baseline="0" smtClean="0">
                          <a:ln>
                            <a:noFill/>
                          </a:ln>
                          <a:solidFill>
                            <a:srgbClr val="800000"/>
                          </a:solidFill>
                          <a:effectLst/>
                          <a:latin typeface="Arial" charset="0"/>
                          <a:ea typeface="ＭＳ Ｐゴシック" charset="-128"/>
                        </a:rPr>
                        <a:t>persist despite obstacles </a:t>
                      </a:r>
                    </a:p>
                  </a:txBody>
                  <a:tcPr marL="132709" marR="132709"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579198">
                <a:tc>
                  <a:txBody>
                    <a:bodyPr/>
                    <a:lstStyle/>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US" sz="1600" b="1" i="0" u="none" strike="noStrike" cap="none" normalizeH="0" baseline="0" smtClean="0">
                          <a:ln>
                            <a:noFill/>
                          </a:ln>
                          <a:solidFill>
                            <a:srgbClr val="000090"/>
                          </a:solidFill>
                          <a:effectLst/>
                          <a:latin typeface="Arial" charset="0"/>
                          <a:ea typeface="ＭＳ Ｐゴシック" charset="-128"/>
                        </a:rPr>
                        <a:t>see effort as fruitless</a:t>
                      </a:r>
                    </a:p>
                  </a:txBody>
                  <a:tcPr marL="132709" marR="132709"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US" sz="1600" b="1" i="0" u="none" strike="noStrike" cap="none" normalizeH="0" baseline="0" smtClean="0">
                          <a:ln>
                            <a:noFill/>
                          </a:ln>
                          <a:solidFill>
                            <a:srgbClr val="800000"/>
                          </a:solidFill>
                          <a:effectLst/>
                          <a:latin typeface="Arial" charset="0"/>
                          <a:ea typeface="ＭＳ Ｐゴシック" charset="-128"/>
                        </a:rPr>
                        <a:t>see effort as path to mastery</a:t>
                      </a:r>
                    </a:p>
                  </a:txBody>
                  <a:tcPr marL="132709" marR="132709"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579198">
                <a:tc>
                  <a:txBody>
                    <a:bodyPr/>
                    <a:lstStyle/>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US" sz="1600" b="1" i="0" u="none" strike="noStrike" cap="none" normalizeH="0" baseline="0" smtClean="0">
                          <a:ln>
                            <a:noFill/>
                          </a:ln>
                          <a:solidFill>
                            <a:srgbClr val="000090"/>
                          </a:solidFill>
                          <a:effectLst/>
                          <a:latin typeface="Arial" charset="0"/>
                          <a:ea typeface="ＭＳ Ｐゴシック" charset="-128"/>
                        </a:rPr>
                        <a:t>ignore useful feedback</a:t>
                      </a:r>
                    </a:p>
                  </a:txBody>
                  <a:tcPr marL="132709" marR="132709"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US" sz="1600" b="1" i="0" u="none" strike="noStrike" cap="none" normalizeH="0" baseline="0" smtClean="0">
                          <a:ln>
                            <a:noFill/>
                          </a:ln>
                          <a:solidFill>
                            <a:srgbClr val="800000"/>
                          </a:solidFill>
                          <a:effectLst/>
                          <a:latin typeface="Arial" charset="0"/>
                          <a:ea typeface="ＭＳ Ｐゴシック" charset="-128"/>
                        </a:rPr>
                        <a:t>learn from criticism</a:t>
                      </a:r>
                    </a:p>
                  </a:txBody>
                  <a:tcPr marL="132709" marR="132709"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579198">
                <a:tc>
                  <a:txBody>
                    <a:bodyPr/>
                    <a:lstStyle/>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US" sz="1600" b="1" i="0" u="none" strike="noStrike" cap="none" normalizeH="0" baseline="0" smtClean="0">
                          <a:ln>
                            <a:noFill/>
                          </a:ln>
                          <a:solidFill>
                            <a:srgbClr val="000090"/>
                          </a:solidFill>
                          <a:effectLst/>
                          <a:latin typeface="Arial" charset="0"/>
                          <a:ea typeface="ＭＳ Ｐゴシック" charset="-128"/>
                        </a:rPr>
                        <a:t>be threatened by others’ success </a:t>
                      </a:r>
                    </a:p>
                  </a:txBody>
                  <a:tcPr marL="132709" marR="132709"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US" sz="1600" b="1" i="0" u="none" strike="noStrike" cap="none" normalizeH="0" baseline="0" smtClean="0">
                          <a:ln>
                            <a:noFill/>
                          </a:ln>
                          <a:solidFill>
                            <a:srgbClr val="800000"/>
                          </a:solidFill>
                          <a:effectLst/>
                          <a:latin typeface="Arial" charset="0"/>
                          <a:ea typeface="ＭＳ Ｐゴシック" charset="-128"/>
                        </a:rPr>
                        <a:t>be inspired by others’ success </a:t>
                      </a:r>
                    </a:p>
                  </a:txBody>
                  <a:tcPr marL="132709" marR="132709"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bl>
          </a:graphicData>
        </a:graphic>
      </p:graphicFrame>
      <p:sp>
        <p:nvSpPr>
          <p:cNvPr id="6" name="Content Placeholder 5"/>
          <p:cNvSpPr>
            <a:spLocks noGrp="1"/>
          </p:cNvSpPr>
          <p:nvPr>
            <p:ph sz="half" idx="2"/>
          </p:nvPr>
        </p:nvSpPr>
        <p:spPr bwMode="auto">
          <a:xfrm>
            <a:off x="5638800" y="1600200"/>
            <a:ext cx="3352800" cy="5181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000" dirty="0" smtClean="0">
                <a:solidFill>
                  <a:srgbClr val="006F6F"/>
                </a:solidFill>
              </a:rPr>
              <a:t>Teach </a:t>
            </a:r>
            <a:r>
              <a:rPr lang="en-US" altLang="en-US" sz="2000" dirty="0" smtClean="0">
                <a:solidFill>
                  <a:srgbClr val="006F6F"/>
                </a:solidFill>
              </a:rPr>
              <a:t>kids that </a:t>
            </a:r>
            <a:r>
              <a:rPr lang="en-US" altLang="en-US" sz="2000" dirty="0" smtClean="0">
                <a:solidFill>
                  <a:srgbClr val="006F6F"/>
                </a:solidFill>
              </a:rPr>
              <a:t>intellectual skills can be acquired.</a:t>
            </a:r>
          </a:p>
          <a:p>
            <a:pPr eaLnBrk="1" hangingPunct="1">
              <a:buFontTx/>
              <a:buNone/>
            </a:pPr>
            <a:endParaRPr lang="en-US" altLang="en-US" sz="1000" dirty="0" smtClean="0">
              <a:solidFill>
                <a:srgbClr val="006F6F"/>
              </a:solidFill>
            </a:endParaRPr>
          </a:p>
          <a:p>
            <a:pPr eaLnBrk="1" hangingPunct="1"/>
            <a:r>
              <a:rPr lang="en-US" altLang="en-US" sz="2000" dirty="0" smtClean="0">
                <a:solidFill>
                  <a:srgbClr val="006F6F"/>
                </a:solidFill>
              </a:rPr>
              <a:t>Praise </a:t>
            </a:r>
            <a:r>
              <a:rPr lang="en-US" altLang="en-US" sz="2000" dirty="0" smtClean="0">
                <a:solidFill>
                  <a:srgbClr val="006F6F"/>
                </a:solidFill>
              </a:rPr>
              <a:t>kids for </a:t>
            </a:r>
            <a:r>
              <a:rPr lang="en-US" altLang="en-US" sz="2000" dirty="0" smtClean="0">
                <a:solidFill>
                  <a:srgbClr val="006F6F"/>
                </a:solidFill>
              </a:rPr>
              <a:t>effort.</a:t>
            </a:r>
          </a:p>
          <a:p>
            <a:pPr eaLnBrk="1" hangingPunct="1"/>
            <a:endParaRPr lang="en-US" altLang="en-US" sz="1000" dirty="0" smtClean="0">
              <a:solidFill>
                <a:srgbClr val="006F6F"/>
              </a:solidFill>
            </a:endParaRPr>
          </a:p>
          <a:p>
            <a:pPr eaLnBrk="1" hangingPunct="1"/>
            <a:r>
              <a:rPr lang="en-US" altLang="en-US" sz="2000" dirty="0" smtClean="0">
                <a:solidFill>
                  <a:srgbClr val="006F6F"/>
                </a:solidFill>
              </a:rPr>
              <a:t>Highlight the struggle.</a:t>
            </a:r>
          </a:p>
          <a:p>
            <a:pPr eaLnBrk="1" hangingPunct="1">
              <a:buFontTx/>
              <a:buNone/>
            </a:pPr>
            <a:endParaRPr lang="en-US" altLang="en-US" sz="1000" dirty="0" smtClean="0">
              <a:solidFill>
                <a:srgbClr val="006F6F"/>
              </a:solidFill>
            </a:endParaRPr>
          </a:p>
          <a:p>
            <a:pPr eaLnBrk="1" hangingPunct="1"/>
            <a:r>
              <a:rPr lang="en-US" altLang="en-US" sz="2000" dirty="0" smtClean="0">
                <a:solidFill>
                  <a:srgbClr val="006F6F"/>
                </a:solidFill>
              </a:rPr>
              <a:t>Gifted and talented programs should send the message that you value growth and learning.</a:t>
            </a:r>
          </a:p>
        </p:txBody>
      </p:sp>
    </p:spTree>
    <p:extLst>
      <p:ext uri="{BB962C8B-B14F-4D97-AF65-F5344CB8AC3E}">
        <p14:creationId xmlns:p14="http://schemas.microsoft.com/office/powerpoint/2010/main" val="26743401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 calcmode="lin" valueType="num">
                                      <p:cBhvr additive="base">
                                        <p:cTn id="2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Parents and Teachers Should:</a:t>
            </a:r>
            <a:endParaRPr lang="en-US" dirty="0"/>
          </a:p>
        </p:txBody>
      </p:sp>
      <p:sp>
        <p:nvSpPr>
          <p:cNvPr id="3" name="Content Placeholder 2"/>
          <p:cNvSpPr>
            <a:spLocks noGrp="1"/>
          </p:cNvSpPr>
          <p:nvPr>
            <p:ph sz="half" idx="4294967295"/>
          </p:nvPr>
        </p:nvSpPr>
        <p:spPr>
          <a:xfrm>
            <a:off x="609600" y="1600200"/>
            <a:ext cx="7772400" cy="4525963"/>
          </a:xfrm>
          <a:prstGeom prst="rect">
            <a:avLst/>
          </a:prstGeom>
        </p:spPr>
        <p:txBody>
          <a:bodyPr/>
          <a:lstStyle/>
          <a:p>
            <a:pPr marL="0" indent="0">
              <a:buNone/>
            </a:pPr>
            <a:r>
              <a:rPr lang="en-US" altLang="en-US" dirty="0" smtClean="0">
                <a:solidFill>
                  <a:srgbClr val="006F6F"/>
                </a:solidFill>
              </a:rPr>
              <a:t>Teach </a:t>
            </a:r>
            <a:r>
              <a:rPr lang="en-US" altLang="en-US" dirty="0" smtClean="0">
                <a:solidFill>
                  <a:srgbClr val="006F6F"/>
                </a:solidFill>
              </a:rPr>
              <a:t>kids that </a:t>
            </a:r>
            <a:r>
              <a:rPr lang="en-US" altLang="en-US" dirty="0" smtClean="0">
                <a:solidFill>
                  <a:srgbClr val="006F6F"/>
                </a:solidFill>
              </a:rPr>
              <a:t>intellectual skills can be acquired.</a:t>
            </a:r>
          </a:p>
          <a:p>
            <a:pPr marL="0" indent="0">
              <a:buNone/>
            </a:pPr>
            <a:endParaRPr lang="en-US" altLang="en-US" dirty="0" smtClean="0">
              <a:solidFill>
                <a:srgbClr val="006F6F"/>
              </a:solidFill>
            </a:endParaRPr>
          </a:p>
          <a:p>
            <a:pPr marL="0" indent="0">
              <a:buNone/>
            </a:pPr>
            <a:r>
              <a:rPr lang="en-US" dirty="0" smtClean="0"/>
              <a:t>When </a:t>
            </a:r>
            <a:r>
              <a:rPr lang="en-US" dirty="0"/>
              <a:t>girls are taught that their intelligence can expand with experience and learning, </a:t>
            </a:r>
            <a:r>
              <a:rPr lang="en-US" dirty="0" smtClean="0"/>
              <a:t>they do </a:t>
            </a:r>
            <a:r>
              <a:rPr lang="en-US" dirty="0"/>
              <a:t>better on math tests and are more likely to want to continue to study math in the future</a:t>
            </a:r>
            <a:r>
              <a:rPr lang="en-US" dirty="0" smtClean="0"/>
              <a:t>.</a:t>
            </a:r>
            <a:endParaRPr lang="en-US" dirty="0"/>
          </a:p>
        </p:txBody>
      </p:sp>
    </p:spTree>
    <p:extLst>
      <p:ext uri="{BB962C8B-B14F-4D97-AF65-F5344CB8AC3E}">
        <p14:creationId xmlns:p14="http://schemas.microsoft.com/office/powerpoint/2010/main" val="228384552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Parents and Teachers Should:</a:t>
            </a:r>
            <a:endParaRPr lang="en-US" dirty="0"/>
          </a:p>
        </p:txBody>
      </p:sp>
      <p:sp>
        <p:nvSpPr>
          <p:cNvPr id="3" name="Content Placeholder 2"/>
          <p:cNvSpPr>
            <a:spLocks noGrp="1"/>
          </p:cNvSpPr>
          <p:nvPr>
            <p:ph sz="half" idx="4294967295"/>
          </p:nvPr>
        </p:nvSpPr>
        <p:spPr>
          <a:xfrm>
            <a:off x="533400" y="1219200"/>
            <a:ext cx="8305800" cy="4525963"/>
          </a:xfrm>
          <a:prstGeom prst="rect">
            <a:avLst/>
          </a:prstGeom>
        </p:spPr>
        <p:txBody>
          <a:bodyPr/>
          <a:lstStyle/>
          <a:p>
            <a:pPr marL="0" indent="0">
              <a:buNone/>
            </a:pPr>
            <a:r>
              <a:rPr lang="en-US" altLang="en-US" dirty="0" smtClean="0">
                <a:solidFill>
                  <a:srgbClr val="006F6F"/>
                </a:solidFill>
              </a:rPr>
              <a:t>Praise </a:t>
            </a:r>
            <a:r>
              <a:rPr lang="en-US" altLang="en-US" dirty="0" smtClean="0">
                <a:solidFill>
                  <a:srgbClr val="006F6F"/>
                </a:solidFill>
              </a:rPr>
              <a:t>kids for </a:t>
            </a:r>
            <a:r>
              <a:rPr lang="en-US" altLang="en-US" dirty="0" smtClean="0">
                <a:solidFill>
                  <a:srgbClr val="006F6F"/>
                </a:solidFill>
              </a:rPr>
              <a:t>effort.</a:t>
            </a:r>
          </a:p>
          <a:p>
            <a:pPr marL="0" indent="0">
              <a:buNone/>
            </a:pPr>
            <a:endParaRPr lang="en-US" sz="2800" dirty="0" smtClean="0"/>
          </a:p>
          <a:p>
            <a:pPr marL="0" indent="0">
              <a:buNone/>
            </a:pPr>
            <a:r>
              <a:rPr lang="en-US" sz="2800" dirty="0" smtClean="0"/>
              <a:t>Don’t say, “You’re </a:t>
            </a:r>
            <a:r>
              <a:rPr lang="en-US" sz="2800" dirty="0"/>
              <a:t>so smart!” when </a:t>
            </a:r>
            <a:r>
              <a:rPr lang="en-US" sz="2800" dirty="0" smtClean="0"/>
              <a:t>kids do well</a:t>
            </a:r>
            <a:r>
              <a:rPr lang="en-US" sz="2800" dirty="0"/>
              <a:t>;</a:t>
            </a:r>
            <a:r>
              <a:rPr lang="en-US" sz="2800" dirty="0" smtClean="0"/>
              <a:t> </a:t>
            </a:r>
            <a:r>
              <a:rPr lang="en-US" sz="2800" dirty="0"/>
              <a:t>say </a:t>
            </a:r>
            <a:r>
              <a:rPr lang="en-US" sz="2800" dirty="0" smtClean="0"/>
              <a:t>“You </a:t>
            </a:r>
            <a:r>
              <a:rPr lang="en-US" sz="2800" dirty="0"/>
              <a:t>worked </a:t>
            </a:r>
            <a:r>
              <a:rPr lang="en-US" sz="2800" dirty="0" smtClean="0"/>
              <a:t>hard! You </a:t>
            </a:r>
            <a:r>
              <a:rPr lang="en-US" sz="2800" dirty="0"/>
              <a:t>did it!” </a:t>
            </a:r>
            <a:endParaRPr lang="en-US" sz="2800" dirty="0" smtClean="0"/>
          </a:p>
          <a:p>
            <a:pPr marL="0" indent="0">
              <a:buNone/>
            </a:pPr>
            <a:endParaRPr lang="en-US" sz="2800" dirty="0"/>
          </a:p>
          <a:p>
            <a:pPr marL="0" indent="0">
              <a:buNone/>
            </a:pPr>
            <a:r>
              <a:rPr lang="en-US" sz="2800" dirty="0" smtClean="0"/>
              <a:t>It </a:t>
            </a:r>
            <a:r>
              <a:rPr lang="en-US" sz="2800" dirty="0"/>
              <a:t>is especially important to praise the </a:t>
            </a:r>
            <a:r>
              <a:rPr lang="en-US" sz="2800" dirty="0" smtClean="0"/>
              <a:t>smartest</a:t>
            </a:r>
            <a:r>
              <a:rPr lang="en-US" sz="2800" dirty="0" smtClean="0"/>
              <a:t> kids for </a:t>
            </a:r>
            <a:r>
              <a:rPr lang="en-US" sz="2800" dirty="0"/>
              <a:t>their effort. </a:t>
            </a:r>
            <a:r>
              <a:rPr lang="en-US" sz="2800" dirty="0" smtClean="0"/>
              <a:t>They often coast, get </a:t>
            </a:r>
            <a:r>
              <a:rPr lang="en-US" sz="2800" dirty="0"/>
              <a:t>good grades, and </a:t>
            </a:r>
            <a:r>
              <a:rPr lang="en-US" sz="2800" dirty="0" smtClean="0"/>
              <a:t>get </a:t>
            </a:r>
            <a:r>
              <a:rPr lang="en-US" sz="2800" dirty="0"/>
              <a:t>praised for their </a:t>
            </a:r>
            <a:r>
              <a:rPr lang="en-US" sz="2800" dirty="0" smtClean="0"/>
              <a:t>intelligence. </a:t>
            </a:r>
            <a:r>
              <a:rPr lang="en-US" sz="2800" dirty="0" smtClean="0"/>
              <a:t>They</a:t>
            </a:r>
            <a:r>
              <a:rPr lang="en-US" sz="2800" dirty="0" smtClean="0"/>
              <a:t> may </a:t>
            </a:r>
            <a:r>
              <a:rPr lang="en-US" sz="2800" dirty="0"/>
              <a:t>be the very students who opt out when the work </a:t>
            </a:r>
            <a:r>
              <a:rPr lang="en-US" sz="2800" dirty="0" smtClean="0"/>
              <a:t>gets tough</a:t>
            </a:r>
            <a:r>
              <a:rPr lang="en-US" sz="2800" dirty="0" smtClean="0"/>
              <a:t>.</a:t>
            </a:r>
            <a:endParaRPr lang="en-US" dirty="0"/>
          </a:p>
        </p:txBody>
      </p:sp>
    </p:spTree>
    <p:extLst>
      <p:ext uri="{BB962C8B-B14F-4D97-AF65-F5344CB8AC3E}">
        <p14:creationId xmlns:p14="http://schemas.microsoft.com/office/powerpoint/2010/main" val="422438256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Parents and Teachers Should:</a:t>
            </a:r>
            <a:endParaRPr lang="en-US" dirty="0"/>
          </a:p>
        </p:txBody>
      </p:sp>
      <p:sp>
        <p:nvSpPr>
          <p:cNvPr id="3" name="Content Placeholder 2"/>
          <p:cNvSpPr>
            <a:spLocks noGrp="1"/>
          </p:cNvSpPr>
          <p:nvPr>
            <p:ph sz="half" idx="4294967295"/>
          </p:nvPr>
        </p:nvSpPr>
        <p:spPr>
          <a:xfrm>
            <a:off x="228600" y="1600200"/>
            <a:ext cx="8458200" cy="4525963"/>
          </a:xfrm>
          <a:prstGeom prst="rect">
            <a:avLst/>
          </a:prstGeom>
        </p:spPr>
        <p:txBody>
          <a:bodyPr/>
          <a:lstStyle/>
          <a:p>
            <a:pPr marL="0" indent="0">
              <a:buNone/>
            </a:pPr>
            <a:r>
              <a:rPr lang="en-US" altLang="en-US" dirty="0" smtClean="0">
                <a:solidFill>
                  <a:srgbClr val="006F6F"/>
                </a:solidFill>
              </a:rPr>
              <a:t>Highlight the struggle.</a:t>
            </a:r>
          </a:p>
          <a:p>
            <a:pPr marL="0" indent="0">
              <a:buNone/>
            </a:pPr>
            <a:endParaRPr lang="en-US" sz="2800" dirty="0" smtClean="0"/>
          </a:p>
          <a:p>
            <a:pPr marL="0" indent="0">
              <a:buNone/>
            </a:pPr>
            <a:r>
              <a:rPr lang="en-US" sz="2800" dirty="0" smtClean="0"/>
              <a:t>Tell kids that </a:t>
            </a:r>
            <a:r>
              <a:rPr lang="en-US" sz="2800" dirty="0"/>
              <a:t>we value </a:t>
            </a:r>
            <a:r>
              <a:rPr lang="en-US" sz="2800" dirty="0" smtClean="0"/>
              <a:t>hard work and admire effort.</a:t>
            </a:r>
          </a:p>
          <a:p>
            <a:pPr marL="0" indent="0">
              <a:buNone/>
            </a:pPr>
            <a:endParaRPr lang="en-US" sz="2000" dirty="0"/>
          </a:p>
          <a:p>
            <a:pPr marL="0" indent="0">
              <a:buNone/>
            </a:pPr>
            <a:r>
              <a:rPr lang="en-US" sz="2800" dirty="0" smtClean="0"/>
              <a:t>This </a:t>
            </a:r>
            <a:r>
              <a:rPr lang="en-US" sz="2800" dirty="0"/>
              <a:t>will teach </a:t>
            </a:r>
            <a:r>
              <a:rPr lang="en-US" sz="2800" dirty="0" smtClean="0"/>
              <a:t>kids the </a:t>
            </a:r>
            <a:r>
              <a:rPr lang="en-US" sz="2800" dirty="0"/>
              <a:t>values that are at the heart of </a:t>
            </a:r>
            <a:r>
              <a:rPr lang="en-US" sz="2800" dirty="0" smtClean="0"/>
              <a:t>STEM</a:t>
            </a:r>
            <a:r>
              <a:rPr lang="en-US" sz="2800" dirty="0" smtClean="0"/>
              <a:t> success: </a:t>
            </a:r>
          </a:p>
          <a:p>
            <a:pPr marL="0" indent="0">
              <a:buNone/>
            </a:pPr>
            <a:r>
              <a:rPr lang="en-US" sz="2800" dirty="0" smtClean="0"/>
              <a:t>-love the challenge; </a:t>
            </a:r>
          </a:p>
          <a:p>
            <a:pPr marL="0" indent="0">
              <a:buNone/>
            </a:pPr>
            <a:r>
              <a:rPr lang="en-US" sz="2800" dirty="0" smtClean="0"/>
              <a:t>-</a:t>
            </a:r>
            <a:r>
              <a:rPr lang="en-US" sz="2800" dirty="0" smtClean="0"/>
              <a:t>embrace hard work</a:t>
            </a:r>
            <a:r>
              <a:rPr lang="en-US" sz="2800" dirty="0"/>
              <a:t>;</a:t>
            </a:r>
          </a:p>
          <a:p>
            <a:pPr marL="0" indent="0">
              <a:buNone/>
            </a:pPr>
            <a:r>
              <a:rPr lang="en-US" sz="2800" dirty="0" smtClean="0"/>
              <a:t>-learn </a:t>
            </a:r>
            <a:r>
              <a:rPr lang="en-US" sz="2800" dirty="0"/>
              <a:t>from our </a:t>
            </a:r>
            <a:r>
              <a:rPr lang="en-US" sz="2800" dirty="0" smtClean="0"/>
              <a:t>(inevitable) </a:t>
            </a:r>
            <a:r>
              <a:rPr lang="en-US" sz="2800" dirty="0"/>
              <a:t>mistakes</a:t>
            </a:r>
            <a:r>
              <a:rPr lang="en-US" sz="2800" dirty="0" smtClean="0"/>
              <a:t>.</a:t>
            </a:r>
            <a:endParaRPr lang="en-US" sz="2800" dirty="0"/>
          </a:p>
        </p:txBody>
      </p:sp>
    </p:spTree>
    <p:extLst>
      <p:ext uri="{BB962C8B-B14F-4D97-AF65-F5344CB8AC3E}">
        <p14:creationId xmlns:p14="http://schemas.microsoft.com/office/powerpoint/2010/main" val="41448094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Parents and Teachers Should:</a:t>
            </a:r>
            <a:endParaRPr lang="en-US" dirty="0"/>
          </a:p>
        </p:txBody>
      </p:sp>
      <p:sp>
        <p:nvSpPr>
          <p:cNvPr id="3" name="Content Placeholder 2"/>
          <p:cNvSpPr>
            <a:spLocks noGrp="1"/>
          </p:cNvSpPr>
          <p:nvPr>
            <p:ph sz="half" idx="4294967295"/>
          </p:nvPr>
        </p:nvSpPr>
        <p:spPr>
          <a:xfrm>
            <a:off x="228600" y="1600200"/>
            <a:ext cx="8534400" cy="4525963"/>
          </a:xfrm>
          <a:prstGeom prst="rect">
            <a:avLst/>
          </a:prstGeom>
        </p:spPr>
        <p:txBody>
          <a:bodyPr/>
          <a:lstStyle/>
          <a:p>
            <a:pPr marL="0" indent="0">
              <a:buNone/>
            </a:pPr>
            <a:r>
              <a:rPr lang="en-US" altLang="en-US" dirty="0" smtClean="0">
                <a:solidFill>
                  <a:srgbClr val="006F6F"/>
                </a:solidFill>
              </a:rPr>
              <a:t>Gifted and talented programs should send the message that </a:t>
            </a:r>
            <a:r>
              <a:rPr lang="en-US" altLang="en-US" dirty="0" smtClean="0">
                <a:solidFill>
                  <a:srgbClr val="006F6F"/>
                </a:solidFill>
              </a:rPr>
              <a:t>they value </a:t>
            </a:r>
            <a:r>
              <a:rPr lang="en-US" altLang="en-US" dirty="0" smtClean="0">
                <a:solidFill>
                  <a:srgbClr val="006F6F"/>
                </a:solidFill>
              </a:rPr>
              <a:t>growth and learning.</a:t>
            </a:r>
          </a:p>
          <a:p>
            <a:pPr marL="0" indent="0">
              <a:buNone/>
            </a:pPr>
            <a:endParaRPr lang="en-US" dirty="0" smtClean="0"/>
          </a:p>
          <a:p>
            <a:pPr marL="0" indent="0">
              <a:buNone/>
            </a:pPr>
            <a:r>
              <a:rPr lang="en-US" dirty="0" smtClean="0"/>
              <a:t>It is not </a:t>
            </a:r>
            <a:r>
              <a:rPr lang="en-US" dirty="0"/>
              <a:t>just being “gifted</a:t>
            </a:r>
            <a:r>
              <a:rPr lang="en-US" dirty="0" smtClean="0"/>
              <a:t>” </a:t>
            </a:r>
            <a:r>
              <a:rPr lang="en-US" dirty="0" smtClean="0"/>
              <a:t>that is important</a:t>
            </a:r>
            <a:endParaRPr lang="en-US" dirty="0"/>
          </a:p>
        </p:txBody>
      </p:sp>
    </p:spTree>
    <p:extLst>
      <p:ext uri="{BB962C8B-B14F-4D97-AF65-F5344CB8AC3E}">
        <p14:creationId xmlns:p14="http://schemas.microsoft.com/office/powerpoint/2010/main" val="55989746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Growth Mindset</a:t>
            </a:r>
            <a:endParaRPr lang="en-US" dirty="0"/>
          </a:p>
        </p:txBody>
      </p:sp>
      <p:sp>
        <p:nvSpPr>
          <p:cNvPr id="3" name="TextBox 2"/>
          <p:cNvSpPr txBox="1"/>
          <p:nvPr/>
        </p:nvSpPr>
        <p:spPr>
          <a:xfrm>
            <a:off x="1066800" y="1600200"/>
            <a:ext cx="6934200" cy="3046988"/>
          </a:xfrm>
          <a:prstGeom prst="rect">
            <a:avLst/>
          </a:prstGeom>
          <a:noFill/>
        </p:spPr>
        <p:txBody>
          <a:bodyPr wrap="square" rtlCol="0">
            <a:spAutoFit/>
          </a:bodyPr>
          <a:lstStyle/>
          <a:p>
            <a:pPr marL="342900" indent="-342900">
              <a:buFont typeface="Arial"/>
              <a:buChar char="•"/>
            </a:pPr>
            <a:r>
              <a:rPr lang="en-US" dirty="0" smtClean="0">
                <a:solidFill>
                  <a:srgbClr val="3C8C93"/>
                </a:solidFill>
              </a:rPr>
              <a:t>This research has so much potential</a:t>
            </a:r>
          </a:p>
          <a:p>
            <a:pPr marL="342900" indent="-342900">
              <a:buFont typeface="Arial"/>
              <a:buChar char="•"/>
            </a:pPr>
            <a:r>
              <a:rPr lang="en-US" dirty="0" smtClean="0">
                <a:solidFill>
                  <a:srgbClr val="3C8C93"/>
                </a:solidFill>
              </a:rPr>
              <a:t>Work has expanded to address</a:t>
            </a:r>
          </a:p>
          <a:p>
            <a:pPr marL="800100" lvl="1" indent="-342900">
              <a:buFont typeface="Arial"/>
              <a:buChar char="•"/>
            </a:pPr>
            <a:r>
              <a:rPr lang="en-US" dirty="0" smtClean="0">
                <a:solidFill>
                  <a:srgbClr val="3C8C93"/>
                </a:solidFill>
              </a:rPr>
              <a:t>Girls in engineering</a:t>
            </a:r>
          </a:p>
          <a:p>
            <a:pPr marL="800100" lvl="1" indent="-342900">
              <a:buFont typeface="Arial"/>
              <a:buChar char="•"/>
            </a:pPr>
            <a:r>
              <a:rPr lang="en-US" dirty="0" smtClean="0">
                <a:solidFill>
                  <a:srgbClr val="3C8C93"/>
                </a:solidFill>
              </a:rPr>
              <a:t>1</a:t>
            </a:r>
            <a:r>
              <a:rPr lang="en-US" baseline="30000" dirty="0" smtClean="0">
                <a:solidFill>
                  <a:srgbClr val="3C8C93"/>
                </a:solidFill>
              </a:rPr>
              <a:t>st</a:t>
            </a:r>
            <a:r>
              <a:rPr lang="en-US" dirty="0" smtClean="0">
                <a:solidFill>
                  <a:srgbClr val="3C8C93"/>
                </a:solidFill>
              </a:rPr>
              <a:t> generation college students</a:t>
            </a:r>
          </a:p>
          <a:p>
            <a:pPr marL="800100" lvl="1" indent="-342900">
              <a:buFont typeface="Arial"/>
              <a:buChar char="•"/>
            </a:pPr>
            <a:r>
              <a:rPr lang="en-US" dirty="0" smtClean="0">
                <a:solidFill>
                  <a:srgbClr val="3C8C93"/>
                </a:solidFill>
              </a:rPr>
              <a:t>People of color in calculus classes</a:t>
            </a:r>
          </a:p>
          <a:p>
            <a:pPr marL="342900" indent="-342900">
              <a:buFont typeface="Arial"/>
              <a:buChar char="•"/>
            </a:pPr>
            <a:r>
              <a:rPr lang="en-US" dirty="0" smtClean="0">
                <a:solidFill>
                  <a:srgbClr val="3C8C93"/>
                </a:solidFill>
              </a:rPr>
              <a:t>NYT article focused on retention – how to make people from underrepresented groups feel like they belong </a:t>
            </a:r>
            <a:endParaRPr lang="en-US" dirty="0">
              <a:solidFill>
                <a:srgbClr val="3C8C93"/>
              </a:solidFill>
            </a:endParaRPr>
          </a:p>
        </p:txBody>
      </p:sp>
    </p:spTree>
    <p:extLst>
      <p:ext uri="{BB962C8B-B14F-4D97-AF65-F5344CB8AC3E}">
        <p14:creationId xmlns:p14="http://schemas.microsoft.com/office/powerpoint/2010/main" val="315947687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5"/>
          <p:cNvSpPr txBox="1">
            <a:spLocks noChangeArrowheads="1"/>
          </p:cNvSpPr>
          <p:nvPr/>
        </p:nvSpPr>
        <p:spPr bwMode="auto">
          <a:xfrm>
            <a:off x="228600" y="609600"/>
            <a:ext cx="4038600" cy="527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lnSpc>
                <a:spcPts val="4500"/>
              </a:lnSpc>
            </a:pPr>
            <a:r>
              <a:rPr lang="en-US" altLang="en-US" sz="2800" dirty="0"/>
              <a:t>Girls’ achievements </a:t>
            </a:r>
            <a:r>
              <a:rPr lang="en-US" altLang="en-US" sz="2800" dirty="0" smtClean="0"/>
              <a:t>&amp; interests in </a:t>
            </a:r>
            <a:r>
              <a:rPr lang="en-US" altLang="en-US" sz="2800" dirty="0" smtClean="0"/>
              <a:t>STEM</a:t>
            </a:r>
            <a:r>
              <a:rPr lang="en-US" altLang="en-US" sz="2800" dirty="0" smtClean="0"/>
              <a:t> </a:t>
            </a:r>
            <a:r>
              <a:rPr lang="en-US" altLang="en-US" sz="2800" dirty="0"/>
              <a:t>are shaped by </a:t>
            </a:r>
            <a:r>
              <a:rPr lang="en-US" altLang="en-US" sz="2800" dirty="0" smtClean="0"/>
              <a:t>social &amp; environmental </a:t>
            </a:r>
            <a:r>
              <a:rPr lang="en-US" altLang="en-US" sz="2800" dirty="0"/>
              <a:t>factors. </a:t>
            </a:r>
            <a:endParaRPr lang="en-US" altLang="en-US" sz="2800" dirty="0" smtClean="0"/>
          </a:p>
          <a:p>
            <a:pPr eaLnBrk="1" hangingPunct="1">
              <a:lnSpc>
                <a:spcPts val="4500"/>
              </a:lnSpc>
            </a:pPr>
            <a:endParaRPr lang="en-US" altLang="en-US" sz="2800" dirty="0" smtClean="0"/>
          </a:p>
          <a:p>
            <a:pPr marL="514350" indent="-514350" eaLnBrk="1" hangingPunct="1">
              <a:lnSpc>
                <a:spcPts val="4500"/>
              </a:lnSpc>
              <a:buAutoNum type="arabicPeriod"/>
            </a:pPr>
            <a:r>
              <a:rPr lang="en-US" altLang="en-US" sz="2800" dirty="0" smtClean="0">
                <a:solidFill>
                  <a:srgbClr val="3C8C93"/>
                </a:solidFill>
              </a:rPr>
              <a:t>Growth </a:t>
            </a:r>
            <a:r>
              <a:rPr lang="en-US" altLang="en-US" sz="2800" dirty="0" smtClean="0">
                <a:solidFill>
                  <a:srgbClr val="3C8C93"/>
                </a:solidFill>
              </a:rPr>
              <a:t>Mindset</a:t>
            </a:r>
          </a:p>
          <a:p>
            <a:pPr marL="514350" indent="-514350" eaLnBrk="1" hangingPunct="1">
              <a:lnSpc>
                <a:spcPts val="4500"/>
              </a:lnSpc>
              <a:buAutoNum type="arabicPeriod"/>
            </a:pPr>
            <a:r>
              <a:rPr lang="en-US" altLang="en-US" sz="2800" dirty="0" smtClean="0">
                <a:solidFill>
                  <a:srgbClr val="3C8C93"/>
                </a:solidFill>
              </a:rPr>
              <a:t>Stereotype Threat</a:t>
            </a:r>
          </a:p>
          <a:p>
            <a:pPr marL="514350" indent="-514350" eaLnBrk="1" hangingPunct="1">
              <a:lnSpc>
                <a:spcPts val="4500"/>
              </a:lnSpc>
              <a:buAutoNum type="arabicPeriod"/>
            </a:pPr>
            <a:r>
              <a:rPr lang="en-US" altLang="en-US" sz="2800" dirty="0" smtClean="0">
                <a:solidFill>
                  <a:srgbClr val="3C8C93"/>
                </a:solidFill>
              </a:rPr>
              <a:t>Spatial </a:t>
            </a:r>
            <a:r>
              <a:rPr lang="en-US" altLang="en-US" sz="2800" dirty="0" smtClean="0">
                <a:solidFill>
                  <a:srgbClr val="3C8C93"/>
                </a:solidFill>
              </a:rPr>
              <a:t>Relations</a:t>
            </a:r>
            <a:endParaRPr lang="en-US" altLang="en-US" sz="2800" dirty="0">
              <a:solidFill>
                <a:srgbClr val="3C8C93"/>
              </a:solidFill>
            </a:endParaRPr>
          </a:p>
          <a:p>
            <a:pPr algn="ctr" eaLnBrk="1" hangingPunct="1">
              <a:lnSpc>
                <a:spcPts val="4500"/>
              </a:lnSpc>
            </a:pPr>
            <a:endParaRPr lang="en-US" altLang="en-US" sz="3200" dirty="0"/>
          </a:p>
        </p:txBody>
      </p:sp>
      <p:pic>
        <p:nvPicPr>
          <p:cNvPr id="4100"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8633" t="21651" r="33266"/>
          <a:stretch/>
        </p:blipFill>
        <p:spPr bwMode="auto">
          <a:xfrm>
            <a:off x="4418844" y="787239"/>
            <a:ext cx="4420356" cy="4470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Box 3"/>
          <p:cNvSpPr txBox="1">
            <a:spLocks noChangeArrowheads="1"/>
          </p:cNvSpPr>
          <p:nvPr/>
        </p:nvSpPr>
        <p:spPr bwMode="auto">
          <a:xfrm>
            <a:off x="1219200" y="1600200"/>
            <a:ext cx="7086600" cy="335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altLang="en-US" sz="2800" dirty="0">
                <a:solidFill>
                  <a:schemeClr val="accent1">
                    <a:lumMod val="50000"/>
                  </a:schemeClr>
                </a:solidFill>
              </a:rPr>
              <a:t>Negative stereotypes about women’s </a:t>
            </a:r>
            <a:r>
              <a:rPr lang="en-US" altLang="en-US" sz="2800" dirty="0" smtClean="0">
                <a:solidFill>
                  <a:schemeClr val="accent1">
                    <a:lumMod val="50000"/>
                  </a:schemeClr>
                </a:solidFill>
              </a:rPr>
              <a:t>and girls</a:t>
            </a:r>
            <a:r>
              <a:rPr lang="en-US" altLang="en-US" sz="2800" dirty="0">
                <a:solidFill>
                  <a:schemeClr val="accent1">
                    <a:lumMod val="50000"/>
                  </a:schemeClr>
                </a:solidFill>
              </a:rPr>
              <a:t>’ </a:t>
            </a:r>
            <a:r>
              <a:rPr lang="en-US" altLang="en-US" sz="2800" dirty="0" smtClean="0">
                <a:solidFill>
                  <a:schemeClr val="accent1">
                    <a:lumMod val="50000"/>
                  </a:schemeClr>
                </a:solidFill>
              </a:rPr>
              <a:t>abilities </a:t>
            </a:r>
            <a:r>
              <a:rPr lang="en-US" altLang="en-US" sz="2800" dirty="0">
                <a:solidFill>
                  <a:schemeClr val="accent1">
                    <a:lumMod val="50000"/>
                  </a:schemeClr>
                </a:solidFill>
              </a:rPr>
              <a:t>in </a:t>
            </a:r>
            <a:r>
              <a:rPr lang="en-US" altLang="en-US" sz="2800" dirty="0" smtClean="0">
                <a:solidFill>
                  <a:schemeClr val="accent1">
                    <a:lumMod val="50000"/>
                  </a:schemeClr>
                </a:solidFill>
              </a:rPr>
              <a:t>STEM</a:t>
            </a:r>
            <a:r>
              <a:rPr lang="en-US" altLang="en-US" sz="2800" dirty="0" smtClean="0">
                <a:solidFill>
                  <a:schemeClr val="accent1">
                    <a:lumMod val="50000"/>
                  </a:schemeClr>
                </a:solidFill>
              </a:rPr>
              <a:t> </a:t>
            </a:r>
            <a:r>
              <a:rPr lang="en-US" altLang="en-US" sz="2800" dirty="0">
                <a:solidFill>
                  <a:schemeClr val="accent1">
                    <a:lumMod val="50000"/>
                  </a:schemeClr>
                </a:solidFill>
              </a:rPr>
              <a:t>persist despite </a:t>
            </a:r>
            <a:r>
              <a:rPr lang="en-US" altLang="en-US" sz="2800" dirty="0" smtClean="0">
                <a:solidFill>
                  <a:schemeClr val="accent1">
                    <a:lumMod val="50000"/>
                  </a:schemeClr>
                </a:solidFill>
              </a:rPr>
              <a:t>considerable gains </a:t>
            </a:r>
            <a:r>
              <a:rPr lang="en-US" altLang="en-US" sz="2800" dirty="0">
                <a:solidFill>
                  <a:schemeClr val="accent1">
                    <a:lumMod val="50000"/>
                  </a:schemeClr>
                </a:solidFill>
              </a:rPr>
              <a:t>in the last few </a:t>
            </a:r>
            <a:r>
              <a:rPr lang="en-US" altLang="en-US" sz="2800" dirty="0" smtClean="0">
                <a:solidFill>
                  <a:schemeClr val="accent1">
                    <a:lumMod val="50000"/>
                  </a:schemeClr>
                </a:solidFill>
              </a:rPr>
              <a:t> decades</a:t>
            </a:r>
            <a:r>
              <a:rPr lang="en-US" altLang="en-US" sz="2800" dirty="0">
                <a:solidFill>
                  <a:schemeClr val="accent1">
                    <a:lumMod val="50000"/>
                  </a:schemeClr>
                </a:solidFill>
              </a:rPr>
              <a:t>. </a:t>
            </a:r>
            <a:endParaRPr lang="en-US" altLang="en-US" sz="2800" dirty="0">
              <a:solidFill>
                <a:schemeClr val="accent1">
                  <a:lumMod val="50000"/>
                </a:schemeClr>
              </a:solidFill>
            </a:endParaRPr>
          </a:p>
          <a:p>
            <a:pPr eaLnBrk="1" hangingPunct="1"/>
            <a:endParaRPr lang="en-US" altLang="en-US" sz="1600" dirty="0">
              <a:solidFill>
                <a:schemeClr val="accent1">
                  <a:lumMod val="50000"/>
                </a:schemeClr>
              </a:solidFill>
            </a:endParaRPr>
          </a:p>
          <a:p>
            <a:pPr eaLnBrk="1" hangingPunct="1"/>
            <a:r>
              <a:rPr lang="en-US" altLang="en-US" sz="2800" dirty="0" smtClean="0">
                <a:solidFill>
                  <a:schemeClr val="accent1">
                    <a:lumMod val="50000"/>
                  </a:schemeClr>
                </a:solidFill>
              </a:rPr>
              <a:t>The </a:t>
            </a:r>
            <a:r>
              <a:rPr lang="en-US" altLang="en-US" sz="2800" dirty="0">
                <a:solidFill>
                  <a:schemeClr val="accent1">
                    <a:lumMod val="50000"/>
                  </a:schemeClr>
                </a:solidFill>
              </a:rPr>
              <a:t>anxiety women face in a situation where they have the potential to confirm a negative stereotype about women as a </a:t>
            </a:r>
            <a:r>
              <a:rPr lang="en-US" altLang="en-US" sz="2800" dirty="0" smtClean="0">
                <a:solidFill>
                  <a:schemeClr val="accent1">
                    <a:lumMod val="50000"/>
                  </a:schemeClr>
                </a:solidFill>
              </a:rPr>
              <a:t>group.</a:t>
            </a:r>
            <a:endParaRPr lang="en-US" altLang="en-US" sz="2800" dirty="0">
              <a:solidFill>
                <a:schemeClr val="accent1">
                  <a:lumMod val="50000"/>
                </a:schemeClr>
              </a:solidFill>
            </a:endParaRPr>
          </a:p>
        </p:txBody>
      </p:sp>
      <p:sp>
        <p:nvSpPr>
          <p:cNvPr id="3" name="Title 1"/>
          <p:cNvSpPr txBox="1">
            <a:spLocks/>
          </p:cNvSpPr>
          <p:nvPr/>
        </p:nvSpPr>
        <p:spPr>
          <a:xfrm>
            <a:off x="914400" y="228600"/>
            <a:ext cx="7391400" cy="1143000"/>
          </a:xfrm>
          <a:prstGeom prst="rect">
            <a:avLst/>
          </a:prstGeom>
        </p:spPr>
        <p:txBody>
          <a:bodyPr>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defRPr/>
            </a:pPr>
            <a:r>
              <a:rPr lang="en-US" dirty="0" smtClean="0"/>
              <a:t>2. Stereotype </a:t>
            </a:r>
            <a:r>
              <a:rPr lang="en-US" dirty="0" smtClean="0"/>
              <a:t>Threat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609600"/>
            <a:ext cx="4419600" cy="4524315"/>
          </a:xfrm>
          <a:prstGeom prst="rect">
            <a:avLst/>
          </a:prstGeom>
        </p:spPr>
        <p:txBody>
          <a:bodyPr wrap="square">
            <a:spAutoFit/>
          </a:bodyPr>
          <a:lstStyle/>
          <a:p>
            <a:pPr>
              <a:defRPr/>
            </a:pPr>
            <a:r>
              <a:rPr lang="en-US" dirty="0">
                <a:ea typeface="ＭＳ Ｐゴシック" charset="-128"/>
              </a:rPr>
              <a:t>Two stereotypes are prevalent: </a:t>
            </a:r>
          </a:p>
          <a:p>
            <a:pPr marL="342900" indent="-342900">
              <a:buFont typeface="Arial" panose="020B0604020202020204" pitchFamily="34" charset="0"/>
              <a:buChar char="•"/>
              <a:defRPr/>
            </a:pPr>
            <a:r>
              <a:rPr lang="en-US" dirty="0">
                <a:ea typeface="ＭＳ Ｐゴシック" charset="-128"/>
              </a:rPr>
              <a:t>girls are not as good as boys in math, </a:t>
            </a:r>
            <a:r>
              <a:rPr lang="en-US" dirty="0" smtClean="0">
                <a:ea typeface="ＭＳ Ｐゴシック" charset="-128"/>
              </a:rPr>
              <a:t>&amp;</a:t>
            </a:r>
            <a:endParaRPr lang="en-US" dirty="0">
              <a:ea typeface="ＭＳ Ｐゴシック" charset="-128"/>
            </a:endParaRPr>
          </a:p>
          <a:p>
            <a:pPr marL="342900" indent="-342900">
              <a:buFont typeface="Arial" panose="020B0604020202020204" pitchFamily="34" charset="0"/>
              <a:buChar char="•"/>
              <a:defRPr/>
            </a:pPr>
            <a:r>
              <a:rPr lang="en-US" dirty="0">
                <a:ea typeface="ＭＳ Ｐゴシック" charset="-128"/>
              </a:rPr>
              <a:t>scientific work is better suited to boys and men. </a:t>
            </a:r>
          </a:p>
          <a:p>
            <a:pPr>
              <a:defRPr/>
            </a:pPr>
            <a:endParaRPr lang="en-US" dirty="0">
              <a:ea typeface="ＭＳ Ｐゴシック" charset="-128"/>
            </a:endParaRPr>
          </a:p>
          <a:p>
            <a:pPr>
              <a:defRPr/>
            </a:pPr>
            <a:r>
              <a:rPr lang="en-US" dirty="0">
                <a:ea typeface="ＭＳ Ｐゴシック" charset="-128"/>
              </a:rPr>
              <a:t>As early as elementary school, kids are aware of these stereotypes and can express stereotypical beliefs about which </a:t>
            </a:r>
            <a:r>
              <a:rPr lang="en-US" dirty="0" smtClean="0">
                <a:ea typeface="ＭＳ Ｐゴシック" charset="-128"/>
              </a:rPr>
              <a:t>STEM courses </a:t>
            </a:r>
            <a:r>
              <a:rPr lang="en-US" dirty="0">
                <a:ea typeface="ＭＳ Ｐゴシック" charset="-128"/>
              </a:rPr>
              <a:t>are suitable for girls and boys</a:t>
            </a:r>
          </a:p>
        </p:txBody>
      </p:sp>
      <p:sp>
        <p:nvSpPr>
          <p:cNvPr id="8195" name="TextBox 3"/>
          <p:cNvSpPr txBox="1">
            <a:spLocks noChangeArrowheads="1"/>
          </p:cNvSpPr>
          <p:nvPr/>
        </p:nvSpPr>
        <p:spPr bwMode="auto">
          <a:xfrm>
            <a:off x="360363" y="5221288"/>
            <a:ext cx="7924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altLang="en-US" sz="1800" dirty="0" err="1">
                <a:solidFill>
                  <a:srgbClr val="3C8C93"/>
                </a:solidFill>
              </a:rPr>
              <a:t>Farenga</a:t>
            </a:r>
            <a:r>
              <a:rPr lang="en-US" altLang="en-US" sz="1800" dirty="0">
                <a:solidFill>
                  <a:srgbClr val="3C8C93"/>
                </a:solidFill>
              </a:rPr>
              <a:t> &amp; Joyce (1999) </a:t>
            </a:r>
            <a:r>
              <a:rPr lang="en-US" altLang="en-US" sz="1800" i="1" dirty="0">
                <a:solidFill>
                  <a:srgbClr val="3C8C93"/>
                </a:solidFill>
              </a:rPr>
              <a:t>Science Education</a:t>
            </a:r>
            <a:r>
              <a:rPr lang="en-US" altLang="en-US" sz="1800" dirty="0">
                <a:solidFill>
                  <a:srgbClr val="3C8C93"/>
                </a:solidFill>
              </a:rPr>
              <a:t>, 83(1), 55–76;</a:t>
            </a:r>
          </a:p>
          <a:p>
            <a:pPr eaLnBrk="1" hangingPunct="1"/>
            <a:r>
              <a:rPr lang="en-US" altLang="en-US" sz="1800" dirty="0" err="1">
                <a:solidFill>
                  <a:srgbClr val="3C8C93"/>
                </a:solidFill>
              </a:rPr>
              <a:t>Ambady</a:t>
            </a:r>
            <a:r>
              <a:rPr lang="en-US" altLang="en-US" sz="1800" dirty="0">
                <a:solidFill>
                  <a:srgbClr val="3C8C93"/>
                </a:solidFill>
              </a:rPr>
              <a:t> et al. (2001) </a:t>
            </a:r>
            <a:r>
              <a:rPr lang="en-US" altLang="en-US" sz="1800" i="1" dirty="0">
                <a:solidFill>
                  <a:srgbClr val="3C8C93"/>
                </a:solidFill>
              </a:rPr>
              <a:t>Psychological Science</a:t>
            </a:r>
            <a:r>
              <a:rPr lang="en-US" altLang="en-US" sz="1800" dirty="0">
                <a:solidFill>
                  <a:srgbClr val="3C8C93"/>
                </a:solidFill>
              </a:rPr>
              <a:t>, 12(5), 385–90.</a:t>
            </a:r>
          </a:p>
        </p:txBody>
      </p:sp>
      <p:pic>
        <p:nvPicPr>
          <p:cNvPr id="8196" name="Picture 2"/>
          <p:cNvPicPr>
            <a:picLocks noChangeAspect="1" noChangeArrowheads="1"/>
          </p:cNvPicPr>
          <p:nvPr/>
        </p:nvPicPr>
        <p:blipFill>
          <a:blip r:embed="rId2">
            <a:extLst>
              <a:ext uri="{28A0092B-C50C-407E-A947-70E740481C1C}">
                <a14:useLocalDpi xmlns:a14="http://schemas.microsoft.com/office/drawing/2010/main" val="0"/>
              </a:ext>
            </a:extLst>
          </a:blip>
          <a:srcRect l="22658" t="2354" r="11925" b="16837"/>
          <a:stretch>
            <a:fillRect/>
          </a:stretch>
        </p:blipFill>
        <p:spPr bwMode="auto">
          <a:xfrm>
            <a:off x="5029200" y="533400"/>
            <a:ext cx="3738562" cy="4618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927100"/>
            <a:ext cx="4343400" cy="4154488"/>
          </a:xfrm>
          <a:prstGeom prst="rect">
            <a:avLst/>
          </a:prstGeom>
        </p:spPr>
        <p:txBody>
          <a:bodyPr>
            <a:spAutoFit/>
          </a:bodyPr>
          <a:lstStyle/>
          <a:p>
            <a:pPr>
              <a:defRPr/>
            </a:pPr>
            <a:r>
              <a:rPr lang="en-US" dirty="0">
                <a:ea typeface="ＭＳ Ｐゴシック" charset="-128"/>
              </a:rPr>
              <a:t>Girls and young women are</a:t>
            </a:r>
          </a:p>
          <a:p>
            <a:pPr marL="342900" indent="-342900">
              <a:buFont typeface="Arial" panose="020B0604020202020204" pitchFamily="34" charset="0"/>
              <a:buChar char="•"/>
              <a:defRPr/>
            </a:pPr>
            <a:r>
              <a:rPr lang="en-US" dirty="0">
                <a:ea typeface="ＭＳ Ｐゴシック" charset="-128"/>
              </a:rPr>
              <a:t>aware of, and </a:t>
            </a:r>
          </a:p>
          <a:p>
            <a:pPr marL="342900" indent="-342900">
              <a:buFont typeface="Arial" panose="020B0604020202020204" pitchFamily="34" charset="0"/>
              <a:buChar char="•"/>
              <a:defRPr/>
            </a:pPr>
            <a:r>
              <a:rPr lang="en-US" dirty="0">
                <a:ea typeface="ＭＳ Ｐゴシック" charset="-128"/>
              </a:rPr>
              <a:t>negatively affected by, </a:t>
            </a:r>
          </a:p>
          <a:p>
            <a:pPr>
              <a:defRPr/>
            </a:pPr>
            <a:r>
              <a:rPr lang="en-US" dirty="0">
                <a:ea typeface="ＭＳ Ｐゴシック" charset="-128"/>
              </a:rPr>
              <a:t>the stereotypical image of a scientist as a man.</a:t>
            </a:r>
          </a:p>
          <a:p>
            <a:pPr>
              <a:defRPr/>
            </a:pPr>
            <a:endParaRPr lang="en-US" dirty="0">
              <a:ea typeface="ＭＳ Ｐゴシック" charset="-128"/>
            </a:endParaRPr>
          </a:p>
          <a:p>
            <a:pPr>
              <a:defRPr/>
            </a:pPr>
            <a:endParaRPr lang="en-US" dirty="0">
              <a:ea typeface="ＭＳ Ｐゴシック" charset="-128"/>
            </a:endParaRPr>
          </a:p>
          <a:p>
            <a:pPr>
              <a:defRPr/>
            </a:pPr>
            <a:r>
              <a:rPr lang="en-US" dirty="0">
                <a:ea typeface="ＭＳ Ｐゴシック" charset="-128"/>
              </a:rPr>
              <a:t>Although largely unspoken, negative stereotypes about women and girls in STEM are very much alive.</a:t>
            </a:r>
          </a:p>
        </p:txBody>
      </p:sp>
      <p:pic>
        <p:nvPicPr>
          <p:cNvPr id="92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063625"/>
            <a:ext cx="3657600" cy="3889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220" name="TextBox 5"/>
          <p:cNvSpPr txBox="1">
            <a:spLocks noChangeArrowheads="1"/>
          </p:cNvSpPr>
          <p:nvPr/>
        </p:nvSpPr>
        <p:spPr bwMode="auto">
          <a:xfrm>
            <a:off x="609600" y="5421313"/>
            <a:ext cx="792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altLang="en-US" sz="1800" dirty="0">
                <a:solidFill>
                  <a:srgbClr val="3C8C93"/>
                </a:solidFill>
              </a:rPr>
              <a:t>Buck et al. (2008) </a:t>
            </a:r>
            <a:r>
              <a:rPr lang="en-US" altLang="en-US" sz="1800" i="1" dirty="0">
                <a:solidFill>
                  <a:srgbClr val="3C8C93"/>
                </a:solidFill>
              </a:rPr>
              <a:t>Science Education</a:t>
            </a:r>
            <a:r>
              <a:rPr lang="en-US" altLang="en-US" sz="1800" dirty="0">
                <a:solidFill>
                  <a:srgbClr val="3C8C93"/>
                </a:solidFill>
              </a:rPr>
              <a:t>, 92(4), 688–707.</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ChangeArrowheads="1"/>
          </p:cNvSpPr>
          <p:nvPr/>
        </p:nvSpPr>
        <p:spPr bwMode="auto">
          <a:xfrm>
            <a:off x="381000" y="1179016"/>
            <a:ext cx="49530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altLang="en-US" dirty="0"/>
              <a:t>A large body of experimental research has found that negative stereotypes affect </a:t>
            </a:r>
            <a:r>
              <a:rPr lang="en-US" altLang="en-US" dirty="0" smtClean="0"/>
              <a:t>women’s and </a:t>
            </a:r>
            <a:r>
              <a:rPr lang="en-US" altLang="en-US" dirty="0"/>
              <a:t>girls’ </a:t>
            </a:r>
            <a:r>
              <a:rPr lang="en-US" altLang="en-US" dirty="0">
                <a:solidFill>
                  <a:srgbClr val="3C8C93"/>
                </a:solidFill>
              </a:rPr>
              <a:t>performance </a:t>
            </a:r>
            <a:r>
              <a:rPr lang="en-US" altLang="en-US" dirty="0"/>
              <a:t>and </a:t>
            </a:r>
            <a:r>
              <a:rPr lang="en-US" altLang="en-US" dirty="0">
                <a:solidFill>
                  <a:srgbClr val="3C8C93"/>
                </a:solidFill>
              </a:rPr>
              <a:t>aspirations </a:t>
            </a:r>
            <a:r>
              <a:rPr lang="en-US" altLang="en-US" dirty="0"/>
              <a:t>in </a:t>
            </a:r>
            <a:r>
              <a:rPr lang="en-US" altLang="en-US" dirty="0" smtClean="0"/>
              <a:t>STEM</a:t>
            </a:r>
            <a:endParaRPr lang="en-US" altLang="en-US" dirty="0" smtClean="0"/>
          </a:p>
          <a:p>
            <a:pPr eaLnBrk="1" hangingPunct="1"/>
            <a:endParaRPr lang="en-US" altLang="en-US" dirty="0"/>
          </a:p>
          <a:p>
            <a:pPr eaLnBrk="1" hangingPunct="1"/>
            <a:r>
              <a:rPr lang="en-US" altLang="en-US" dirty="0" smtClean="0"/>
              <a:t>Even </a:t>
            </a:r>
            <a:r>
              <a:rPr lang="en-US" altLang="en-US" dirty="0"/>
              <a:t>female students who strongly identify with math—who </a:t>
            </a:r>
            <a:r>
              <a:rPr lang="en-US" altLang="en-US" dirty="0" smtClean="0"/>
              <a:t>think that </a:t>
            </a:r>
            <a:r>
              <a:rPr lang="en-US" altLang="en-US" dirty="0" smtClean="0"/>
              <a:t>they are </a:t>
            </a:r>
            <a:r>
              <a:rPr lang="en-US" altLang="en-US" dirty="0"/>
              <a:t>good at math and being good in math is important to them—are </a:t>
            </a:r>
            <a:r>
              <a:rPr lang="en-US" altLang="en-US" dirty="0" smtClean="0"/>
              <a:t>susceptible to effects </a:t>
            </a:r>
            <a:endParaRPr lang="en-US" altLang="en-US" dirty="0"/>
          </a:p>
        </p:txBody>
      </p:sp>
      <p:sp>
        <p:nvSpPr>
          <p:cNvPr id="4" name="TextBox 1"/>
          <p:cNvSpPr txBox="1">
            <a:spLocks noChangeArrowheads="1"/>
          </p:cNvSpPr>
          <p:nvPr/>
        </p:nvSpPr>
        <p:spPr bwMode="auto">
          <a:xfrm>
            <a:off x="360363" y="5421868"/>
            <a:ext cx="7924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altLang="en-US" sz="1800" dirty="0" smtClean="0">
                <a:solidFill>
                  <a:srgbClr val="3C8C93"/>
                </a:solidFill>
              </a:rPr>
              <a:t>Nguyen &amp; Ryan (2008) </a:t>
            </a:r>
            <a:r>
              <a:rPr lang="en-US" altLang="en-US" sz="1800" i="1" dirty="0" smtClean="0">
                <a:solidFill>
                  <a:srgbClr val="3C8C93"/>
                </a:solidFill>
              </a:rPr>
              <a:t>Journal of Applied Psychology</a:t>
            </a:r>
            <a:r>
              <a:rPr lang="en-US" altLang="en-US" sz="1800" dirty="0" smtClean="0">
                <a:solidFill>
                  <a:srgbClr val="3C8C93"/>
                </a:solidFill>
              </a:rPr>
              <a:t>, 93(6), 1314–34</a:t>
            </a:r>
            <a:endParaRPr lang="en-US" altLang="en-US" sz="1800" dirty="0">
              <a:solidFill>
                <a:srgbClr val="3C8C93"/>
              </a:solidFill>
            </a:endParaRPr>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208887"/>
            <a:ext cx="2743200" cy="4125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ChangeArrowheads="1"/>
          </p:cNvSpPr>
          <p:nvPr/>
        </p:nvSpPr>
        <p:spPr bwMode="auto">
          <a:xfrm>
            <a:off x="304800" y="990600"/>
            <a:ext cx="3352800" cy="4154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altLang="en-US" dirty="0" smtClean="0"/>
              <a:t>Stereotype </a:t>
            </a:r>
            <a:r>
              <a:rPr lang="en-US" altLang="en-US" dirty="0"/>
              <a:t>threat may help explain </a:t>
            </a:r>
            <a:r>
              <a:rPr lang="en-US" altLang="en-US" dirty="0" smtClean="0"/>
              <a:t>this discrepancy: girls get</a:t>
            </a:r>
          </a:p>
          <a:p>
            <a:pPr eaLnBrk="1" hangingPunct="1"/>
            <a:endParaRPr lang="en-US" altLang="en-US" dirty="0" smtClean="0"/>
          </a:p>
          <a:p>
            <a:pPr marL="342900" indent="-342900" eaLnBrk="1" hangingPunct="1">
              <a:buFont typeface="Arial" panose="020B0604020202020204" pitchFamily="34" charset="0"/>
              <a:buChar char="•"/>
            </a:pPr>
            <a:r>
              <a:rPr lang="en-US" altLang="en-US" dirty="0" smtClean="0"/>
              <a:t>higher </a:t>
            </a:r>
            <a:r>
              <a:rPr lang="en-US" altLang="en-US" dirty="0"/>
              <a:t>grades in </a:t>
            </a:r>
            <a:r>
              <a:rPr lang="en-US" altLang="en-US" dirty="0" smtClean="0"/>
              <a:t>STEM</a:t>
            </a:r>
            <a:r>
              <a:rPr lang="en-US" altLang="en-US" dirty="0" smtClean="0"/>
              <a:t> classes</a:t>
            </a:r>
            <a:endParaRPr lang="en-US" altLang="en-US" dirty="0"/>
          </a:p>
          <a:p>
            <a:pPr marL="342900" indent="-342900" eaLnBrk="1" hangingPunct="1">
              <a:buFont typeface="Arial" panose="020B0604020202020204" pitchFamily="34" charset="0"/>
              <a:buChar char="•"/>
            </a:pPr>
            <a:endParaRPr lang="en-US" altLang="en-US" dirty="0" smtClean="0"/>
          </a:p>
          <a:p>
            <a:pPr marL="342900" indent="-342900" eaLnBrk="1" hangingPunct="1">
              <a:buFont typeface="Arial" panose="020B0604020202020204" pitchFamily="34" charset="0"/>
              <a:buChar char="•"/>
            </a:pPr>
            <a:r>
              <a:rPr lang="en-US" altLang="en-US" dirty="0" smtClean="0"/>
              <a:t>lower </a:t>
            </a:r>
            <a:r>
              <a:rPr lang="en-US" altLang="en-US" dirty="0" smtClean="0"/>
              <a:t>scores on </a:t>
            </a:r>
            <a:r>
              <a:rPr lang="en-US" altLang="en-US" dirty="0" smtClean="0"/>
              <a:t>high-stakes </a:t>
            </a:r>
            <a:r>
              <a:rPr lang="en-US" altLang="en-US" dirty="0"/>
              <a:t>tests </a:t>
            </a:r>
            <a:r>
              <a:rPr lang="en-US" altLang="en-US" dirty="0" smtClean="0"/>
              <a:t>(math SAT </a:t>
            </a:r>
            <a:r>
              <a:rPr lang="en-US" altLang="en-US" dirty="0"/>
              <a:t>and </a:t>
            </a:r>
            <a:r>
              <a:rPr lang="en-US" altLang="en-US" dirty="0" smtClean="0"/>
              <a:t>       AP calculus).</a:t>
            </a:r>
            <a:endParaRPr lang="en-US" altLang="en-US" dirty="0"/>
          </a:p>
        </p:txBody>
      </p:sp>
      <p:pic>
        <p:nvPicPr>
          <p:cNvPr id="491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500" y="1743075"/>
            <a:ext cx="4762500" cy="337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332941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ChangeArrowheads="1"/>
          </p:cNvSpPr>
          <p:nvPr/>
        </p:nvSpPr>
        <p:spPr bwMode="auto">
          <a:xfrm>
            <a:off x="381000" y="962085"/>
            <a:ext cx="38862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altLang="en-US" dirty="0"/>
              <a:t>M</a:t>
            </a:r>
            <a:r>
              <a:rPr lang="en-US" altLang="en-US" dirty="0" smtClean="0"/>
              <a:t>ay </a:t>
            </a:r>
            <a:r>
              <a:rPr lang="en-US" altLang="en-US" dirty="0"/>
              <a:t>also help explain why fewer girls </a:t>
            </a:r>
            <a:r>
              <a:rPr lang="en-US" altLang="en-US" dirty="0" smtClean="0"/>
              <a:t>express </a:t>
            </a:r>
            <a:r>
              <a:rPr lang="en-US" altLang="en-US" dirty="0" smtClean="0"/>
              <a:t>interest in </a:t>
            </a:r>
            <a:r>
              <a:rPr lang="en-US" altLang="en-US" dirty="0" smtClean="0"/>
              <a:t>careers </a:t>
            </a:r>
            <a:r>
              <a:rPr lang="en-US" altLang="en-US" dirty="0"/>
              <a:t>in mathematically demanding fields. </a:t>
            </a:r>
            <a:endParaRPr lang="en-US" altLang="en-US" dirty="0" smtClean="0"/>
          </a:p>
          <a:p>
            <a:pPr eaLnBrk="1" hangingPunct="1"/>
            <a:endParaRPr lang="en-US" altLang="en-US" dirty="0"/>
          </a:p>
          <a:p>
            <a:pPr eaLnBrk="1" hangingPunct="1"/>
            <a:r>
              <a:rPr lang="en-US" altLang="en-US" dirty="0" smtClean="0"/>
              <a:t>Girls </a:t>
            </a:r>
            <a:r>
              <a:rPr lang="en-US" altLang="en-US" dirty="0"/>
              <a:t>may </a:t>
            </a:r>
            <a:r>
              <a:rPr lang="en-US" altLang="en-US" dirty="0" smtClean="0"/>
              <a:t>be trying to </a:t>
            </a:r>
            <a:r>
              <a:rPr lang="en-US" altLang="en-US" dirty="0" smtClean="0"/>
              <a:t>reduce the </a:t>
            </a:r>
            <a:r>
              <a:rPr lang="en-US" altLang="en-US" dirty="0"/>
              <a:t>likelihood that they will be judged through the lens of negative </a:t>
            </a:r>
            <a:r>
              <a:rPr lang="en-US" altLang="en-US" dirty="0" smtClean="0"/>
              <a:t>stereotypes </a:t>
            </a:r>
            <a:r>
              <a:rPr lang="en-US" altLang="en-US" dirty="0"/>
              <a:t>by avoiding these </a:t>
            </a:r>
            <a:r>
              <a:rPr lang="en-US" altLang="en-US" dirty="0" smtClean="0"/>
              <a:t>fields all together.</a:t>
            </a:r>
            <a:endParaRPr lang="en-US" altLang="en-US" dirty="0"/>
          </a:p>
        </p:txBody>
      </p:sp>
      <p:pic>
        <p:nvPicPr>
          <p:cNvPr id="5017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556" b="21215"/>
          <a:stretch/>
        </p:blipFill>
        <p:spPr bwMode="auto">
          <a:xfrm>
            <a:off x="4724400" y="468364"/>
            <a:ext cx="4084383" cy="5170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397005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3850" y="1009650"/>
            <a:ext cx="4324350" cy="432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267" name="Rectangle 2"/>
          <p:cNvSpPr>
            <a:spLocks noChangeArrowheads="1"/>
          </p:cNvSpPr>
          <p:nvPr/>
        </p:nvSpPr>
        <p:spPr bwMode="auto">
          <a:xfrm>
            <a:off x="533400" y="1371600"/>
            <a:ext cx="360045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altLang="en-US" sz="3200" dirty="0"/>
              <a:t>Stereotype threat can be felt as both psychological and physiological responses that result in impaired performance. </a:t>
            </a: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ChangeArrowheads="1"/>
          </p:cNvSpPr>
          <p:nvPr/>
        </p:nvSpPr>
        <p:spPr bwMode="auto">
          <a:xfrm>
            <a:off x="228600" y="457200"/>
            <a:ext cx="4114800" cy="4832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buFont typeface="Arial" charset="0"/>
              <a:buChar char="•"/>
            </a:pPr>
            <a:r>
              <a:rPr lang="en-US" altLang="en-US" sz="2800" dirty="0"/>
              <a:t>African Americans taking an IQ test under stereotype threat had higher blood pressure levels than whites</a:t>
            </a:r>
            <a:r>
              <a:rPr lang="en-US" altLang="en-US" sz="2800" dirty="0" smtClean="0"/>
              <a:t>.</a:t>
            </a:r>
          </a:p>
          <a:p>
            <a:pPr eaLnBrk="1" hangingPunct="1">
              <a:buFont typeface="Arial" charset="0"/>
              <a:buChar char="•"/>
            </a:pPr>
            <a:endParaRPr lang="en-US" altLang="en-US" sz="2800" dirty="0"/>
          </a:p>
          <a:p>
            <a:pPr eaLnBrk="1" hangingPunct="1">
              <a:buFont typeface="Arial" charset="0"/>
              <a:buChar char="•"/>
            </a:pPr>
            <a:r>
              <a:rPr lang="en-US" altLang="en-US" sz="2800" dirty="0"/>
              <a:t>No difference in blood pressure occurred in the </a:t>
            </a:r>
            <a:r>
              <a:rPr lang="en-US" altLang="en-US" sz="2800" dirty="0" err="1"/>
              <a:t>nonthreat</a:t>
            </a:r>
            <a:r>
              <a:rPr lang="en-US" altLang="en-US" sz="2800" dirty="0"/>
              <a:t> situation.</a:t>
            </a:r>
          </a:p>
        </p:txBody>
      </p:sp>
      <p:sp>
        <p:nvSpPr>
          <p:cNvPr id="12292" name="TextBox 4"/>
          <p:cNvSpPr txBox="1">
            <a:spLocks noChangeArrowheads="1"/>
          </p:cNvSpPr>
          <p:nvPr/>
        </p:nvSpPr>
        <p:spPr bwMode="auto">
          <a:xfrm>
            <a:off x="838200" y="5573713"/>
            <a:ext cx="7239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altLang="en-US" sz="1800" dirty="0" err="1">
                <a:solidFill>
                  <a:srgbClr val="3C8C93"/>
                </a:solidFill>
              </a:rPr>
              <a:t>Blascovich</a:t>
            </a:r>
            <a:r>
              <a:rPr lang="en-US" altLang="en-US" sz="1800" dirty="0">
                <a:solidFill>
                  <a:srgbClr val="3C8C93"/>
                </a:solidFill>
              </a:rPr>
              <a:t> et al. (2001) </a:t>
            </a:r>
            <a:r>
              <a:rPr lang="en-US" altLang="en-US" sz="1800" i="1" dirty="0">
                <a:solidFill>
                  <a:srgbClr val="3C8C93"/>
                </a:solidFill>
              </a:rPr>
              <a:t>Psychological Science</a:t>
            </a:r>
            <a:r>
              <a:rPr lang="en-US" altLang="en-US" sz="1800" dirty="0">
                <a:solidFill>
                  <a:srgbClr val="3C8C93"/>
                </a:solidFill>
              </a:rPr>
              <a:t>, 12(3), 225–29.</a:t>
            </a:r>
          </a:p>
        </p:txBody>
      </p:sp>
      <p:grpSp>
        <p:nvGrpSpPr>
          <p:cNvPr id="2" name="Group 1"/>
          <p:cNvGrpSpPr/>
          <p:nvPr/>
        </p:nvGrpSpPr>
        <p:grpSpPr>
          <a:xfrm>
            <a:off x="5105400" y="457200"/>
            <a:ext cx="3352800" cy="4953000"/>
            <a:chOff x="5562600" y="587433"/>
            <a:chExt cx="2743200" cy="4496858"/>
          </a:xfrm>
        </p:grpSpPr>
        <p:pic>
          <p:nvPicPr>
            <p:cNvPr id="1229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2819400"/>
              <a:ext cx="2743200" cy="2264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587433"/>
              <a:ext cx="2743200" cy="2231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457200"/>
            <a:ext cx="4419600" cy="5016500"/>
          </a:xfrm>
          <a:prstGeom prst="rect">
            <a:avLst/>
          </a:prstGeom>
        </p:spPr>
        <p:txBody>
          <a:bodyPr>
            <a:spAutoFit/>
          </a:bodyPr>
          <a:lstStyle/>
          <a:p>
            <a:pPr>
              <a:defRPr/>
            </a:pPr>
            <a:r>
              <a:rPr lang="en-US" sz="3200" dirty="0">
                <a:ea typeface="ＭＳ Ｐゴシック" charset="-128"/>
              </a:rPr>
              <a:t>Stereotyped individuals </a:t>
            </a:r>
          </a:p>
          <a:p>
            <a:pPr marL="342900" indent="-342900">
              <a:buFont typeface="Arial" panose="020B0604020202020204" pitchFamily="34" charset="0"/>
              <a:buChar char="•"/>
              <a:defRPr/>
            </a:pPr>
            <a:r>
              <a:rPr lang="en-US" sz="3200" dirty="0">
                <a:ea typeface="ＭＳ Ｐゴシック" charset="-128"/>
              </a:rPr>
              <a:t>made more of an effort </a:t>
            </a:r>
          </a:p>
          <a:p>
            <a:pPr marL="342900" indent="-342900">
              <a:buFont typeface="Arial" panose="020B0604020202020204" pitchFamily="34" charset="0"/>
              <a:buChar char="•"/>
              <a:defRPr/>
            </a:pPr>
            <a:r>
              <a:rPr lang="en-US" sz="3200" dirty="0">
                <a:ea typeface="ＭＳ Ｐゴシック" charset="-128"/>
              </a:rPr>
              <a:t>attempted more items</a:t>
            </a:r>
          </a:p>
          <a:p>
            <a:pPr marL="342900" indent="-342900">
              <a:buFont typeface="Arial" panose="020B0604020202020204" pitchFamily="34" charset="0"/>
              <a:buChar char="•"/>
              <a:defRPr/>
            </a:pPr>
            <a:r>
              <a:rPr lang="en-US" sz="3200" dirty="0">
                <a:ea typeface="ＭＳ Ｐゴシック" charset="-128"/>
              </a:rPr>
              <a:t>reread items more often </a:t>
            </a:r>
          </a:p>
          <a:p>
            <a:pPr marL="342900" indent="-342900">
              <a:buFont typeface="Arial" panose="020B0604020202020204" pitchFamily="34" charset="0"/>
              <a:buChar char="•"/>
              <a:defRPr/>
            </a:pPr>
            <a:r>
              <a:rPr lang="en-US" sz="3200" dirty="0">
                <a:ea typeface="ＭＳ Ｐゴシック" charset="-128"/>
              </a:rPr>
              <a:t>worked slower </a:t>
            </a:r>
          </a:p>
          <a:p>
            <a:pPr marL="342900" indent="-342900">
              <a:buFont typeface="Arial" panose="020B0604020202020204" pitchFamily="34" charset="0"/>
              <a:buChar char="•"/>
              <a:defRPr/>
            </a:pPr>
            <a:r>
              <a:rPr lang="en-US" sz="3200" dirty="0">
                <a:ea typeface="ＭＳ Ｐゴシック" charset="-128"/>
              </a:rPr>
              <a:t>worked with less accuracy</a:t>
            </a:r>
          </a:p>
        </p:txBody>
      </p:sp>
      <p:sp>
        <p:nvSpPr>
          <p:cNvPr id="13315" name="TextBox 3"/>
          <p:cNvSpPr txBox="1">
            <a:spLocks noChangeArrowheads="1"/>
          </p:cNvSpPr>
          <p:nvPr/>
        </p:nvSpPr>
        <p:spPr bwMode="auto">
          <a:xfrm>
            <a:off x="533400" y="5497513"/>
            <a:ext cx="792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altLang="en-US" sz="1800" dirty="0">
                <a:solidFill>
                  <a:srgbClr val="3C8C93"/>
                </a:solidFill>
              </a:rPr>
              <a:t>Steele &amp; Aronson (1995) </a:t>
            </a:r>
            <a:r>
              <a:rPr lang="en-US" altLang="en-US" sz="1800" i="1" dirty="0">
                <a:solidFill>
                  <a:srgbClr val="3C8C93"/>
                </a:solidFill>
              </a:rPr>
              <a:t>Jour of Personality &amp; Social Psych</a:t>
            </a:r>
            <a:r>
              <a:rPr lang="en-US" altLang="en-US" sz="1800" dirty="0">
                <a:solidFill>
                  <a:srgbClr val="3C8C93"/>
                </a:solidFill>
              </a:rPr>
              <a:t>, 69(5), 797–811</a:t>
            </a:r>
          </a:p>
        </p:txBody>
      </p:sp>
      <p:pic>
        <p:nvPicPr>
          <p:cNvPr id="13316" name="Picture 2"/>
          <p:cNvPicPr>
            <a:picLocks noChangeAspect="1" noChangeArrowheads="1"/>
          </p:cNvPicPr>
          <p:nvPr/>
        </p:nvPicPr>
        <p:blipFill>
          <a:blip r:embed="rId2">
            <a:extLst>
              <a:ext uri="{28A0092B-C50C-407E-A947-70E740481C1C}">
                <a14:useLocalDpi xmlns:a14="http://schemas.microsoft.com/office/drawing/2010/main" val="0"/>
              </a:ext>
            </a:extLst>
          </a:blip>
          <a:srcRect l="27042"/>
          <a:stretch>
            <a:fillRect/>
          </a:stretch>
        </p:blipFill>
        <p:spPr bwMode="auto">
          <a:xfrm>
            <a:off x="4398963" y="990600"/>
            <a:ext cx="4516437" cy="432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ikis.swarthmore.edu/div_econ/images/2/2c/Stereotype_threa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1238" y="1905000"/>
            <a:ext cx="2595562"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txBox="1">
            <a:spLocks/>
          </p:cNvSpPr>
          <p:nvPr/>
        </p:nvSpPr>
        <p:spPr bwMode="auto">
          <a:xfrm>
            <a:off x="381000" y="1524000"/>
            <a:ext cx="516572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sz="2400">
                <a:solidFill>
                  <a:schemeClr val="tx1"/>
                </a:solidFill>
                <a:latin typeface="Arial" charset="0"/>
                <a:ea typeface="ＭＳ Ｐゴシック" pitchFamily="34" charset="-128"/>
              </a:defRPr>
            </a:lvl1pPr>
            <a:lvl2pPr marL="639763" indent="-246063" eaLnBrk="0" hangingPunct="0">
              <a:defRPr sz="2400">
                <a:solidFill>
                  <a:schemeClr val="tx1"/>
                </a:solidFill>
                <a:latin typeface="Arial" charset="0"/>
                <a:ea typeface="ＭＳ Ｐゴシック" pitchFamily="34" charset="-128"/>
              </a:defRPr>
            </a:lvl2pPr>
            <a:lvl3pPr indent="-246063" eaLnBrk="0" hangingPunct="0">
              <a:defRPr sz="2400">
                <a:solidFill>
                  <a:schemeClr val="tx1"/>
                </a:solidFill>
                <a:latin typeface="Arial" charset="0"/>
                <a:ea typeface="ＭＳ Ｐゴシック" pitchFamily="34" charset="-128"/>
              </a:defRPr>
            </a:lvl3pPr>
            <a:lvl4pPr marL="1187450" indent="-209550" eaLnBrk="0" hangingPunct="0">
              <a:defRPr sz="2400">
                <a:solidFill>
                  <a:schemeClr val="tx1"/>
                </a:solidFill>
                <a:latin typeface="Arial" charset="0"/>
                <a:ea typeface="ＭＳ Ｐゴシック" pitchFamily="34" charset="-128"/>
              </a:defRPr>
            </a:lvl4pPr>
            <a:lvl5pPr marL="1462088" indent="-209550" eaLnBrk="0" hangingPunct="0">
              <a:defRPr sz="2400">
                <a:solidFill>
                  <a:schemeClr val="tx1"/>
                </a:solidFill>
                <a:latin typeface="Arial" charset="0"/>
                <a:ea typeface="ＭＳ Ｐゴシック" pitchFamily="34" charset="-128"/>
              </a:defRPr>
            </a:lvl5pPr>
            <a:lvl6pPr marL="1919288" indent="-209550" eaLnBrk="0" fontAlgn="base" hangingPunct="0">
              <a:spcBef>
                <a:spcPct val="0"/>
              </a:spcBef>
              <a:spcAft>
                <a:spcPct val="0"/>
              </a:spcAft>
              <a:defRPr sz="2400">
                <a:solidFill>
                  <a:schemeClr val="tx1"/>
                </a:solidFill>
                <a:latin typeface="Arial" charset="0"/>
                <a:ea typeface="ＭＳ Ｐゴシック" pitchFamily="34" charset="-128"/>
              </a:defRPr>
            </a:lvl6pPr>
            <a:lvl7pPr marL="2376488" indent="-209550" eaLnBrk="0" fontAlgn="base" hangingPunct="0">
              <a:spcBef>
                <a:spcPct val="0"/>
              </a:spcBef>
              <a:spcAft>
                <a:spcPct val="0"/>
              </a:spcAft>
              <a:defRPr sz="2400">
                <a:solidFill>
                  <a:schemeClr val="tx1"/>
                </a:solidFill>
                <a:latin typeface="Arial" charset="0"/>
                <a:ea typeface="ＭＳ Ｐゴシック" pitchFamily="34" charset="-128"/>
              </a:defRPr>
            </a:lvl7pPr>
            <a:lvl8pPr marL="2833688" indent="-209550" eaLnBrk="0" fontAlgn="base" hangingPunct="0">
              <a:spcBef>
                <a:spcPct val="0"/>
              </a:spcBef>
              <a:spcAft>
                <a:spcPct val="0"/>
              </a:spcAft>
              <a:defRPr sz="2400">
                <a:solidFill>
                  <a:schemeClr val="tx1"/>
                </a:solidFill>
                <a:latin typeface="Arial" charset="0"/>
                <a:ea typeface="ＭＳ Ｐゴシック" pitchFamily="34" charset="-128"/>
              </a:defRPr>
            </a:lvl8pPr>
            <a:lvl9pPr marL="3290888" indent="-20955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lnSpc>
                <a:spcPct val="150000"/>
              </a:lnSpc>
              <a:spcBef>
                <a:spcPct val="20000"/>
              </a:spcBef>
              <a:buClr>
                <a:srgbClr val="FFFFFF"/>
              </a:buClr>
              <a:buSzPct val="95000"/>
              <a:buFont typeface="Wingdings 2" pitchFamily="18" charset="2"/>
              <a:buChar char=""/>
            </a:pPr>
            <a:r>
              <a:rPr lang="en-US" altLang="en-US" sz="2000" dirty="0"/>
              <a:t>R</a:t>
            </a:r>
            <a:r>
              <a:rPr lang="en-US" altLang="en-US" sz="2000" dirty="0" smtClean="0"/>
              <a:t>esearchers gave a math test to two groups of female and male college students with similar math abilities</a:t>
            </a:r>
          </a:p>
          <a:p>
            <a:pPr lvl="1" eaLnBrk="1" hangingPunct="1">
              <a:lnSpc>
                <a:spcPct val="150000"/>
              </a:lnSpc>
              <a:spcBef>
                <a:spcPct val="20000"/>
              </a:spcBef>
              <a:buClr>
                <a:schemeClr val="accent1"/>
              </a:buClr>
              <a:buSzPct val="85000"/>
              <a:buFont typeface="Wingdings 2" pitchFamily="18" charset="2"/>
              <a:buChar char=""/>
            </a:pPr>
            <a:r>
              <a:rPr lang="en-US" altLang="en-US" sz="1800" dirty="0" smtClean="0"/>
              <a:t>Group 1: told that men perform better than women do on the test </a:t>
            </a:r>
          </a:p>
          <a:p>
            <a:pPr marL="393700" lvl="1" indent="0" eaLnBrk="1" hangingPunct="1">
              <a:lnSpc>
                <a:spcPct val="150000"/>
              </a:lnSpc>
              <a:spcBef>
                <a:spcPct val="20000"/>
              </a:spcBef>
              <a:buClr>
                <a:schemeClr val="accent1"/>
              </a:buClr>
              <a:buSzPct val="85000"/>
            </a:pPr>
            <a:r>
              <a:rPr lang="en-US" altLang="en-US" sz="1800" dirty="0"/>
              <a:t> </a:t>
            </a:r>
            <a:r>
              <a:rPr lang="en-US" altLang="en-US" sz="1800" dirty="0" smtClean="0"/>
              <a:t>   (</a:t>
            </a:r>
            <a:r>
              <a:rPr lang="en-US" altLang="en-US" sz="1800" dirty="0" smtClean="0">
                <a:solidFill>
                  <a:srgbClr val="3C8C93"/>
                </a:solidFill>
              </a:rPr>
              <a:t>stereotype-threat group</a:t>
            </a:r>
            <a:r>
              <a:rPr lang="en-US" altLang="en-US" sz="1800" dirty="0" smtClean="0"/>
              <a:t>)</a:t>
            </a:r>
          </a:p>
          <a:p>
            <a:pPr lvl="1" eaLnBrk="1" hangingPunct="1">
              <a:lnSpc>
                <a:spcPct val="150000"/>
              </a:lnSpc>
              <a:spcBef>
                <a:spcPct val="20000"/>
              </a:spcBef>
              <a:buClr>
                <a:schemeClr val="accent1"/>
              </a:buClr>
              <a:buSzPct val="85000"/>
              <a:buFont typeface="Wingdings 2" pitchFamily="18" charset="2"/>
              <a:buChar char=""/>
            </a:pPr>
            <a:r>
              <a:rPr lang="en-US" altLang="en-US" sz="1800" dirty="0" smtClean="0"/>
              <a:t>Group 2: told specifically  that this test was designed to be gender neutral </a:t>
            </a:r>
          </a:p>
          <a:p>
            <a:pPr marL="393700" lvl="1" indent="0" eaLnBrk="1" hangingPunct="1">
              <a:lnSpc>
                <a:spcPct val="150000"/>
              </a:lnSpc>
              <a:spcBef>
                <a:spcPct val="20000"/>
              </a:spcBef>
              <a:buClr>
                <a:schemeClr val="accent1"/>
              </a:buClr>
              <a:buSzPct val="85000"/>
            </a:pPr>
            <a:r>
              <a:rPr lang="en-US" altLang="en-US" sz="1800" dirty="0"/>
              <a:t> </a:t>
            </a:r>
            <a:r>
              <a:rPr lang="en-US" altLang="en-US" sz="1800" dirty="0" smtClean="0"/>
              <a:t>    (</a:t>
            </a:r>
            <a:r>
              <a:rPr lang="en-US" altLang="en-US" sz="1800" dirty="0" smtClean="0">
                <a:solidFill>
                  <a:srgbClr val="3C8C93"/>
                </a:solidFill>
              </a:rPr>
              <a:t>no-stereotype-threat group</a:t>
            </a:r>
            <a:r>
              <a:rPr lang="en-US" altLang="en-US" sz="1800" dirty="0" smtClean="0"/>
              <a:t>)</a:t>
            </a:r>
          </a:p>
          <a:p>
            <a:pPr lvl="1" eaLnBrk="1" hangingPunct="1">
              <a:lnSpc>
                <a:spcPct val="150000"/>
              </a:lnSpc>
              <a:spcBef>
                <a:spcPct val="20000"/>
              </a:spcBef>
              <a:buClr>
                <a:schemeClr val="accent1"/>
              </a:buClr>
              <a:buSzPct val="85000"/>
              <a:buFont typeface="Wingdings 2" pitchFamily="18" charset="2"/>
              <a:buChar char=""/>
            </a:pPr>
            <a:endParaRPr lang="en-US" altLang="en-US" sz="1800" dirty="0" smtClean="0"/>
          </a:p>
          <a:p>
            <a:pPr lvl="1" eaLnBrk="1" hangingPunct="1">
              <a:lnSpc>
                <a:spcPct val="150000"/>
              </a:lnSpc>
              <a:spcBef>
                <a:spcPct val="20000"/>
              </a:spcBef>
              <a:buClr>
                <a:schemeClr val="accent1"/>
              </a:buClr>
              <a:buSzPct val="85000"/>
              <a:buFont typeface="Wingdings 2" pitchFamily="18" charset="2"/>
              <a:buChar char=""/>
            </a:pPr>
            <a:endParaRPr lang="en-US" altLang="en-US" sz="1800" dirty="0" smtClean="0"/>
          </a:p>
          <a:p>
            <a:pPr lvl="1" eaLnBrk="1" hangingPunct="1">
              <a:lnSpc>
                <a:spcPct val="150000"/>
              </a:lnSpc>
              <a:spcBef>
                <a:spcPct val="20000"/>
              </a:spcBef>
              <a:buClr>
                <a:schemeClr val="accent1"/>
              </a:buClr>
              <a:buSzPct val="85000"/>
              <a:buFont typeface="Wingdings 2" pitchFamily="18" charset="2"/>
              <a:buChar char=""/>
            </a:pPr>
            <a:endParaRPr lang="en-US" altLang="en-US" sz="1800" dirty="0"/>
          </a:p>
          <a:p>
            <a:pPr eaLnBrk="1" hangingPunct="1">
              <a:lnSpc>
                <a:spcPct val="150000"/>
              </a:lnSpc>
              <a:spcBef>
                <a:spcPct val="20000"/>
              </a:spcBef>
              <a:buClr>
                <a:srgbClr val="FFFFFF"/>
              </a:buClr>
              <a:buSzPct val="95000"/>
              <a:buFont typeface="Wingdings 2" pitchFamily="18" charset="2"/>
              <a:buChar char=""/>
            </a:pPr>
            <a:endParaRPr lang="en-US" altLang="en-US" sz="2600" dirty="0"/>
          </a:p>
        </p:txBody>
      </p:sp>
      <p:sp>
        <p:nvSpPr>
          <p:cNvPr id="6" name="Title 1"/>
          <p:cNvSpPr txBox="1">
            <a:spLocks/>
          </p:cNvSpPr>
          <p:nvPr/>
        </p:nvSpPr>
        <p:spPr>
          <a:xfrm>
            <a:off x="914400" y="381000"/>
            <a:ext cx="7391400" cy="1143000"/>
          </a:xfrm>
          <a:prstGeom prst="rect">
            <a:avLst/>
          </a:prstGeom>
        </p:spPr>
        <p:txBody>
          <a:bodyPr>
            <a:normAutofit fontScale="82500" lnSpcReduction="1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defRPr/>
            </a:pPr>
            <a:r>
              <a:rPr lang="en-US" dirty="0" smtClean="0"/>
              <a:t>Stereotype Threat: Example 1</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3"/>
          <p:cNvSpPr txBox="1">
            <a:spLocks noChangeArrowheads="1"/>
          </p:cNvSpPr>
          <p:nvPr/>
        </p:nvSpPr>
        <p:spPr bwMode="auto">
          <a:xfrm>
            <a:off x="304800" y="1371600"/>
            <a:ext cx="3429000" cy="41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lnSpc>
                <a:spcPts val="4500"/>
              </a:lnSpc>
            </a:pPr>
            <a:r>
              <a:rPr lang="en-US" altLang="en-US" sz="2800" dirty="0"/>
              <a:t>Believing in the potential for intellectual growth, in and of itself, improves outcomes</a:t>
            </a:r>
            <a:r>
              <a:rPr lang="en-US" altLang="en-US" sz="2800" dirty="0" smtClean="0"/>
              <a:t>.</a:t>
            </a:r>
          </a:p>
          <a:p>
            <a:pPr eaLnBrk="1" hangingPunct="1">
              <a:lnSpc>
                <a:spcPts val="4500"/>
              </a:lnSpc>
            </a:pPr>
            <a:endParaRPr lang="en-US" altLang="en-US" sz="2800" dirty="0"/>
          </a:p>
          <a:p>
            <a:pPr eaLnBrk="1" hangingPunct="1">
              <a:lnSpc>
                <a:spcPts val="4500"/>
              </a:lnSpc>
            </a:pPr>
            <a:endParaRPr lang="en-US" altLang="en-US" sz="2800" dirty="0"/>
          </a:p>
        </p:txBody>
      </p:sp>
      <p:sp>
        <p:nvSpPr>
          <p:cNvPr id="2" name="Title 1"/>
          <p:cNvSpPr>
            <a:spLocks noGrp="1"/>
          </p:cNvSpPr>
          <p:nvPr>
            <p:ph type="title"/>
          </p:nvPr>
        </p:nvSpPr>
        <p:spPr/>
        <p:txBody>
          <a:bodyPr/>
          <a:lstStyle/>
          <a:p>
            <a:r>
              <a:rPr lang="en-US" dirty="0" smtClean="0"/>
              <a:t>1. Growth </a:t>
            </a:r>
            <a:r>
              <a:rPr lang="en-US" dirty="0" smtClean="0"/>
              <a:t>Mindset</a:t>
            </a:r>
            <a:endParaRPr lang="en-US" dirty="0"/>
          </a:p>
        </p:txBody>
      </p:sp>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4953000" y="1066800"/>
            <a:ext cx="3810000" cy="284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t="20222" b="16939"/>
          <a:stretch/>
        </p:blipFill>
        <p:spPr bwMode="auto">
          <a:xfrm>
            <a:off x="5867400" y="3725050"/>
            <a:ext cx="2819400" cy="1771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360363" y="5574268"/>
            <a:ext cx="7924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altLang="en-US" sz="1800" dirty="0" err="1" smtClean="0">
                <a:solidFill>
                  <a:srgbClr val="3C8C93"/>
                </a:solidFill>
              </a:rPr>
              <a:t>Dweck</a:t>
            </a:r>
            <a:r>
              <a:rPr lang="en-US" altLang="en-US" sz="1800" dirty="0" smtClean="0">
                <a:solidFill>
                  <a:srgbClr val="3C8C93"/>
                </a:solidFill>
              </a:rPr>
              <a:t> &amp; Leggett (1988) </a:t>
            </a:r>
            <a:r>
              <a:rPr lang="en-US" altLang="en-US" sz="1800" i="1" dirty="0" smtClean="0">
                <a:solidFill>
                  <a:srgbClr val="3C8C93"/>
                </a:solidFill>
              </a:rPr>
              <a:t>Psychological Review</a:t>
            </a:r>
            <a:r>
              <a:rPr lang="en-US" altLang="en-US" sz="1800" dirty="0" smtClean="0">
                <a:solidFill>
                  <a:srgbClr val="3C8C93"/>
                </a:solidFill>
              </a:rPr>
              <a:t>, 95(2), </a:t>
            </a:r>
            <a:r>
              <a:rPr lang="en-US" altLang="en-US" sz="1800" dirty="0" smtClean="0">
                <a:solidFill>
                  <a:srgbClr val="3C8C93"/>
                </a:solidFill>
              </a:rPr>
              <a:t>256</a:t>
            </a:r>
            <a:endParaRPr lang="en-US" altLang="en-US" sz="1800" dirty="0">
              <a:solidFill>
                <a:srgbClr val="3C8C93"/>
              </a:solidFill>
            </a:endParaRP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0" y="228600"/>
            <a:ext cx="91440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400" smtClean="0"/>
              <a:t>Negative stereotypes about girls’ and women’s abilities in math and science adversely affect their performance in these fields.</a:t>
            </a:r>
          </a:p>
        </p:txBody>
      </p:sp>
      <p:sp>
        <p:nvSpPr>
          <p:cNvPr id="7171" name="Content Placeholder 2"/>
          <p:cNvSpPr>
            <a:spLocks noGrp="1"/>
          </p:cNvSpPr>
          <p:nvPr>
            <p:ph idx="1"/>
          </p:nvPr>
        </p:nvSpPr>
        <p:spPr bwMode="auto">
          <a:xfrm>
            <a:off x="5181600" y="2438400"/>
            <a:ext cx="3581400" cy="1938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eaLnBrk="1" hangingPunct="1">
              <a:spcBef>
                <a:spcPts val="4200"/>
              </a:spcBef>
            </a:pPr>
            <a:r>
              <a:rPr lang="en-US" altLang="en-US" sz="2000" dirty="0" smtClean="0">
                <a:solidFill>
                  <a:srgbClr val="06666F"/>
                </a:solidFill>
              </a:rPr>
              <a:t>Expose girls to successful female role models in math and science. </a:t>
            </a:r>
          </a:p>
          <a:p>
            <a:pPr eaLnBrk="1" hangingPunct="1">
              <a:spcBef>
                <a:spcPts val="2400"/>
              </a:spcBef>
            </a:pPr>
            <a:r>
              <a:rPr lang="en-US" altLang="en-US" sz="2000" dirty="0" smtClean="0">
                <a:solidFill>
                  <a:srgbClr val="06666F"/>
                </a:solidFill>
              </a:rPr>
              <a:t>Teach students about stereotype threat.</a:t>
            </a:r>
          </a:p>
        </p:txBody>
      </p:sp>
      <p:sp>
        <p:nvSpPr>
          <p:cNvPr id="17412" name="Rectangle 5"/>
          <p:cNvSpPr>
            <a:spLocks noChangeArrowheads="1"/>
          </p:cNvSpPr>
          <p:nvPr/>
        </p:nvSpPr>
        <p:spPr bwMode="auto">
          <a:xfrm>
            <a:off x="533400" y="5638800"/>
            <a:ext cx="8382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altLang="en-US" sz="1800" dirty="0" smtClean="0">
                <a:solidFill>
                  <a:srgbClr val="3C8C93"/>
                </a:solidFill>
              </a:rPr>
              <a:t>Spencer</a:t>
            </a:r>
            <a:r>
              <a:rPr lang="en-US" altLang="en-US" sz="1800" dirty="0" smtClean="0">
                <a:solidFill>
                  <a:srgbClr val="3C8C93"/>
                </a:solidFill>
              </a:rPr>
              <a:t> et al.</a:t>
            </a:r>
            <a:r>
              <a:rPr lang="en-US" altLang="en-US" sz="1800" dirty="0" smtClean="0">
                <a:solidFill>
                  <a:srgbClr val="3C8C93"/>
                </a:solidFill>
              </a:rPr>
              <a:t> (1999), </a:t>
            </a:r>
            <a:r>
              <a:rPr lang="en-US" altLang="en-US" sz="1800" i="1" dirty="0">
                <a:solidFill>
                  <a:srgbClr val="3C8C93"/>
                </a:solidFill>
              </a:rPr>
              <a:t>Journal of Experimental Social Psychology</a:t>
            </a:r>
            <a:r>
              <a:rPr lang="en-US" altLang="en-US" sz="1800" dirty="0">
                <a:solidFill>
                  <a:srgbClr val="3C8C93"/>
                </a:solidFill>
              </a:rPr>
              <a:t>, 35(1), </a:t>
            </a:r>
            <a:r>
              <a:rPr lang="en-US" altLang="en-US" sz="1800" dirty="0" smtClean="0">
                <a:solidFill>
                  <a:srgbClr val="3C8C93"/>
                </a:solidFill>
              </a:rPr>
              <a:t>13</a:t>
            </a:r>
            <a:endParaRPr lang="en-US" altLang="en-US" sz="1800" dirty="0">
              <a:solidFill>
                <a:srgbClr val="3C8C93"/>
              </a:solidFill>
            </a:endParaRPr>
          </a:p>
        </p:txBody>
      </p:sp>
      <p:sp>
        <p:nvSpPr>
          <p:cNvPr id="17413" name="TextBox 6"/>
          <p:cNvSpPr txBox="1">
            <a:spLocks noChangeArrowheads="1"/>
          </p:cNvSpPr>
          <p:nvPr/>
        </p:nvSpPr>
        <p:spPr bwMode="auto">
          <a:xfrm>
            <a:off x="1676400" y="25146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en-US" altLang="en-US"/>
          </a:p>
        </p:txBody>
      </p:sp>
      <p:sp>
        <p:nvSpPr>
          <p:cNvPr id="17414" name="Rectangle 6"/>
          <p:cNvSpPr>
            <a:spLocks noChangeArrowheads="1"/>
          </p:cNvSpPr>
          <p:nvPr/>
        </p:nvSpPr>
        <p:spPr bwMode="auto">
          <a:xfrm>
            <a:off x="152400" y="1447800"/>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US" altLang="en-US" sz="1400">
                <a:latin typeface="Calibri" pitchFamily="34" charset="0"/>
              </a:rPr>
              <a:t>Performance on a Challenging Math Test, </a:t>
            </a:r>
            <a:br>
              <a:rPr lang="en-US" altLang="en-US" sz="1400">
                <a:latin typeface="Calibri" pitchFamily="34" charset="0"/>
              </a:rPr>
            </a:br>
            <a:r>
              <a:rPr lang="en-US" altLang="en-US" sz="1400">
                <a:latin typeface="Calibri" pitchFamily="34" charset="0"/>
              </a:rPr>
              <a:t>by Stereotype Threat Condition and Gender</a:t>
            </a:r>
          </a:p>
        </p:txBody>
      </p:sp>
      <p:pic>
        <p:nvPicPr>
          <p:cNvPr id="1741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981200"/>
            <a:ext cx="4614863"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additive="base">
                                        <p:cTn id="13" dur="500" fill="hold"/>
                                        <p:tgtEl>
                                          <p:spTgt spid="717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171">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ikis.swarthmore.edu/div_econ/images/2/2c/Stereotype_threa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1238" y="1905000"/>
            <a:ext cx="2595562"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txBox="1">
            <a:spLocks/>
          </p:cNvSpPr>
          <p:nvPr/>
        </p:nvSpPr>
        <p:spPr bwMode="auto">
          <a:xfrm>
            <a:off x="381000" y="1524000"/>
            <a:ext cx="516572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sz="2400">
                <a:solidFill>
                  <a:schemeClr val="tx1"/>
                </a:solidFill>
                <a:latin typeface="Arial" charset="0"/>
                <a:ea typeface="ＭＳ Ｐゴシック" pitchFamily="34" charset="-128"/>
              </a:defRPr>
            </a:lvl1pPr>
            <a:lvl2pPr marL="639763" indent="-246063" eaLnBrk="0" hangingPunct="0">
              <a:defRPr sz="2400">
                <a:solidFill>
                  <a:schemeClr val="tx1"/>
                </a:solidFill>
                <a:latin typeface="Arial" charset="0"/>
                <a:ea typeface="ＭＳ Ｐゴシック" pitchFamily="34" charset="-128"/>
              </a:defRPr>
            </a:lvl2pPr>
            <a:lvl3pPr indent="-246063" eaLnBrk="0" hangingPunct="0">
              <a:defRPr sz="2400">
                <a:solidFill>
                  <a:schemeClr val="tx1"/>
                </a:solidFill>
                <a:latin typeface="Arial" charset="0"/>
                <a:ea typeface="ＭＳ Ｐゴシック" pitchFamily="34" charset="-128"/>
              </a:defRPr>
            </a:lvl3pPr>
            <a:lvl4pPr marL="1187450" indent="-209550" eaLnBrk="0" hangingPunct="0">
              <a:defRPr sz="2400">
                <a:solidFill>
                  <a:schemeClr val="tx1"/>
                </a:solidFill>
                <a:latin typeface="Arial" charset="0"/>
                <a:ea typeface="ＭＳ Ｐゴシック" pitchFamily="34" charset="-128"/>
              </a:defRPr>
            </a:lvl4pPr>
            <a:lvl5pPr marL="1462088" indent="-209550" eaLnBrk="0" hangingPunct="0">
              <a:defRPr sz="2400">
                <a:solidFill>
                  <a:schemeClr val="tx1"/>
                </a:solidFill>
                <a:latin typeface="Arial" charset="0"/>
                <a:ea typeface="ＭＳ Ｐゴシック" pitchFamily="34" charset="-128"/>
              </a:defRPr>
            </a:lvl5pPr>
            <a:lvl6pPr marL="1919288" indent="-209550" eaLnBrk="0" fontAlgn="base" hangingPunct="0">
              <a:spcBef>
                <a:spcPct val="0"/>
              </a:spcBef>
              <a:spcAft>
                <a:spcPct val="0"/>
              </a:spcAft>
              <a:defRPr sz="2400">
                <a:solidFill>
                  <a:schemeClr val="tx1"/>
                </a:solidFill>
                <a:latin typeface="Arial" charset="0"/>
                <a:ea typeface="ＭＳ Ｐゴシック" pitchFamily="34" charset="-128"/>
              </a:defRPr>
            </a:lvl6pPr>
            <a:lvl7pPr marL="2376488" indent="-209550" eaLnBrk="0" fontAlgn="base" hangingPunct="0">
              <a:spcBef>
                <a:spcPct val="0"/>
              </a:spcBef>
              <a:spcAft>
                <a:spcPct val="0"/>
              </a:spcAft>
              <a:defRPr sz="2400">
                <a:solidFill>
                  <a:schemeClr val="tx1"/>
                </a:solidFill>
                <a:latin typeface="Arial" charset="0"/>
                <a:ea typeface="ＭＳ Ｐゴシック" pitchFamily="34" charset="-128"/>
              </a:defRPr>
            </a:lvl7pPr>
            <a:lvl8pPr marL="2833688" indent="-209550" eaLnBrk="0" fontAlgn="base" hangingPunct="0">
              <a:spcBef>
                <a:spcPct val="0"/>
              </a:spcBef>
              <a:spcAft>
                <a:spcPct val="0"/>
              </a:spcAft>
              <a:defRPr sz="2400">
                <a:solidFill>
                  <a:schemeClr val="tx1"/>
                </a:solidFill>
                <a:latin typeface="Arial" charset="0"/>
                <a:ea typeface="ＭＳ Ｐゴシック" pitchFamily="34" charset="-128"/>
              </a:defRPr>
            </a:lvl8pPr>
            <a:lvl9pPr marL="3290888" indent="-20955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lnSpc>
                <a:spcPct val="150000"/>
              </a:lnSpc>
              <a:spcBef>
                <a:spcPct val="20000"/>
              </a:spcBef>
              <a:buClr>
                <a:srgbClr val="FFFFFF"/>
              </a:buClr>
              <a:buSzPct val="95000"/>
              <a:buFont typeface="Wingdings 2" pitchFamily="18" charset="2"/>
              <a:buChar char=""/>
            </a:pPr>
            <a:r>
              <a:rPr lang="en-US" altLang="en-US" sz="2000" dirty="0"/>
              <a:t>Students are selected based on their excellent math SAT scores and divided randomly into two groups</a:t>
            </a:r>
          </a:p>
          <a:p>
            <a:pPr eaLnBrk="1" hangingPunct="1">
              <a:lnSpc>
                <a:spcPct val="150000"/>
              </a:lnSpc>
              <a:spcBef>
                <a:spcPct val="20000"/>
              </a:spcBef>
              <a:buClr>
                <a:srgbClr val="FFFFFF"/>
              </a:buClr>
              <a:buSzPct val="95000"/>
              <a:buFont typeface="Wingdings 2" pitchFamily="18" charset="2"/>
              <a:buChar char=""/>
            </a:pPr>
            <a:r>
              <a:rPr lang="en-US" altLang="en-US" sz="2000" dirty="0"/>
              <a:t>Both groups are given a math test of GRE level problems</a:t>
            </a:r>
          </a:p>
          <a:p>
            <a:pPr lvl="1" eaLnBrk="1" hangingPunct="1">
              <a:lnSpc>
                <a:spcPct val="150000"/>
              </a:lnSpc>
              <a:spcBef>
                <a:spcPct val="20000"/>
              </a:spcBef>
              <a:buClr>
                <a:schemeClr val="accent1"/>
              </a:buClr>
              <a:buSzPct val="85000"/>
              <a:buFont typeface="Wingdings 2" pitchFamily="18" charset="2"/>
              <a:buChar char=""/>
            </a:pPr>
            <a:r>
              <a:rPr lang="en-US" altLang="en-US" sz="1800" dirty="0"/>
              <a:t>Group 1: test given under normal “GRE-type” conditions</a:t>
            </a:r>
          </a:p>
          <a:p>
            <a:pPr lvl="1" eaLnBrk="1" hangingPunct="1">
              <a:lnSpc>
                <a:spcPct val="150000"/>
              </a:lnSpc>
              <a:spcBef>
                <a:spcPct val="20000"/>
              </a:spcBef>
              <a:buClr>
                <a:schemeClr val="accent1"/>
              </a:buClr>
              <a:buSzPct val="85000"/>
              <a:buFont typeface="Wingdings 2" pitchFamily="18" charset="2"/>
              <a:buChar char=""/>
            </a:pPr>
            <a:r>
              <a:rPr lang="en-US" altLang="en-US" sz="1800" dirty="0"/>
              <a:t>Group 2: told specifically  that this test was designed to be gender neutral</a:t>
            </a:r>
          </a:p>
          <a:p>
            <a:pPr eaLnBrk="1" hangingPunct="1">
              <a:lnSpc>
                <a:spcPct val="150000"/>
              </a:lnSpc>
              <a:spcBef>
                <a:spcPct val="20000"/>
              </a:spcBef>
              <a:buClr>
                <a:srgbClr val="FFFFFF"/>
              </a:buClr>
              <a:buSzPct val="95000"/>
              <a:buFont typeface="Wingdings 2" pitchFamily="18" charset="2"/>
              <a:buChar char=""/>
            </a:pPr>
            <a:endParaRPr lang="en-US" altLang="en-US" sz="2600" dirty="0"/>
          </a:p>
        </p:txBody>
      </p:sp>
      <p:sp>
        <p:nvSpPr>
          <p:cNvPr id="6" name="Title 1"/>
          <p:cNvSpPr txBox="1">
            <a:spLocks/>
          </p:cNvSpPr>
          <p:nvPr/>
        </p:nvSpPr>
        <p:spPr>
          <a:xfrm>
            <a:off x="914400" y="381000"/>
            <a:ext cx="7391400" cy="1143000"/>
          </a:xfrm>
          <a:prstGeom prst="rect">
            <a:avLst/>
          </a:prstGeom>
        </p:spPr>
        <p:txBody>
          <a:bodyPr>
            <a:normAutofit fontScale="82500" lnSpcReduction="1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defRPr/>
            </a:pPr>
            <a:r>
              <a:rPr lang="en-US" dirty="0" smtClean="0"/>
              <a:t>Stereotype Threat: Example 2</a:t>
            </a:r>
            <a:endParaRPr lang="en-US" dirty="0"/>
          </a:p>
        </p:txBody>
      </p:sp>
    </p:spTree>
    <p:extLst>
      <p:ext uri="{BB962C8B-B14F-4D97-AF65-F5344CB8AC3E}">
        <p14:creationId xmlns:p14="http://schemas.microsoft.com/office/powerpoint/2010/main" val="13945330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a:xfrm>
            <a:off x="990600" y="457200"/>
            <a:ext cx="7391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Stereotype Threat: Results</a:t>
            </a:r>
          </a:p>
        </p:txBody>
      </p:sp>
      <p:sp>
        <p:nvSpPr>
          <p:cNvPr id="4" name="Content Placeholder 2"/>
          <p:cNvSpPr txBox="1">
            <a:spLocks/>
          </p:cNvSpPr>
          <p:nvPr/>
        </p:nvSpPr>
        <p:spPr>
          <a:xfrm>
            <a:off x="838200" y="1524000"/>
            <a:ext cx="7620000" cy="4027488"/>
          </a:xfrm>
          <a:prstGeom prst="rect">
            <a:avLst/>
          </a:prstGeom>
        </p:spPr>
        <p:txBody>
          <a:bodyPr>
            <a:normAutofit fontScale="92500" lnSpcReduction="20000"/>
          </a:bodyPr>
          <a:lstStyle/>
          <a:p>
            <a:pPr marL="274320" indent="-274320" fontAlgn="auto">
              <a:lnSpc>
                <a:spcPct val="150000"/>
              </a:lnSpc>
              <a:spcBef>
                <a:spcPct val="20000"/>
              </a:spcBef>
              <a:spcAft>
                <a:spcPts val="0"/>
              </a:spcAft>
              <a:buClr>
                <a:schemeClr val="accent3"/>
              </a:buClr>
              <a:buSzPct val="95000"/>
              <a:buFont typeface="Wingdings 2"/>
              <a:buChar char=""/>
              <a:defRPr/>
            </a:pPr>
            <a:r>
              <a:rPr lang="en-US" dirty="0">
                <a:latin typeface="+mn-lt"/>
                <a:ea typeface="+mn-ea"/>
              </a:rPr>
              <a:t>Results for Group 1: men and women got the same average score </a:t>
            </a:r>
          </a:p>
          <a:p>
            <a:pPr marL="274320" indent="-274320" fontAlgn="auto">
              <a:lnSpc>
                <a:spcPct val="150000"/>
              </a:lnSpc>
              <a:spcBef>
                <a:spcPct val="20000"/>
              </a:spcBef>
              <a:spcAft>
                <a:spcPts val="0"/>
              </a:spcAft>
              <a:buClr>
                <a:schemeClr val="accent3"/>
              </a:buClr>
              <a:buSzPct val="95000"/>
              <a:buFont typeface="Wingdings 2"/>
              <a:buChar char=""/>
              <a:defRPr/>
            </a:pPr>
            <a:r>
              <a:rPr lang="en-US" dirty="0">
                <a:latin typeface="+mn-lt"/>
                <a:ea typeface="+mn-ea"/>
              </a:rPr>
              <a:t>Results for Group 2: women did significantly better than men. Why?</a:t>
            </a:r>
          </a:p>
          <a:p>
            <a:pPr marL="640080" lvl="1" indent="-246888" fontAlgn="auto">
              <a:lnSpc>
                <a:spcPct val="150000"/>
              </a:lnSpc>
              <a:spcBef>
                <a:spcPct val="20000"/>
              </a:spcBef>
              <a:spcAft>
                <a:spcPts val="0"/>
              </a:spcAft>
              <a:buClr>
                <a:schemeClr val="accent1"/>
              </a:buClr>
              <a:buSzPct val="85000"/>
              <a:buFont typeface="Wingdings 2"/>
              <a:buChar char=""/>
              <a:defRPr/>
            </a:pPr>
            <a:r>
              <a:rPr lang="en-US" dirty="0">
                <a:latin typeface="+mn-lt"/>
                <a:ea typeface="+mn-ea"/>
              </a:rPr>
              <a:t>On the SAT test, they got scores equal to the men, but with stereotype threat</a:t>
            </a:r>
          </a:p>
          <a:p>
            <a:pPr marL="640080" lvl="1" indent="-246888" fontAlgn="auto">
              <a:lnSpc>
                <a:spcPct val="150000"/>
              </a:lnSpc>
              <a:spcBef>
                <a:spcPct val="20000"/>
              </a:spcBef>
              <a:spcAft>
                <a:spcPts val="0"/>
              </a:spcAft>
              <a:buClr>
                <a:schemeClr val="accent1"/>
              </a:buClr>
              <a:buSzPct val="85000"/>
              <a:buFont typeface="Wingdings 2"/>
              <a:buChar char=""/>
              <a:defRPr/>
            </a:pPr>
            <a:r>
              <a:rPr lang="en-US" dirty="0">
                <a:latin typeface="+mn-lt"/>
                <a:ea typeface="+mn-ea"/>
              </a:rPr>
              <a:t>On the GRE test, there was no stereotype threat, so they performed at their “real” level</a:t>
            </a:r>
          </a:p>
          <a:p>
            <a:pPr marL="274320" indent="-274320" fontAlgn="auto">
              <a:lnSpc>
                <a:spcPct val="150000"/>
              </a:lnSpc>
              <a:spcBef>
                <a:spcPct val="20000"/>
              </a:spcBef>
              <a:spcAft>
                <a:spcPts val="0"/>
              </a:spcAft>
              <a:buClr>
                <a:schemeClr val="accent3"/>
              </a:buClr>
              <a:buSzPct val="95000"/>
              <a:buFont typeface="Wingdings 2"/>
              <a:buChar char=""/>
              <a:defRPr/>
            </a:pPr>
            <a:endParaRPr lang="en-US" sz="2600" dirty="0">
              <a:latin typeface="+mn-lt"/>
              <a:ea typeface="+mn-ea"/>
            </a:endParaRPr>
          </a:p>
        </p:txBody>
      </p:sp>
      <p:sp>
        <p:nvSpPr>
          <p:cNvPr id="16388" name="TextBox 2"/>
          <p:cNvSpPr txBox="1">
            <a:spLocks noChangeArrowheads="1"/>
          </p:cNvSpPr>
          <p:nvPr/>
        </p:nvSpPr>
        <p:spPr bwMode="auto">
          <a:xfrm>
            <a:off x="304800" y="5486400"/>
            <a:ext cx="822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altLang="en-US" sz="1800" dirty="0">
                <a:solidFill>
                  <a:srgbClr val="3C8C93"/>
                </a:solidFill>
              </a:rPr>
              <a:t>Good et al. (2003) </a:t>
            </a:r>
            <a:r>
              <a:rPr lang="en-US" altLang="en-US" sz="1800" i="1" dirty="0">
                <a:solidFill>
                  <a:srgbClr val="3C8C93"/>
                </a:solidFill>
              </a:rPr>
              <a:t>Applied Developmental Psychology</a:t>
            </a:r>
            <a:r>
              <a:rPr lang="en-US" altLang="en-US" sz="1800" dirty="0">
                <a:solidFill>
                  <a:srgbClr val="3C8C93"/>
                </a:solidFill>
              </a:rPr>
              <a:t>, 24, 645–62.</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789" b="5088"/>
          <a:stretch/>
        </p:blipFill>
        <p:spPr bwMode="auto">
          <a:xfrm>
            <a:off x="1600200" y="228600"/>
            <a:ext cx="6400800" cy="5590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514600" y="3886200"/>
            <a:ext cx="3124200" cy="1200329"/>
          </a:xfrm>
          <a:prstGeom prst="rect">
            <a:avLst/>
          </a:prstGeom>
          <a:noFill/>
        </p:spPr>
        <p:txBody>
          <a:bodyPr wrap="square" rtlCol="0">
            <a:spAutoFit/>
          </a:bodyPr>
          <a:lstStyle/>
          <a:p>
            <a:r>
              <a:rPr lang="en-US" sz="2400" dirty="0" smtClean="0">
                <a:solidFill>
                  <a:srgbClr val="FF0000"/>
                </a:solidFill>
              </a:rPr>
              <a:t>20 of these 30+ points could be the result of </a:t>
            </a:r>
            <a:r>
              <a:rPr lang="en-US" sz="2400" dirty="0">
                <a:solidFill>
                  <a:srgbClr val="FF0000"/>
                </a:solidFill>
              </a:rPr>
              <a:t>S</a:t>
            </a:r>
            <a:r>
              <a:rPr lang="en-US" sz="2400" dirty="0" smtClean="0">
                <a:solidFill>
                  <a:srgbClr val="FF0000"/>
                </a:solidFill>
              </a:rPr>
              <a:t>tereotype Threat</a:t>
            </a:r>
            <a:endParaRPr lang="en-US" sz="2400" dirty="0">
              <a:solidFill>
                <a:srgbClr val="FF0000"/>
              </a:solidFill>
            </a:endParaRPr>
          </a:p>
        </p:txBody>
      </p:sp>
    </p:spTree>
    <p:extLst>
      <p:ext uri="{BB962C8B-B14F-4D97-AF65-F5344CB8AC3E}">
        <p14:creationId xmlns:p14="http://schemas.microsoft.com/office/powerpoint/2010/main" val="116416573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3140"/>
          <a:stretch/>
        </p:blipFill>
        <p:spPr bwMode="auto">
          <a:xfrm>
            <a:off x="1676400" y="152400"/>
            <a:ext cx="6324600" cy="577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bwMode="auto">
          <a:xfrm>
            <a:off x="1066800" y="3429000"/>
            <a:ext cx="7391400" cy="2590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a typeface="ＭＳ Ｐゴシック" pitchFamily="28" charset="-128"/>
            </a:endParaRPr>
          </a:p>
        </p:txBody>
      </p:sp>
    </p:spTree>
    <p:extLst>
      <p:ext uri="{BB962C8B-B14F-4D97-AF65-F5344CB8AC3E}">
        <p14:creationId xmlns:p14="http://schemas.microsoft.com/office/powerpoint/2010/main" val="347723208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3140"/>
          <a:stretch/>
        </p:blipFill>
        <p:spPr bwMode="auto">
          <a:xfrm>
            <a:off x="1676400" y="152400"/>
            <a:ext cx="6324600" cy="577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994847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Stereotype Threat</a:t>
            </a:r>
            <a:r>
              <a:rPr lang="en-US" altLang="en-US" dirty="0"/>
              <a:t/>
            </a:r>
            <a:br>
              <a:rPr lang="en-US" altLang="en-US" dirty="0"/>
            </a:br>
            <a:endParaRPr lang="en-US" dirty="0"/>
          </a:p>
        </p:txBody>
      </p:sp>
      <p:sp>
        <p:nvSpPr>
          <p:cNvPr id="18435" name="Content Placeholder 2"/>
          <p:cNvSpPr>
            <a:spLocks noGrp="1"/>
          </p:cNvSpPr>
          <p:nvPr>
            <p:ph idx="1"/>
          </p:nvPr>
        </p:nvSpPr>
        <p:spPr bwMode="auto">
          <a:xfrm>
            <a:off x="914400" y="1493837"/>
            <a:ext cx="7467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dirty="0" smtClean="0">
                <a:solidFill>
                  <a:srgbClr val="3C8C93"/>
                </a:solidFill>
              </a:rPr>
              <a:t>adversely </a:t>
            </a:r>
            <a:r>
              <a:rPr lang="en-US" altLang="en-US" sz="2400" dirty="0" smtClean="0">
                <a:solidFill>
                  <a:srgbClr val="3C8C93"/>
                </a:solidFill>
              </a:rPr>
              <a:t>affects women’s math performance to a modest degree</a:t>
            </a:r>
          </a:p>
          <a:p>
            <a:r>
              <a:rPr lang="en-US" altLang="en-US" sz="2400" dirty="0">
                <a:solidFill>
                  <a:srgbClr val="3C8C93"/>
                </a:solidFill>
              </a:rPr>
              <a:t>m</a:t>
            </a:r>
            <a:r>
              <a:rPr lang="en-US" altLang="en-US" sz="2400" dirty="0" smtClean="0">
                <a:solidFill>
                  <a:srgbClr val="3C8C93"/>
                </a:solidFill>
              </a:rPr>
              <a:t>ay account for as much as 20 points on the math SAT</a:t>
            </a:r>
          </a:p>
          <a:p>
            <a:r>
              <a:rPr lang="en-US" altLang="en-US" sz="2400" dirty="0" smtClean="0">
                <a:solidFill>
                  <a:srgbClr val="3C8C93"/>
                </a:solidFill>
              </a:rPr>
              <a:t>20 points on a test with a total possible score of 800 may seem small, in 2008 the average male score on the SAT math exam was 30 points higher than the average female score</a:t>
            </a:r>
          </a:p>
          <a:p>
            <a:r>
              <a:rPr lang="en-US" altLang="en-US" sz="2400" dirty="0" smtClean="0">
                <a:solidFill>
                  <a:srgbClr val="3C8C93"/>
                </a:solidFill>
              </a:rPr>
              <a:t>so eliminating stereotype threat could eliminate two-thirds of the gender gap on the math SAT</a:t>
            </a: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ChangeArrowheads="1"/>
          </p:cNvSpPr>
          <p:nvPr/>
        </p:nvSpPr>
        <p:spPr bwMode="auto">
          <a:xfrm>
            <a:off x="457200" y="1574946"/>
            <a:ext cx="3429000" cy="3530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lnSpc>
                <a:spcPts val="4500"/>
              </a:lnSpc>
              <a:buFont typeface="Arial" charset="0"/>
              <a:buNone/>
            </a:pPr>
            <a:r>
              <a:rPr lang="en-US" altLang="en-US" sz="2800" dirty="0" smtClean="0"/>
              <a:t>A cognitive skill </a:t>
            </a:r>
            <a:r>
              <a:rPr lang="en-US" altLang="en-US" sz="2800" dirty="0" smtClean="0"/>
              <a:t>with </a:t>
            </a:r>
            <a:r>
              <a:rPr lang="en-US" altLang="en-US" sz="2800" dirty="0"/>
              <a:t>one of the largest and most persistent gender gaps, where boys consistently outperform girls.</a:t>
            </a:r>
            <a:endParaRPr lang="en-US" altLang="en-US" sz="2800" dirty="0"/>
          </a:p>
        </p:txBody>
      </p:sp>
      <p:pic>
        <p:nvPicPr>
          <p:cNvPr id="1945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1504" b="3251"/>
          <a:stretch/>
        </p:blipFill>
        <p:spPr bwMode="auto">
          <a:xfrm>
            <a:off x="5181600" y="1295400"/>
            <a:ext cx="3488856" cy="4601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3. Spatial </a:t>
            </a:r>
            <a:r>
              <a:rPr lang="en-US" dirty="0" smtClean="0"/>
              <a:t>Skills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3"/>
          <p:cNvSpPr>
            <a:spLocks noGrp="1"/>
          </p:cNvSpPr>
          <p:nvPr>
            <p:ph type="title" idx="4294967295"/>
          </p:nvPr>
        </p:nvSpPr>
        <p:spPr>
          <a:xfrm>
            <a:off x="457200" y="533400"/>
            <a:ext cx="8153400" cy="914400"/>
          </a:xfrm>
          <a:prstGeom prst="rect">
            <a:avLst/>
          </a:prstGeom>
        </p:spPr>
        <p:txBody>
          <a:bodyPr/>
          <a:lstStyle/>
          <a:p>
            <a:pPr eaLnBrk="1" hangingPunct="1">
              <a:defRPr/>
            </a:pPr>
            <a:r>
              <a:rPr lang="en-US" sz="2400" dirty="0" smtClean="0">
                <a:latin typeface="+mn-lt"/>
                <a:cs typeface="+mj-cs"/>
              </a:rPr>
              <a:t>Mental Rotation Question on a Spatial Skills Test</a:t>
            </a:r>
          </a:p>
        </p:txBody>
      </p:sp>
      <p:pic>
        <p:nvPicPr>
          <p:cNvPr id="20483" name="Content Placeholder 6" descr="SpatialExample.bmp"/>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1371600"/>
            <a:ext cx="6248400" cy="44423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val 10"/>
          <p:cNvSpPr/>
          <p:nvPr/>
        </p:nvSpPr>
        <p:spPr>
          <a:xfrm>
            <a:off x="4953000" y="4495800"/>
            <a:ext cx="1143000" cy="1295400"/>
          </a:xfrm>
          <a:prstGeom prst="ellipse">
            <a:avLst/>
          </a:prstGeom>
          <a:noFill/>
          <a:ln w="38100">
            <a:solidFill>
              <a:srgbClr val="00009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779318"/>
            <a:ext cx="7467600" cy="50915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910824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539889"/>
            <a:ext cx="3200400" cy="646331"/>
          </a:xfrm>
          <a:prstGeom prst="rect">
            <a:avLst/>
          </a:prstGeom>
        </p:spPr>
        <p:txBody>
          <a:bodyPr wrap="square">
            <a:spAutoFit/>
          </a:bodyPr>
          <a:lstStyle/>
          <a:p>
            <a:r>
              <a:rPr lang="en-US" sz="3600" dirty="0"/>
              <a:t>F</a:t>
            </a:r>
            <a:r>
              <a:rPr lang="en-US" sz="3600" dirty="0" smtClean="0"/>
              <a:t>ixed </a:t>
            </a:r>
            <a:r>
              <a:rPr lang="en-US" sz="3600" dirty="0"/>
              <a:t>M</a:t>
            </a:r>
            <a:r>
              <a:rPr lang="en-US" sz="3600" dirty="0" smtClean="0"/>
              <a:t>indset</a:t>
            </a:r>
          </a:p>
        </p:txBody>
      </p:sp>
      <p:pic>
        <p:nvPicPr>
          <p:cNvPr id="5120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752600"/>
            <a:ext cx="3924300" cy="3924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4343400" y="668953"/>
            <a:ext cx="4572000" cy="5262979"/>
          </a:xfrm>
          <a:prstGeom prst="rect">
            <a:avLst/>
          </a:prstGeom>
        </p:spPr>
        <p:txBody>
          <a:bodyPr wrap="square">
            <a:spAutoFit/>
          </a:bodyPr>
          <a:lstStyle/>
          <a:p>
            <a:r>
              <a:rPr lang="en-US" dirty="0" smtClean="0"/>
              <a:t>You can lose confidence when you encounter challenges</a:t>
            </a:r>
          </a:p>
          <a:p>
            <a:endParaRPr lang="en-US" dirty="0"/>
          </a:p>
          <a:p>
            <a:r>
              <a:rPr lang="en-US" dirty="0"/>
              <a:t>I</a:t>
            </a:r>
            <a:r>
              <a:rPr lang="en-US" dirty="0" smtClean="0"/>
              <a:t>f you are “smart,” things will come easily to you</a:t>
            </a:r>
          </a:p>
          <a:p>
            <a:endParaRPr lang="en-US" dirty="0"/>
          </a:p>
          <a:p>
            <a:r>
              <a:rPr lang="en-US" dirty="0" smtClean="0"/>
              <a:t>If you have to work hard, you question your abilities and lose confidence</a:t>
            </a:r>
          </a:p>
          <a:p>
            <a:endParaRPr lang="en-US" dirty="0" smtClean="0"/>
          </a:p>
          <a:p>
            <a:r>
              <a:rPr lang="en-US" dirty="0" smtClean="0"/>
              <a:t>If you are “not good” at the task, you will never be good at </a:t>
            </a:r>
            <a:r>
              <a:rPr lang="en-US" dirty="0"/>
              <a:t>it</a:t>
            </a:r>
          </a:p>
          <a:p>
            <a:endParaRPr lang="en-US" dirty="0" smtClean="0"/>
          </a:p>
          <a:p>
            <a:r>
              <a:rPr lang="en-US" dirty="0" smtClean="0"/>
              <a:t>So you </a:t>
            </a:r>
            <a:r>
              <a:rPr lang="en-US" dirty="0"/>
              <a:t>are likely to give up </a:t>
            </a:r>
          </a:p>
        </p:txBody>
      </p:sp>
    </p:spTree>
    <p:extLst>
      <p:ext uri="{BB962C8B-B14F-4D97-AF65-F5344CB8AC3E}">
        <p14:creationId xmlns:p14="http://schemas.microsoft.com/office/powerpoint/2010/main" val="14476823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762000"/>
            <a:ext cx="3429000" cy="4647426"/>
          </a:xfrm>
          <a:prstGeom prst="rect">
            <a:avLst/>
          </a:prstGeom>
        </p:spPr>
        <p:txBody>
          <a:bodyPr wrap="square">
            <a:spAutoFit/>
          </a:bodyPr>
          <a:lstStyle/>
          <a:p>
            <a:r>
              <a:rPr lang="en-US" dirty="0" smtClean="0"/>
              <a:t>Spatial skills are </a:t>
            </a:r>
            <a:r>
              <a:rPr lang="en-US" dirty="0" smtClean="0"/>
              <a:t>important </a:t>
            </a:r>
            <a:r>
              <a:rPr lang="en-US" dirty="0" smtClean="0"/>
              <a:t>for success in fields like </a:t>
            </a:r>
            <a:r>
              <a:rPr lang="en-US" dirty="0" smtClean="0"/>
              <a:t>engineering</a:t>
            </a:r>
          </a:p>
          <a:p>
            <a:endParaRPr lang="en-US" dirty="0"/>
          </a:p>
          <a:p>
            <a:r>
              <a:rPr lang="en-US" dirty="0" smtClean="0">
                <a:solidFill>
                  <a:srgbClr val="FF0000"/>
                </a:solidFill>
              </a:rPr>
              <a:t>The wrong theory:</a:t>
            </a:r>
          </a:p>
          <a:p>
            <a:endParaRPr lang="en-US" sz="1600" dirty="0" smtClean="0"/>
          </a:p>
          <a:p>
            <a:r>
              <a:rPr lang="en-US" dirty="0" smtClean="0"/>
              <a:t>-If you think </a:t>
            </a:r>
            <a:r>
              <a:rPr lang="en-US" dirty="0" smtClean="0"/>
              <a:t>that </a:t>
            </a:r>
            <a:r>
              <a:rPr lang="en-US" dirty="0" smtClean="0"/>
              <a:t>these skills are innate</a:t>
            </a:r>
          </a:p>
          <a:p>
            <a:endParaRPr lang="en-US" sz="1600" dirty="0"/>
          </a:p>
          <a:p>
            <a:r>
              <a:rPr lang="en-US" dirty="0" smtClean="0"/>
              <a:t>-Then the </a:t>
            </a:r>
            <a:r>
              <a:rPr lang="en-US" dirty="0" smtClean="0"/>
              <a:t>gender </a:t>
            </a:r>
            <a:r>
              <a:rPr lang="en-US" dirty="0" smtClean="0"/>
              <a:t>gap in </a:t>
            </a:r>
            <a:r>
              <a:rPr lang="en-US" dirty="0" smtClean="0"/>
              <a:t>spatial skills explains why there are so few women in engineering</a:t>
            </a:r>
            <a:endParaRPr lang="en-US" dirty="0"/>
          </a:p>
        </p:txBody>
      </p:sp>
      <p:pic>
        <p:nvPicPr>
          <p:cNvPr id="542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31162"/>
          <a:stretch/>
        </p:blipFill>
        <p:spPr bwMode="auto">
          <a:xfrm>
            <a:off x="4223554" y="987044"/>
            <a:ext cx="4387046" cy="4439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8273508"/>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1752600"/>
            <a:ext cx="6477000" cy="3046988"/>
          </a:xfrm>
          <a:prstGeom prst="rect">
            <a:avLst/>
          </a:prstGeom>
        </p:spPr>
        <p:txBody>
          <a:bodyPr wrap="square">
            <a:spAutoFit/>
          </a:bodyPr>
          <a:lstStyle/>
          <a:p>
            <a:r>
              <a:rPr lang="en-US" sz="2800" dirty="0" smtClean="0"/>
              <a:t>Research </a:t>
            </a:r>
            <a:r>
              <a:rPr lang="en-US" sz="2800" dirty="0" smtClean="0"/>
              <a:t>shows that spatial skills</a:t>
            </a:r>
          </a:p>
          <a:p>
            <a:endParaRPr lang="en-US" sz="2800" dirty="0" smtClean="0">
              <a:solidFill>
                <a:srgbClr val="3C8C93"/>
              </a:solidFill>
            </a:endParaRPr>
          </a:p>
          <a:p>
            <a:r>
              <a:rPr lang="en-US" sz="2800" dirty="0" smtClean="0">
                <a:solidFill>
                  <a:srgbClr val="3C8C93"/>
                </a:solidFill>
              </a:rPr>
              <a:t>-Are </a:t>
            </a:r>
            <a:r>
              <a:rPr lang="en-US" sz="2800" dirty="0" smtClean="0">
                <a:solidFill>
                  <a:srgbClr val="3C8C93"/>
                </a:solidFill>
              </a:rPr>
              <a:t>not innate!</a:t>
            </a:r>
          </a:p>
          <a:p>
            <a:endParaRPr lang="en-US" sz="2800" dirty="0">
              <a:solidFill>
                <a:srgbClr val="3C8C93"/>
              </a:solidFill>
            </a:endParaRPr>
          </a:p>
          <a:p>
            <a:r>
              <a:rPr lang="en-US" sz="2800" dirty="0" smtClean="0">
                <a:solidFill>
                  <a:srgbClr val="3C8C93"/>
                </a:solidFill>
              </a:rPr>
              <a:t>-C</a:t>
            </a:r>
            <a:r>
              <a:rPr lang="en-US" sz="2800" dirty="0" smtClean="0">
                <a:solidFill>
                  <a:srgbClr val="3C8C93"/>
                </a:solidFill>
              </a:rPr>
              <a:t>an </a:t>
            </a:r>
            <a:r>
              <a:rPr lang="en-US" sz="2800" dirty="0" smtClean="0">
                <a:solidFill>
                  <a:srgbClr val="3C8C93"/>
                </a:solidFill>
              </a:rPr>
              <a:t>improve dramatically in a short time with training. </a:t>
            </a:r>
          </a:p>
          <a:p>
            <a:endParaRPr lang="en-US" dirty="0" smtClean="0"/>
          </a:p>
        </p:txBody>
      </p:sp>
    </p:spTree>
    <p:extLst>
      <p:ext uri="{BB962C8B-B14F-4D97-AF65-F5344CB8AC3E}">
        <p14:creationId xmlns:p14="http://schemas.microsoft.com/office/powerpoint/2010/main" val="2859859165"/>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2011740"/>
            <a:ext cx="6781800" cy="2185214"/>
          </a:xfrm>
          <a:prstGeom prst="rect">
            <a:avLst/>
          </a:prstGeom>
        </p:spPr>
        <p:txBody>
          <a:bodyPr wrap="square">
            <a:spAutoFit/>
          </a:bodyPr>
          <a:lstStyle/>
          <a:p>
            <a:r>
              <a:rPr lang="en-US" dirty="0"/>
              <a:t>C</a:t>
            </a:r>
            <a:r>
              <a:rPr lang="en-US" dirty="0" smtClean="0"/>
              <a:t>ollege engineering students</a:t>
            </a:r>
          </a:p>
          <a:p>
            <a:endParaRPr lang="en-US" sz="1600" dirty="0" smtClean="0"/>
          </a:p>
          <a:p>
            <a:r>
              <a:rPr lang="en-US" dirty="0"/>
              <a:t>-</a:t>
            </a:r>
            <a:r>
              <a:rPr lang="en-US" dirty="0" smtClean="0"/>
              <a:t>fail </a:t>
            </a:r>
            <a:r>
              <a:rPr lang="en-US" dirty="0" smtClean="0"/>
              <a:t>a spatial visualization </a:t>
            </a:r>
            <a:r>
              <a:rPr lang="en-US" dirty="0" smtClean="0"/>
              <a:t>test;</a:t>
            </a:r>
          </a:p>
          <a:p>
            <a:r>
              <a:rPr lang="en-US" dirty="0" smtClean="0"/>
              <a:t>-take </a:t>
            </a:r>
            <a:r>
              <a:rPr lang="en-US" dirty="0" smtClean="0"/>
              <a:t>a </a:t>
            </a:r>
            <a:r>
              <a:rPr lang="en-US" dirty="0" smtClean="0"/>
              <a:t>10-week training </a:t>
            </a:r>
            <a:r>
              <a:rPr lang="en-US" dirty="0" smtClean="0"/>
              <a:t>course;</a:t>
            </a:r>
          </a:p>
          <a:p>
            <a:r>
              <a:rPr lang="en-US" dirty="0" smtClean="0"/>
              <a:t>-</a:t>
            </a:r>
            <a:r>
              <a:rPr lang="en-US" dirty="0" smtClean="0"/>
              <a:t>improve their scores </a:t>
            </a:r>
            <a:r>
              <a:rPr lang="en-US" dirty="0" smtClean="0"/>
              <a:t>from an average of 52% before the course to 82%</a:t>
            </a:r>
          </a:p>
        </p:txBody>
      </p:sp>
      <p:sp>
        <p:nvSpPr>
          <p:cNvPr id="3" name="TextBox 2"/>
          <p:cNvSpPr txBox="1"/>
          <p:nvPr/>
        </p:nvSpPr>
        <p:spPr>
          <a:xfrm>
            <a:off x="685800" y="5257800"/>
            <a:ext cx="8153400" cy="369332"/>
          </a:xfrm>
          <a:prstGeom prst="rect">
            <a:avLst/>
          </a:prstGeom>
          <a:noFill/>
        </p:spPr>
        <p:txBody>
          <a:bodyPr wrap="square" rtlCol="0">
            <a:spAutoFit/>
          </a:bodyPr>
          <a:lstStyle/>
          <a:p>
            <a:r>
              <a:rPr lang="en-US" sz="1800" dirty="0" err="1" smtClean="0">
                <a:solidFill>
                  <a:srgbClr val="3C8C93"/>
                </a:solidFill>
              </a:rPr>
              <a:t>Sorby</a:t>
            </a:r>
            <a:r>
              <a:rPr lang="en-US" sz="1800" dirty="0" smtClean="0">
                <a:solidFill>
                  <a:srgbClr val="3C8C93"/>
                </a:solidFill>
              </a:rPr>
              <a:t> </a:t>
            </a:r>
            <a:r>
              <a:rPr lang="en-US" sz="1800" dirty="0">
                <a:solidFill>
                  <a:srgbClr val="3C8C93"/>
                </a:solidFill>
              </a:rPr>
              <a:t>(2009</a:t>
            </a:r>
            <a:r>
              <a:rPr lang="en-US" sz="1800" dirty="0" smtClean="0">
                <a:solidFill>
                  <a:srgbClr val="3C8C93"/>
                </a:solidFill>
              </a:rPr>
              <a:t>)</a:t>
            </a:r>
            <a:r>
              <a:rPr lang="en-US" sz="1800" dirty="0">
                <a:solidFill>
                  <a:srgbClr val="3C8C93"/>
                </a:solidFill>
              </a:rPr>
              <a:t> </a:t>
            </a:r>
            <a:r>
              <a:rPr lang="en-US" sz="1800" i="1" dirty="0" smtClean="0">
                <a:solidFill>
                  <a:srgbClr val="3C8C93"/>
                </a:solidFill>
              </a:rPr>
              <a:t>International </a:t>
            </a:r>
            <a:r>
              <a:rPr lang="en-US" sz="1800" i="1" dirty="0">
                <a:solidFill>
                  <a:srgbClr val="3C8C93"/>
                </a:solidFill>
              </a:rPr>
              <a:t>Journal of Science Education</a:t>
            </a:r>
            <a:r>
              <a:rPr lang="en-US" sz="1800" dirty="0">
                <a:solidFill>
                  <a:srgbClr val="3C8C93"/>
                </a:solidFill>
              </a:rPr>
              <a:t>, 31(3), </a:t>
            </a:r>
            <a:r>
              <a:rPr lang="en-US" sz="1800" dirty="0" smtClean="0">
                <a:solidFill>
                  <a:srgbClr val="3C8C93"/>
                </a:solidFill>
              </a:rPr>
              <a:t>459</a:t>
            </a:r>
            <a:endParaRPr lang="en-US" sz="1800" dirty="0">
              <a:solidFill>
                <a:srgbClr val="3C8C93"/>
              </a:solidFill>
            </a:endParaRPr>
          </a:p>
        </p:txBody>
      </p:sp>
    </p:spTree>
    <p:extLst>
      <p:ext uri="{BB962C8B-B14F-4D97-AF65-F5344CB8AC3E}">
        <p14:creationId xmlns:p14="http://schemas.microsoft.com/office/powerpoint/2010/main" val="2026517864"/>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932795"/>
            <a:ext cx="2667000" cy="4832092"/>
          </a:xfrm>
          <a:prstGeom prst="rect">
            <a:avLst/>
          </a:prstGeom>
        </p:spPr>
        <p:txBody>
          <a:bodyPr wrap="square">
            <a:spAutoFit/>
          </a:bodyPr>
          <a:lstStyle/>
          <a:p>
            <a:r>
              <a:rPr lang="en-US" sz="2000" dirty="0" smtClean="0"/>
              <a:t>Having good spatial skills can help </a:t>
            </a:r>
            <a:endParaRPr lang="en-US" sz="2000" dirty="0" smtClean="0"/>
          </a:p>
          <a:p>
            <a:endParaRPr lang="en-US" sz="1400" dirty="0" smtClean="0"/>
          </a:p>
          <a:p>
            <a:r>
              <a:rPr lang="en-US" sz="2000" dirty="0" smtClean="0"/>
              <a:t>-encourage </a:t>
            </a:r>
            <a:r>
              <a:rPr lang="en-US" sz="2000" dirty="0"/>
              <a:t>girls to pursue their interest in science and </a:t>
            </a:r>
            <a:r>
              <a:rPr lang="en-US" sz="2000" dirty="0" smtClean="0"/>
              <a:t>math;</a:t>
            </a:r>
          </a:p>
          <a:p>
            <a:endParaRPr lang="en-US" sz="1400" dirty="0" smtClean="0"/>
          </a:p>
          <a:p>
            <a:r>
              <a:rPr lang="en-US" sz="2000" dirty="0" smtClean="0"/>
              <a:t>-keep </a:t>
            </a:r>
            <a:r>
              <a:rPr lang="en-US" sz="2000" dirty="0" smtClean="0"/>
              <a:t>women in </a:t>
            </a:r>
            <a:r>
              <a:rPr lang="en-US" sz="2000" dirty="0" smtClean="0"/>
              <a:t>engineering</a:t>
            </a:r>
          </a:p>
          <a:p>
            <a:endParaRPr lang="en-US" sz="2000" dirty="0"/>
          </a:p>
          <a:p>
            <a:r>
              <a:rPr lang="en-US" sz="2000" dirty="0" smtClean="0">
                <a:solidFill>
                  <a:schemeClr val="accent1">
                    <a:lumMod val="50000"/>
                  </a:schemeClr>
                </a:solidFill>
              </a:rPr>
              <a:t>Why? we </a:t>
            </a:r>
            <a:r>
              <a:rPr lang="en-US" sz="2000" dirty="0" smtClean="0">
                <a:solidFill>
                  <a:schemeClr val="accent1">
                    <a:lumMod val="50000"/>
                  </a:schemeClr>
                </a:solidFill>
              </a:rPr>
              <a:t>use spatial skills to interpret diagrams </a:t>
            </a:r>
            <a:r>
              <a:rPr lang="en-US" sz="2000" dirty="0" smtClean="0">
                <a:solidFill>
                  <a:schemeClr val="accent1">
                    <a:lumMod val="50000"/>
                  </a:schemeClr>
                </a:solidFill>
              </a:rPr>
              <a:t>&amp; drawings </a:t>
            </a:r>
            <a:r>
              <a:rPr lang="en-US" sz="2000" dirty="0" smtClean="0">
                <a:solidFill>
                  <a:schemeClr val="accent1">
                    <a:lumMod val="50000"/>
                  </a:schemeClr>
                </a:solidFill>
              </a:rPr>
              <a:t>in math and science textbooks as early as elementary school.</a:t>
            </a:r>
          </a:p>
        </p:txBody>
      </p:sp>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10" t="3842" r="27073" b="-3842"/>
          <a:stretch/>
        </p:blipFill>
        <p:spPr bwMode="auto">
          <a:xfrm>
            <a:off x="2925180" y="717550"/>
            <a:ext cx="6066420" cy="542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0223455"/>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0" y="2133600"/>
            <a:ext cx="5562600" cy="1569660"/>
          </a:xfrm>
          <a:prstGeom prst="rect">
            <a:avLst/>
          </a:prstGeom>
        </p:spPr>
        <p:txBody>
          <a:bodyPr wrap="square">
            <a:spAutoFit/>
          </a:bodyPr>
          <a:lstStyle/>
          <a:p>
            <a:r>
              <a:rPr lang="en-US" dirty="0" smtClean="0"/>
              <a:t>So what can be done to help children, especially girls, develop their spatial skills, which can increase their interest in studying </a:t>
            </a:r>
            <a:r>
              <a:rPr lang="en-US" dirty="0" smtClean="0"/>
              <a:t>STEM</a:t>
            </a:r>
            <a:r>
              <a:rPr lang="en-US" dirty="0" smtClean="0"/>
              <a:t> </a:t>
            </a:r>
            <a:r>
              <a:rPr lang="en-US" dirty="0" smtClean="0"/>
              <a:t>subjects?</a:t>
            </a:r>
          </a:p>
        </p:txBody>
      </p:sp>
    </p:spTree>
    <p:extLst>
      <p:ext uri="{BB962C8B-B14F-4D97-AF65-F5344CB8AC3E}">
        <p14:creationId xmlns:p14="http://schemas.microsoft.com/office/powerpoint/2010/main" val="847678423"/>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447800"/>
            <a:ext cx="2819400" cy="3785652"/>
          </a:xfrm>
          <a:prstGeom prst="rect">
            <a:avLst/>
          </a:prstGeom>
        </p:spPr>
        <p:txBody>
          <a:bodyPr wrap="square">
            <a:spAutoFit/>
          </a:bodyPr>
          <a:lstStyle/>
          <a:p>
            <a:r>
              <a:rPr lang="en-US" dirty="0" smtClean="0"/>
              <a:t>P</a:t>
            </a:r>
            <a:r>
              <a:rPr lang="en-US" dirty="0" smtClean="0"/>
              <a:t>lay </a:t>
            </a:r>
            <a:r>
              <a:rPr lang="en-US" dirty="0" smtClean="0"/>
              <a:t>with building </a:t>
            </a:r>
            <a:r>
              <a:rPr lang="en-US" dirty="0" smtClean="0"/>
              <a:t>toys</a:t>
            </a:r>
            <a:r>
              <a:rPr lang="en-US" dirty="0"/>
              <a:t> </a:t>
            </a:r>
            <a:r>
              <a:rPr lang="en-US" dirty="0" smtClean="0"/>
              <a:t>- </a:t>
            </a:r>
            <a:r>
              <a:rPr lang="en-US" dirty="0" smtClean="0"/>
              <a:t>Legos </a:t>
            </a:r>
            <a:r>
              <a:rPr lang="en-US" dirty="0" smtClean="0"/>
              <a:t>or </a:t>
            </a:r>
            <a:r>
              <a:rPr lang="en-US" dirty="0" smtClean="0"/>
              <a:t>blocks - where kids take </a:t>
            </a:r>
            <a:r>
              <a:rPr lang="en-US" dirty="0" smtClean="0"/>
              <a:t>things apart and put them together </a:t>
            </a:r>
            <a:r>
              <a:rPr lang="en-US" dirty="0" smtClean="0"/>
              <a:t>again.</a:t>
            </a:r>
          </a:p>
          <a:p>
            <a:endParaRPr lang="en-US" dirty="0"/>
          </a:p>
          <a:p>
            <a:r>
              <a:rPr lang="en-US" dirty="0" smtClean="0"/>
              <a:t>Draw - kids turn the 3D world into a 2D picture.</a:t>
            </a:r>
            <a:endParaRPr lang="en-US" dirty="0"/>
          </a:p>
        </p:txBody>
      </p:sp>
      <p:pic>
        <p:nvPicPr>
          <p:cNvPr id="563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1524000"/>
            <a:ext cx="4876800" cy="344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2849387"/>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06500" y="1536700"/>
            <a:ext cx="6731000" cy="3784600"/>
          </a:xfrm>
          <a:prstGeom prst="rect">
            <a:avLst/>
          </a:prstGeom>
        </p:spPr>
      </p:pic>
    </p:spTree>
    <p:extLst>
      <p:ext uri="{BB962C8B-B14F-4D97-AF65-F5344CB8AC3E}">
        <p14:creationId xmlns:p14="http://schemas.microsoft.com/office/powerpoint/2010/main" val="1402840666"/>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08000" y="457200"/>
            <a:ext cx="8128000" cy="5461000"/>
          </a:xfrm>
          <a:prstGeom prst="rect">
            <a:avLst/>
          </a:prstGeom>
        </p:spPr>
      </p:pic>
    </p:spTree>
    <p:extLst>
      <p:ext uri="{BB962C8B-B14F-4D97-AF65-F5344CB8AC3E}">
        <p14:creationId xmlns:p14="http://schemas.microsoft.com/office/powerpoint/2010/main" val="2190989908"/>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850900"/>
            <a:ext cx="9144000" cy="5143500"/>
          </a:xfrm>
          <a:prstGeom prst="rect">
            <a:avLst/>
          </a:prstGeom>
        </p:spPr>
      </p:pic>
    </p:spTree>
    <p:extLst>
      <p:ext uri="{BB962C8B-B14F-4D97-AF65-F5344CB8AC3E}">
        <p14:creationId xmlns:p14="http://schemas.microsoft.com/office/powerpoint/2010/main" val="2283217429"/>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38667"/>
            <a:ext cx="6948133" cy="4964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295400" y="5133084"/>
            <a:ext cx="6934200" cy="830997"/>
          </a:xfrm>
          <a:prstGeom prst="rect">
            <a:avLst/>
          </a:prstGeom>
        </p:spPr>
        <p:txBody>
          <a:bodyPr wrap="square">
            <a:spAutoFit/>
          </a:bodyPr>
          <a:lstStyle/>
          <a:p>
            <a:pPr algn="ctr"/>
            <a:r>
              <a:rPr lang="en-US" dirty="0" smtClean="0"/>
              <a:t>Alice Finch used over 400,000 LEGO bricks to build this massive replica of Hogwarts</a:t>
            </a:r>
            <a:endParaRPr lang="en-US" dirty="0"/>
          </a:p>
        </p:txBody>
      </p:sp>
    </p:spTree>
    <p:extLst>
      <p:ext uri="{BB962C8B-B14F-4D97-AF65-F5344CB8AC3E}">
        <p14:creationId xmlns:p14="http://schemas.microsoft.com/office/powerpoint/2010/main" val="254567310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417493"/>
            <a:ext cx="3429000" cy="954107"/>
          </a:xfrm>
          <a:prstGeom prst="rect">
            <a:avLst/>
          </a:prstGeom>
        </p:spPr>
        <p:txBody>
          <a:bodyPr wrap="square">
            <a:spAutoFit/>
          </a:bodyPr>
          <a:lstStyle/>
          <a:p>
            <a:r>
              <a:rPr lang="en-US" sz="3200" dirty="0"/>
              <a:t>G</a:t>
            </a:r>
            <a:r>
              <a:rPr lang="en-US" sz="3200" dirty="0" smtClean="0"/>
              <a:t>rowth Mindset</a:t>
            </a:r>
          </a:p>
          <a:p>
            <a:endParaRPr lang="en-US" dirty="0" smtClean="0"/>
          </a:p>
        </p:txBody>
      </p:sp>
      <p:pic>
        <p:nvPicPr>
          <p:cNvPr id="522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0"/>
            <a:ext cx="3724275" cy="2924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4876800" y="990600"/>
            <a:ext cx="3505200" cy="5262979"/>
          </a:xfrm>
          <a:prstGeom prst="rect">
            <a:avLst/>
          </a:prstGeom>
        </p:spPr>
        <p:txBody>
          <a:bodyPr wrap="square">
            <a:spAutoFit/>
          </a:bodyPr>
          <a:lstStyle/>
          <a:p>
            <a:r>
              <a:rPr lang="en-US" dirty="0" smtClean="0"/>
              <a:t>You show a far greater belief in the power of effort</a:t>
            </a:r>
          </a:p>
          <a:p>
            <a:endParaRPr lang="en-US" dirty="0"/>
          </a:p>
          <a:p>
            <a:r>
              <a:rPr lang="en-US" dirty="0"/>
              <a:t>Y</a:t>
            </a:r>
            <a:r>
              <a:rPr lang="en-US" dirty="0" smtClean="0"/>
              <a:t>our confidence actually </a:t>
            </a:r>
            <a:r>
              <a:rPr lang="en-US" dirty="0"/>
              <a:t>grows </a:t>
            </a:r>
            <a:r>
              <a:rPr lang="en-US" dirty="0" smtClean="0"/>
              <a:t>in </a:t>
            </a:r>
            <a:r>
              <a:rPr lang="en-US" dirty="0"/>
              <a:t>the face of </a:t>
            </a:r>
            <a:r>
              <a:rPr lang="en-US" dirty="0" smtClean="0"/>
              <a:t>difficulty </a:t>
            </a:r>
          </a:p>
          <a:p>
            <a:endParaRPr lang="en-US" dirty="0"/>
          </a:p>
          <a:p>
            <a:r>
              <a:rPr lang="en-US" dirty="0"/>
              <a:t>Y</a:t>
            </a:r>
            <a:r>
              <a:rPr lang="en-US" dirty="0" smtClean="0"/>
              <a:t>ou believe you are learning and getting smarter as a result of challenging yourself</a:t>
            </a:r>
          </a:p>
          <a:p>
            <a:endParaRPr lang="en-US" dirty="0" smtClean="0"/>
          </a:p>
          <a:p>
            <a:endParaRPr lang="en-US" dirty="0" smtClean="0"/>
          </a:p>
        </p:txBody>
      </p:sp>
    </p:spTree>
    <p:extLst>
      <p:ext uri="{BB962C8B-B14F-4D97-AF65-F5344CB8AC3E}">
        <p14:creationId xmlns:p14="http://schemas.microsoft.com/office/powerpoint/2010/main" val="940840248"/>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Title 1"/>
          <p:cNvSpPr>
            <a:spLocks noGrp="1"/>
          </p:cNvSpPr>
          <p:nvPr>
            <p:ph type="title" idx="4294967295"/>
          </p:nvPr>
        </p:nvSpPr>
        <p:spPr>
          <a:xfrm>
            <a:off x="0" y="304800"/>
            <a:ext cx="9144000" cy="838200"/>
          </a:xfrm>
          <a:prstGeom prst="rect">
            <a:avLst/>
          </a:prstGeom>
        </p:spPr>
        <p:txBody>
          <a:bodyPr/>
          <a:lstStyle/>
          <a:p>
            <a:pPr eaLnBrk="1" hangingPunct="1">
              <a:defRPr/>
            </a:pPr>
            <a:r>
              <a:rPr lang="en-US" sz="2800" b="1" i="1" dirty="0" smtClean="0">
                <a:latin typeface="+mn-lt"/>
                <a:cs typeface="+mj-cs"/>
              </a:rPr>
              <a:t>Why So Few? Women in Science, Technology, Engineering, and Mathematics </a:t>
            </a:r>
          </a:p>
        </p:txBody>
      </p:sp>
      <p:pic>
        <p:nvPicPr>
          <p:cNvPr id="27651" name="Picture 4" descr="cov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447832">
            <a:off x="1147763" y="1693863"/>
            <a:ext cx="2860675" cy="3778250"/>
          </a:xfrm>
          <a:prstGeom prst="rect">
            <a:avLst/>
          </a:prstGeom>
          <a:noFill/>
          <a:ln>
            <a:noFill/>
          </a:ln>
          <a:effectLst>
            <a:outerShdw dist="76200" dir="8280003" algn="tl" rotWithShape="0">
              <a:srgbClr val="006F6F">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Box 3"/>
          <p:cNvSpPr txBox="1">
            <a:spLocks noChangeArrowheads="1"/>
          </p:cNvSpPr>
          <p:nvPr/>
        </p:nvSpPr>
        <p:spPr bwMode="auto">
          <a:xfrm>
            <a:off x="5029200" y="2514600"/>
            <a:ext cx="3895725"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US" altLang="en-US" sz="2000"/>
              <a:t>To download the report</a:t>
            </a:r>
            <a:endParaRPr lang="en-US" altLang="en-US" sz="2000">
              <a:solidFill>
                <a:schemeClr val="tx2"/>
              </a:solidFill>
              <a:hlinkClick r:id="rId4"/>
            </a:endParaRPr>
          </a:p>
          <a:p>
            <a:pPr algn="ctr" eaLnBrk="1" hangingPunct="1"/>
            <a:r>
              <a:rPr lang="en-US" altLang="en-US" sz="2000">
                <a:hlinkClick r:id="rId4"/>
              </a:rPr>
              <a:t>www.aauw.org</a:t>
            </a:r>
            <a:endParaRPr lang="en-US" altLang="en-US" sz="2000"/>
          </a:p>
          <a:p>
            <a:pPr algn="ctr" eaLnBrk="1" hangingPunct="1"/>
            <a:endParaRPr lang="en-US" altLang="en-US" sz="2000"/>
          </a:p>
          <a:p>
            <a:pPr algn="ctr" eaLnBrk="1" hangingPunct="1"/>
            <a:r>
              <a:rPr lang="en-US" altLang="en-US" sz="2000"/>
              <a:t>To contact the researchers</a:t>
            </a:r>
          </a:p>
          <a:p>
            <a:pPr algn="ctr" eaLnBrk="1" hangingPunct="1"/>
            <a:r>
              <a:rPr lang="en-US" altLang="en-US" sz="2000">
                <a:hlinkClick r:id="rId5"/>
              </a:rPr>
              <a:t>aauw-research@aauw.org</a:t>
            </a:r>
            <a:endParaRPr lang="en-US" altLang="en-US" sz="2000"/>
          </a:p>
          <a:p>
            <a:pPr algn="ctr" eaLnBrk="1" hangingPunct="1"/>
            <a:endParaRPr lang="en-US" altLang="en-US"/>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21" r="8325"/>
          <a:stretch/>
        </p:blipFill>
        <p:spPr bwMode="auto">
          <a:xfrm>
            <a:off x="4267200" y="816461"/>
            <a:ext cx="4724400" cy="4570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76200" y="452021"/>
            <a:ext cx="3962400" cy="5262979"/>
          </a:xfrm>
          <a:prstGeom prst="rect">
            <a:avLst/>
          </a:prstGeom>
        </p:spPr>
        <p:txBody>
          <a:bodyPr wrap="square">
            <a:spAutoFit/>
          </a:bodyPr>
          <a:lstStyle/>
          <a:p>
            <a:r>
              <a:rPr lang="en-US" dirty="0"/>
              <a:t>I</a:t>
            </a:r>
            <a:r>
              <a:rPr lang="en-US" dirty="0" smtClean="0"/>
              <a:t>mportant for women in STEM - encountering obstacles and challenging problems is the essence of scientific work. </a:t>
            </a:r>
          </a:p>
          <a:p>
            <a:endParaRPr lang="en-US" dirty="0"/>
          </a:p>
          <a:p>
            <a:r>
              <a:rPr lang="en-US" dirty="0" smtClean="0"/>
              <a:t>If you believe you have a fixed amount of intelligence, you are more likely to lose confidence and disengage from </a:t>
            </a:r>
            <a:r>
              <a:rPr lang="en-US" dirty="0" smtClean="0"/>
              <a:t>STEM</a:t>
            </a:r>
            <a:r>
              <a:rPr lang="en-US" dirty="0" smtClean="0"/>
              <a:t> </a:t>
            </a:r>
            <a:r>
              <a:rPr lang="en-US" dirty="0" smtClean="0"/>
              <a:t>when you (inevitably) encounter difficulties in your course work. </a:t>
            </a:r>
            <a:endParaRPr lang="en-US" dirty="0"/>
          </a:p>
        </p:txBody>
      </p:sp>
    </p:spTree>
    <p:extLst>
      <p:ext uri="{BB962C8B-B14F-4D97-AF65-F5344CB8AC3E}">
        <p14:creationId xmlns:p14="http://schemas.microsoft.com/office/powerpoint/2010/main" val="60680305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1144012"/>
            <a:ext cx="3124200" cy="3970318"/>
          </a:xfrm>
          <a:prstGeom prst="rect">
            <a:avLst/>
          </a:prstGeom>
        </p:spPr>
        <p:txBody>
          <a:bodyPr wrap="square">
            <a:spAutoFit/>
          </a:bodyPr>
          <a:lstStyle/>
          <a:p>
            <a:r>
              <a:rPr lang="en-US" sz="2800" dirty="0" smtClean="0"/>
              <a:t>This is true for all students, but it is particularly relevant for girls in </a:t>
            </a:r>
            <a:r>
              <a:rPr lang="en-US" sz="2800" dirty="0" smtClean="0"/>
              <a:t>math and science, </a:t>
            </a:r>
            <a:r>
              <a:rPr lang="en-US" sz="2800" dirty="0" smtClean="0"/>
              <a:t>where negative stereotypes persist about their abilities. </a:t>
            </a:r>
            <a:endParaRPr lang="en-US" sz="2800" dirty="0"/>
          </a:p>
        </p:txBody>
      </p:sp>
      <p:pic>
        <p:nvPicPr>
          <p:cNvPr id="532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063438"/>
            <a:ext cx="3733800" cy="4118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530946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bwMode="auto">
          <a:xfrm>
            <a:off x="0" y="228600"/>
            <a:ext cx="91440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tabLst>
                <a:tab pos="3376613" algn="l"/>
              </a:tabLst>
            </a:pPr>
            <a:r>
              <a:rPr lang="en-US" altLang="en-US" sz="2400" smtClean="0"/>
              <a:t>In math and science, a growth mindset benefits girls</a:t>
            </a:r>
            <a:r>
              <a:rPr lang="en-US" altLang="en-US" sz="2800" smtClean="0"/>
              <a:t>. </a:t>
            </a:r>
          </a:p>
        </p:txBody>
      </p:sp>
      <p:graphicFrame>
        <p:nvGraphicFramePr>
          <p:cNvPr id="9" name="Content Placeholder 8"/>
          <p:cNvGraphicFramePr>
            <a:graphicFrameLocks noGrp="1"/>
          </p:cNvGraphicFramePr>
          <p:nvPr>
            <p:ph sz="half" idx="1"/>
          </p:nvPr>
        </p:nvGraphicFramePr>
        <p:xfrm>
          <a:off x="228600" y="1066800"/>
          <a:ext cx="5181600" cy="4710113"/>
        </p:xfrm>
        <a:graphic>
          <a:graphicData uri="http://schemas.openxmlformats.org/drawingml/2006/table">
            <a:tbl>
              <a:tblPr/>
              <a:tblGrid>
                <a:gridCol w="2590800"/>
                <a:gridCol w="2590800"/>
              </a:tblGrid>
              <a:tr h="39629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ＭＳ Ｐゴシック" charset="-128"/>
                        </a:rPr>
                        <a:t>Fixed Mindset</a:t>
                      </a:r>
                    </a:p>
                  </a:txBody>
                  <a:tcPr marL="132709" marR="132709"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ea typeface="ＭＳ Ｐゴシック" charset="-128"/>
                        </a:rPr>
                        <a:t>Growth Mindset</a:t>
                      </a:r>
                    </a:p>
                  </a:txBody>
                  <a:tcPr marL="132709" marR="132709"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5791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charset="0"/>
                          <a:ea typeface="ＭＳ Ｐゴシック" charset="-128"/>
                        </a:rPr>
                        <a:t>Intelligence is static.</a:t>
                      </a:r>
                    </a:p>
                  </a:txBody>
                  <a:tcPr marL="132709" marR="132709"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charset="0"/>
                          <a:ea typeface="ＭＳ Ｐゴシック" charset="-128"/>
                        </a:rPr>
                        <a:t>Intelligence can be developed.</a:t>
                      </a:r>
                    </a:p>
                  </a:txBody>
                  <a:tcPr marL="132709" marR="132709"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924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ea typeface="ＭＳ Ｐゴシック" charset="-128"/>
                        </a:rPr>
                        <a:t>Leads to a desire to </a:t>
                      </a:r>
                      <a:r>
                        <a:rPr kumimoji="0" lang="en-US" sz="1600" b="0" i="1" u="none" strike="noStrike" cap="none" normalizeH="0" baseline="0" smtClean="0">
                          <a:ln>
                            <a:noFill/>
                          </a:ln>
                          <a:solidFill>
                            <a:srgbClr val="000000"/>
                          </a:solidFill>
                          <a:effectLst/>
                          <a:latin typeface="Arial" charset="0"/>
                          <a:ea typeface="ＭＳ Ｐゴシック" charset="-128"/>
                        </a:rPr>
                        <a:t>look smart </a:t>
                      </a:r>
                      <a:r>
                        <a:rPr kumimoji="0" lang="en-US" sz="1600" b="0" i="0" u="none" strike="noStrike" cap="none" normalizeH="0" baseline="0" smtClean="0">
                          <a:ln>
                            <a:noFill/>
                          </a:ln>
                          <a:solidFill>
                            <a:srgbClr val="000000"/>
                          </a:solidFill>
                          <a:effectLst/>
                          <a:latin typeface="Arial" charset="0"/>
                          <a:ea typeface="ＭＳ Ｐゴシック" charset="-128"/>
                        </a:rPr>
                        <a:t>and therefore a tendency to</a:t>
                      </a:r>
                    </a:p>
                  </a:txBody>
                  <a:tcPr marL="132709" marR="132709"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ea typeface="ＭＳ Ｐゴシック" charset="-128"/>
                        </a:rPr>
                        <a:t>Leads to a desire to </a:t>
                      </a:r>
                      <a:r>
                        <a:rPr kumimoji="0" lang="en-US" sz="1600" b="0" i="1" u="none" strike="noStrike" cap="none" normalizeH="0" baseline="0" smtClean="0">
                          <a:ln>
                            <a:noFill/>
                          </a:ln>
                          <a:solidFill>
                            <a:srgbClr val="000000"/>
                          </a:solidFill>
                          <a:effectLst/>
                          <a:latin typeface="Arial" charset="0"/>
                          <a:ea typeface="ＭＳ Ｐゴシック" charset="-128"/>
                        </a:rPr>
                        <a:t>learn </a:t>
                      </a:r>
                      <a:r>
                        <a:rPr kumimoji="0" lang="en-US" sz="1600" b="0" i="0" u="none" strike="noStrike" cap="none" normalizeH="0" baseline="0" smtClean="0">
                          <a:ln>
                            <a:noFill/>
                          </a:ln>
                          <a:solidFill>
                            <a:srgbClr val="000000"/>
                          </a:solidFill>
                          <a:effectLst/>
                          <a:latin typeface="Arial" charset="0"/>
                          <a:ea typeface="ＭＳ Ｐゴシック" charset="-128"/>
                        </a:rPr>
                        <a:t>and therefore a tendency to</a:t>
                      </a:r>
                    </a:p>
                  </a:txBody>
                  <a:tcPr marL="132709" marR="132709"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493780">
                <a:tc>
                  <a:txBody>
                    <a:bodyPr/>
                    <a:lstStyle/>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US" sz="1600" b="1" i="0" u="none" strike="noStrike" cap="none" normalizeH="0" baseline="0" smtClean="0">
                          <a:ln>
                            <a:noFill/>
                          </a:ln>
                          <a:solidFill>
                            <a:srgbClr val="000090"/>
                          </a:solidFill>
                          <a:effectLst/>
                          <a:latin typeface="Arial" charset="0"/>
                          <a:ea typeface="ＭＳ Ｐゴシック" charset="-128"/>
                        </a:rPr>
                        <a:t>avoid challenges</a:t>
                      </a:r>
                    </a:p>
                  </a:txBody>
                  <a:tcPr marL="132709" marR="132709"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US" sz="1600" b="1" i="0" u="none" strike="noStrike" cap="none" normalizeH="0" baseline="0" smtClean="0">
                          <a:ln>
                            <a:noFill/>
                          </a:ln>
                          <a:solidFill>
                            <a:srgbClr val="800000"/>
                          </a:solidFill>
                          <a:effectLst/>
                          <a:latin typeface="Arial" charset="0"/>
                          <a:ea typeface="ＭＳ Ｐゴシック" charset="-128"/>
                        </a:rPr>
                        <a:t>embrace challenges</a:t>
                      </a:r>
                    </a:p>
                  </a:txBody>
                  <a:tcPr marL="132709" marR="132709"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579198">
                <a:tc>
                  <a:txBody>
                    <a:bodyPr/>
                    <a:lstStyle/>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US" sz="1600" b="1" i="0" u="none" strike="noStrike" cap="none" normalizeH="0" baseline="0" smtClean="0">
                          <a:ln>
                            <a:noFill/>
                          </a:ln>
                          <a:solidFill>
                            <a:srgbClr val="000090"/>
                          </a:solidFill>
                          <a:effectLst/>
                          <a:latin typeface="Arial" charset="0"/>
                          <a:ea typeface="ＭＳ Ｐゴシック" charset="-128"/>
                        </a:rPr>
                        <a:t>give up easily due to obstacles</a:t>
                      </a:r>
                    </a:p>
                  </a:txBody>
                  <a:tcPr marL="132709" marR="132709"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US" sz="1600" b="1" i="0" u="none" strike="noStrike" cap="none" normalizeH="0" baseline="0" smtClean="0">
                          <a:ln>
                            <a:noFill/>
                          </a:ln>
                          <a:solidFill>
                            <a:srgbClr val="800000"/>
                          </a:solidFill>
                          <a:effectLst/>
                          <a:latin typeface="Arial" charset="0"/>
                          <a:ea typeface="ＭＳ Ｐゴシック" charset="-128"/>
                        </a:rPr>
                        <a:t>persist despite obstacles </a:t>
                      </a:r>
                    </a:p>
                  </a:txBody>
                  <a:tcPr marL="132709" marR="132709"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579198">
                <a:tc>
                  <a:txBody>
                    <a:bodyPr/>
                    <a:lstStyle/>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US" sz="1600" b="1" i="0" u="none" strike="noStrike" cap="none" normalizeH="0" baseline="0" smtClean="0">
                          <a:ln>
                            <a:noFill/>
                          </a:ln>
                          <a:solidFill>
                            <a:srgbClr val="000090"/>
                          </a:solidFill>
                          <a:effectLst/>
                          <a:latin typeface="Arial" charset="0"/>
                          <a:ea typeface="ＭＳ Ｐゴシック" charset="-128"/>
                        </a:rPr>
                        <a:t>see effort as fruitless</a:t>
                      </a:r>
                    </a:p>
                  </a:txBody>
                  <a:tcPr marL="132709" marR="132709"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US" sz="1600" b="1" i="0" u="none" strike="noStrike" cap="none" normalizeH="0" baseline="0" smtClean="0">
                          <a:ln>
                            <a:noFill/>
                          </a:ln>
                          <a:solidFill>
                            <a:srgbClr val="800000"/>
                          </a:solidFill>
                          <a:effectLst/>
                          <a:latin typeface="Arial" charset="0"/>
                          <a:ea typeface="ＭＳ Ｐゴシック" charset="-128"/>
                        </a:rPr>
                        <a:t>see effort as path to mastery</a:t>
                      </a:r>
                    </a:p>
                  </a:txBody>
                  <a:tcPr marL="132709" marR="132709"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579198">
                <a:tc>
                  <a:txBody>
                    <a:bodyPr/>
                    <a:lstStyle/>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US" sz="1600" b="1" i="0" u="none" strike="noStrike" cap="none" normalizeH="0" baseline="0" smtClean="0">
                          <a:ln>
                            <a:noFill/>
                          </a:ln>
                          <a:solidFill>
                            <a:srgbClr val="000090"/>
                          </a:solidFill>
                          <a:effectLst/>
                          <a:latin typeface="Arial" charset="0"/>
                          <a:ea typeface="ＭＳ Ｐゴシック" charset="-128"/>
                        </a:rPr>
                        <a:t>ignore useful feedback</a:t>
                      </a:r>
                    </a:p>
                  </a:txBody>
                  <a:tcPr marL="132709" marR="132709"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US" sz="1600" b="1" i="0" u="none" strike="noStrike" cap="none" normalizeH="0" baseline="0" smtClean="0">
                          <a:ln>
                            <a:noFill/>
                          </a:ln>
                          <a:solidFill>
                            <a:srgbClr val="800000"/>
                          </a:solidFill>
                          <a:effectLst/>
                          <a:latin typeface="Arial" charset="0"/>
                          <a:ea typeface="ＭＳ Ｐゴシック" charset="-128"/>
                        </a:rPr>
                        <a:t>learn from criticism</a:t>
                      </a:r>
                    </a:p>
                  </a:txBody>
                  <a:tcPr marL="132709" marR="132709"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579198">
                <a:tc>
                  <a:txBody>
                    <a:bodyPr/>
                    <a:lstStyle/>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US" sz="1600" b="1" i="0" u="none" strike="noStrike" cap="none" normalizeH="0" baseline="0" smtClean="0">
                          <a:ln>
                            <a:noFill/>
                          </a:ln>
                          <a:solidFill>
                            <a:srgbClr val="000090"/>
                          </a:solidFill>
                          <a:effectLst/>
                          <a:latin typeface="Arial" charset="0"/>
                          <a:ea typeface="ＭＳ Ｐゴシック" charset="-128"/>
                        </a:rPr>
                        <a:t>be threatened by others’ success </a:t>
                      </a:r>
                    </a:p>
                  </a:txBody>
                  <a:tcPr marL="132709" marR="132709"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US" sz="1600" b="1" i="0" u="none" strike="noStrike" cap="none" normalizeH="0" baseline="0" smtClean="0">
                          <a:ln>
                            <a:noFill/>
                          </a:ln>
                          <a:solidFill>
                            <a:srgbClr val="800000"/>
                          </a:solidFill>
                          <a:effectLst/>
                          <a:latin typeface="Arial" charset="0"/>
                          <a:ea typeface="ＭＳ Ｐゴシック" charset="-128"/>
                        </a:rPr>
                        <a:t>be inspired by others’ success </a:t>
                      </a:r>
                    </a:p>
                  </a:txBody>
                  <a:tcPr marL="132709" marR="132709"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bl>
          </a:graphicData>
        </a:graphic>
      </p:graphicFrame>
      <p:sp>
        <p:nvSpPr>
          <p:cNvPr id="3" name="Rectangle 2"/>
          <p:cNvSpPr/>
          <p:nvPr/>
        </p:nvSpPr>
        <p:spPr bwMode="auto">
          <a:xfrm>
            <a:off x="228600" y="1447800"/>
            <a:ext cx="5181600" cy="4495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a typeface="ＭＳ Ｐゴシック" pitchFamily="28" charset="-128"/>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bwMode="auto">
          <a:xfrm>
            <a:off x="0" y="228600"/>
            <a:ext cx="91440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tabLst>
                <a:tab pos="3376613" algn="l"/>
              </a:tabLst>
            </a:pPr>
            <a:r>
              <a:rPr lang="en-US" altLang="en-US" sz="2400" smtClean="0"/>
              <a:t>In math and science, a growth mindset benefits girls</a:t>
            </a:r>
            <a:r>
              <a:rPr lang="en-US" altLang="en-US" sz="2800" smtClean="0"/>
              <a:t>. </a:t>
            </a:r>
          </a:p>
        </p:txBody>
      </p:sp>
      <p:graphicFrame>
        <p:nvGraphicFramePr>
          <p:cNvPr id="9" name="Content Placeholder 8"/>
          <p:cNvGraphicFramePr>
            <a:graphicFrameLocks noGrp="1"/>
          </p:cNvGraphicFramePr>
          <p:nvPr>
            <p:ph sz="half" idx="1"/>
          </p:nvPr>
        </p:nvGraphicFramePr>
        <p:xfrm>
          <a:off x="228600" y="1066800"/>
          <a:ext cx="5181600" cy="4710113"/>
        </p:xfrm>
        <a:graphic>
          <a:graphicData uri="http://schemas.openxmlformats.org/drawingml/2006/table">
            <a:tbl>
              <a:tblPr/>
              <a:tblGrid>
                <a:gridCol w="2590800"/>
                <a:gridCol w="2590800"/>
              </a:tblGrid>
              <a:tr h="39629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ＭＳ Ｐゴシック" charset="-128"/>
                        </a:rPr>
                        <a:t>Fixed Mindset</a:t>
                      </a:r>
                    </a:p>
                  </a:txBody>
                  <a:tcPr marL="132709" marR="132709"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ea typeface="ＭＳ Ｐゴシック" charset="-128"/>
                        </a:rPr>
                        <a:t>Growth Mindset</a:t>
                      </a:r>
                    </a:p>
                  </a:txBody>
                  <a:tcPr marL="132709" marR="132709"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5791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charset="0"/>
                          <a:ea typeface="ＭＳ Ｐゴシック" charset="-128"/>
                        </a:rPr>
                        <a:t>Intelligence is static.</a:t>
                      </a:r>
                    </a:p>
                  </a:txBody>
                  <a:tcPr marL="132709" marR="132709"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charset="0"/>
                          <a:ea typeface="ＭＳ Ｐゴシック" charset="-128"/>
                        </a:rPr>
                        <a:t>Intelligence can be developed.</a:t>
                      </a:r>
                    </a:p>
                  </a:txBody>
                  <a:tcPr marL="132709" marR="132709"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924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ea typeface="ＭＳ Ｐゴシック" charset="-128"/>
                        </a:rPr>
                        <a:t>Leads to a desire to </a:t>
                      </a:r>
                      <a:r>
                        <a:rPr kumimoji="0" lang="en-US" sz="1600" b="0" i="1" u="none" strike="noStrike" cap="none" normalizeH="0" baseline="0" smtClean="0">
                          <a:ln>
                            <a:noFill/>
                          </a:ln>
                          <a:solidFill>
                            <a:srgbClr val="000000"/>
                          </a:solidFill>
                          <a:effectLst/>
                          <a:latin typeface="Arial" charset="0"/>
                          <a:ea typeface="ＭＳ Ｐゴシック" charset="-128"/>
                        </a:rPr>
                        <a:t>look smart </a:t>
                      </a:r>
                      <a:r>
                        <a:rPr kumimoji="0" lang="en-US" sz="1600" b="0" i="0" u="none" strike="noStrike" cap="none" normalizeH="0" baseline="0" smtClean="0">
                          <a:ln>
                            <a:noFill/>
                          </a:ln>
                          <a:solidFill>
                            <a:srgbClr val="000000"/>
                          </a:solidFill>
                          <a:effectLst/>
                          <a:latin typeface="Arial" charset="0"/>
                          <a:ea typeface="ＭＳ Ｐゴシック" charset="-128"/>
                        </a:rPr>
                        <a:t>and therefore a tendency to</a:t>
                      </a:r>
                    </a:p>
                  </a:txBody>
                  <a:tcPr marL="132709" marR="132709"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ea typeface="ＭＳ Ｐゴシック" charset="-128"/>
                        </a:rPr>
                        <a:t>Leads to a desire to </a:t>
                      </a:r>
                      <a:r>
                        <a:rPr kumimoji="0" lang="en-US" sz="1600" b="0" i="1" u="none" strike="noStrike" cap="none" normalizeH="0" baseline="0" smtClean="0">
                          <a:ln>
                            <a:noFill/>
                          </a:ln>
                          <a:solidFill>
                            <a:srgbClr val="000000"/>
                          </a:solidFill>
                          <a:effectLst/>
                          <a:latin typeface="Arial" charset="0"/>
                          <a:ea typeface="ＭＳ Ｐゴシック" charset="-128"/>
                        </a:rPr>
                        <a:t>learn </a:t>
                      </a:r>
                      <a:r>
                        <a:rPr kumimoji="0" lang="en-US" sz="1600" b="0" i="0" u="none" strike="noStrike" cap="none" normalizeH="0" baseline="0" smtClean="0">
                          <a:ln>
                            <a:noFill/>
                          </a:ln>
                          <a:solidFill>
                            <a:srgbClr val="000000"/>
                          </a:solidFill>
                          <a:effectLst/>
                          <a:latin typeface="Arial" charset="0"/>
                          <a:ea typeface="ＭＳ Ｐゴシック" charset="-128"/>
                        </a:rPr>
                        <a:t>and therefore a tendency to</a:t>
                      </a:r>
                    </a:p>
                  </a:txBody>
                  <a:tcPr marL="132709" marR="132709"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493780">
                <a:tc>
                  <a:txBody>
                    <a:bodyPr/>
                    <a:lstStyle/>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US" sz="1600" b="1" i="0" u="none" strike="noStrike" cap="none" normalizeH="0" baseline="0" smtClean="0">
                          <a:ln>
                            <a:noFill/>
                          </a:ln>
                          <a:solidFill>
                            <a:srgbClr val="000090"/>
                          </a:solidFill>
                          <a:effectLst/>
                          <a:latin typeface="Arial" charset="0"/>
                          <a:ea typeface="ＭＳ Ｐゴシック" charset="-128"/>
                        </a:rPr>
                        <a:t>avoid challenges</a:t>
                      </a:r>
                    </a:p>
                  </a:txBody>
                  <a:tcPr marL="132709" marR="132709"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US" sz="1600" b="1" i="0" u="none" strike="noStrike" cap="none" normalizeH="0" baseline="0" smtClean="0">
                          <a:ln>
                            <a:noFill/>
                          </a:ln>
                          <a:solidFill>
                            <a:srgbClr val="800000"/>
                          </a:solidFill>
                          <a:effectLst/>
                          <a:latin typeface="Arial" charset="0"/>
                          <a:ea typeface="ＭＳ Ｐゴシック" charset="-128"/>
                        </a:rPr>
                        <a:t>embrace challenges</a:t>
                      </a:r>
                    </a:p>
                  </a:txBody>
                  <a:tcPr marL="132709" marR="132709"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579198">
                <a:tc>
                  <a:txBody>
                    <a:bodyPr/>
                    <a:lstStyle/>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US" sz="1600" b="1" i="0" u="none" strike="noStrike" cap="none" normalizeH="0" baseline="0" smtClean="0">
                          <a:ln>
                            <a:noFill/>
                          </a:ln>
                          <a:solidFill>
                            <a:srgbClr val="000090"/>
                          </a:solidFill>
                          <a:effectLst/>
                          <a:latin typeface="Arial" charset="0"/>
                          <a:ea typeface="ＭＳ Ｐゴシック" charset="-128"/>
                        </a:rPr>
                        <a:t>give up easily due to obstacles</a:t>
                      </a:r>
                    </a:p>
                  </a:txBody>
                  <a:tcPr marL="132709" marR="132709"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US" sz="1600" b="1" i="0" u="none" strike="noStrike" cap="none" normalizeH="0" baseline="0" smtClean="0">
                          <a:ln>
                            <a:noFill/>
                          </a:ln>
                          <a:solidFill>
                            <a:srgbClr val="800000"/>
                          </a:solidFill>
                          <a:effectLst/>
                          <a:latin typeface="Arial" charset="0"/>
                          <a:ea typeface="ＭＳ Ｐゴシック" charset="-128"/>
                        </a:rPr>
                        <a:t>persist despite obstacles </a:t>
                      </a:r>
                    </a:p>
                  </a:txBody>
                  <a:tcPr marL="132709" marR="132709"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579198">
                <a:tc>
                  <a:txBody>
                    <a:bodyPr/>
                    <a:lstStyle/>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US" sz="1600" b="1" i="0" u="none" strike="noStrike" cap="none" normalizeH="0" baseline="0" smtClean="0">
                          <a:ln>
                            <a:noFill/>
                          </a:ln>
                          <a:solidFill>
                            <a:srgbClr val="000090"/>
                          </a:solidFill>
                          <a:effectLst/>
                          <a:latin typeface="Arial" charset="0"/>
                          <a:ea typeface="ＭＳ Ｐゴシック" charset="-128"/>
                        </a:rPr>
                        <a:t>see effort as fruitless</a:t>
                      </a:r>
                    </a:p>
                  </a:txBody>
                  <a:tcPr marL="132709" marR="132709"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US" sz="1600" b="1" i="0" u="none" strike="noStrike" cap="none" normalizeH="0" baseline="0" smtClean="0">
                          <a:ln>
                            <a:noFill/>
                          </a:ln>
                          <a:solidFill>
                            <a:srgbClr val="800000"/>
                          </a:solidFill>
                          <a:effectLst/>
                          <a:latin typeface="Arial" charset="0"/>
                          <a:ea typeface="ＭＳ Ｐゴシック" charset="-128"/>
                        </a:rPr>
                        <a:t>see effort as path to mastery</a:t>
                      </a:r>
                    </a:p>
                  </a:txBody>
                  <a:tcPr marL="132709" marR="132709"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579198">
                <a:tc>
                  <a:txBody>
                    <a:bodyPr/>
                    <a:lstStyle/>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US" sz="1600" b="1" i="0" u="none" strike="noStrike" cap="none" normalizeH="0" baseline="0" smtClean="0">
                          <a:ln>
                            <a:noFill/>
                          </a:ln>
                          <a:solidFill>
                            <a:srgbClr val="000090"/>
                          </a:solidFill>
                          <a:effectLst/>
                          <a:latin typeface="Arial" charset="0"/>
                          <a:ea typeface="ＭＳ Ｐゴシック" charset="-128"/>
                        </a:rPr>
                        <a:t>ignore useful feedback</a:t>
                      </a:r>
                    </a:p>
                  </a:txBody>
                  <a:tcPr marL="132709" marR="132709"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US" sz="1600" b="1" i="0" u="none" strike="noStrike" cap="none" normalizeH="0" baseline="0" smtClean="0">
                          <a:ln>
                            <a:noFill/>
                          </a:ln>
                          <a:solidFill>
                            <a:srgbClr val="800000"/>
                          </a:solidFill>
                          <a:effectLst/>
                          <a:latin typeface="Arial" charset="0"/>
                          <a:ea typeface="ＭＳ Ｐゴシック" charset="-128"/>
                        </a:rPr>
                        <a:t>learn from criticism</a:t>
                      </a:r>
                    </a:p>
                  </a:txBody>
                  <a:tcPr marL="132709" marR="132709"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579198">
                <a:tc>
                  <a:txBody>
                    <a:bodyPr/>
                    <a:lstStyle/>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US" sz="1600" b="1" i="0" u="none" strike="noStrike" cap="none" normalizeH="0" baseline="0" smtClean="0">
                          <a:ln>
                            <a:noFill/>
                          </a:ln>
                          <a:solidFill>
                            <a:srgbClr val="000090"/>
                          </a:solidFill>
                          <a:effectLst/>
                          <a:latin typeface="Arial" charset="0"/>
                          <a:ea typeface="ＭＳ Ｐゴシック" charset="-128"/>
                        </a:rPr>
                        <a:t>be threatened by others’ success </a:t>
                      </a:r>
                    </a:p>
                  </a:txBody>
                  <a:tcPr marL="132709" marR="132709"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US" sz="1600" b="1" i="0" u="none" strike="noStrike" cap="none" normalizeH="0" baseline="0" smtClean="0">
                          <a:ln>
                            <a:noFill/>
                          </a:ln>
                          <a:solidFill>
                            <a:srgbClr val="800000"/>
                          </a:solidFill>
                          <a:effectLst/>
                          <a:latin typeface="Arial" charset="0"/>
                          <a:ea typeface="ＭＳ Ｐゴシック" charset="-128"/>
                        </a:rPr>
                        <a:t>be inspired by others’ success </a:t>
                      </a:r>
                    </a:p>
                  </a:txBody>
                  <a:tcPr marL="132709" marR="132709"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bl>
          </a:graphicData>
        </a:graphic>
      </p:graphicFrame>
      <p:sp>
        <p:nvSpPr>
          <p:cNvPr id="3" name="Rectangle 2"/>
          <p:cNvSpPr/>
          <p:nvPr/>
        </p:nvSpPr>
        <p:spPr bwMode="auto">
          <a:xfrm>
            <a:off x="228600" y="2057400"/>
            <a:ext cx="5181600" cy="3886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a typeface="ＭＳ Ｐゴシック" pitchFamily="28" charset="-128"/>
            </a:endParaRPr>
          </a:p>
        </p:txBody>
      </p:sp>
    </p:spTree>
    <p:extLst>
      <p:ext uri="{BB962C8B-B14F-4D97-AF65-F5344CB8AC3E}">
        <p14:creationId xmlns:p14="http://schemas.microsoft.com/office/powerpoint/2010/main" val="206388435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ＭＳ Ｐゴシック" pitchFamily="2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ＭＳ Ｐゴシック" pitchFamily="2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17607</TotalTime>
  <Words>2853</Words>
  <Application>Microsoft Macintosh PowerPoint</Application>
  <PresentationFormat>On-screen Show (4:3)</PresentationFormat>
  <Paragraphs>370</Paragraphs>
  <Slides>50</Slides>
  <Notes>16</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Blank Presentation</vt:lpstr>
      <vt:lpstr>PowerPoint Presentation</vt:lpstr>
      <vt:lpstr>PowerPoint Presentation</vt:lpstr>
      <vt:lpstr>1. Growth Mindset</vt:lpstr>
      <vt:lpstr>PowerPoint Presentation</vt:lpstr>
      <vt:lpstr>PowerPoint Presentation</vt:lpstr>
      <vt:lpstr>PowerPoint Presentation</vt:lpstr>
      <vt:lpstr>PowerPoint Presentation</vt:lpstr>
      <vt:lpstr>In math and science, a growth mindset benefits girls. </vt:lpstr>
      <vt:lpstr>In math and science, a growth mindset benefits girls. </vt:lpstr>
      <vt:lpstr>In math and science, a growth mindset benefits girls. </vt:lpstr>
      <vt:lpstr>In math and science, a growth mindset benefits girls. </vt:lpstr>
      <vt:lpstr>In math and science, a growth mindset benefits girls. </vt:lpstr>
      <vt:lpstr>In math and science, a growth mindset benefits girls. </vt:lpstr>
      <vt:lpstr>In math and science, a growth mindset benefits girls. </vt:lpstr>
      <vt:lpstr>Parents and Teachers Should:</vt:lpstr>
      <vt:lpstr>Parents and Teachers Should:</vt:lpstr>
      <vt:lpstr>Parents and Teachers Should:</vt:lpstr>
      <vt:lpstr>Parents and Teachers Should:</vt:lpstr>
      <vt:lpstr>Growth Mindset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Negative stereotypes about girls’ and women’s abilities in math and science adversely affect their performance in these fields.</vt:lpstr>
      <vt:lpstr>PowerPoint Presentation</vt:lpstr>
      <vt:lpstr>Stereotype Threat: Results</vt:lpstr>
      <vt:lpstr>PowerPoint Presentation</vt:lpstr>
      <vt:lpstr>PowerPoint Presentation</vt:lpstr>
      <vt:lpstr>PowerPoint Presentation</vt:lpstr>
      <vt:lpstr>Stereotype Threat </vt:lpstr>
      <vt:lpstr>3. Spatial Skills</vt:lpstr>
      <vt:lpstr>Mental Rotation Question on a Spatial Skills Test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So Few? Women in Science, Technology, Engineering, and Mathematics </vt:lpstr>
    </vt:vector>
  </TitlesOfParts>
  <Company>AAUW Admin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AAUW Admin</dc:creator>
  <cp:lastModifiedBy>joan</cp:lastModifiedBy>
  <cp:revision>487</cp:revision>
  <dcterms:created xsi:type="dcterms:W3CDTF">2010-04-02T01:03:16Z</dcterms:created>
  <dcterms:modified xsi:type="dcterms:W3CDTF">2014-06-26T17:05:17Z</dcterms:modified>
</cp:coreProperties>
</file>