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73" r:id="rId8"/>
    <p:sldId id="274" r:id="rId9"/>
    <p:sldId id="271" r:id="rId10"/>
    <p:sldId id="272" r:id="rId11"/>
    <p:sldId id="275" r:id="rId12"/>
    <p:sldId id="276" r:id="rId13"/>
    <p:sldId id="270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00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629A1-8FF5-416F-B3D8-D04D475E5B66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57BBD-A8A1-4EFD-91EF-75739D41C1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fred_Tennys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Alfred_Tennyson,_1st_Baron_Tennys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Babbage once contacted the poet </a:t>
            </a:r>
            <a:r>
              <a:rPr lang="en-US" smtClean="0">
                <a:hlinkClick r:id="rId3" tooltip="Alfred Tennyson"/>
              </a:rPr>
              <a:t>Alfred Tennyson</a:t>
            </a:r>
            <a:r>
              <a:rPr lang="en-US" smtClean="0"/>
              <a:t> in response to his poem </a:t>
            </a:r>
            <a:r>
              <a:rPr lang="en-US" smtClean="0">
                <a:hlinkClick r:id="rId4" tooltip="http://en.wikipedia.org/wiki/Alfred_Tennyson%2C_1st_Baron_Tennyson#Partial_list_of_works"/>
              </a:rPr>
              <a:t>"The Vision of Sin"</a:t>
            </a:r>
            <a:r>
              <a:rPr lang="en-US" smtClean="0"/>
              <a:t>. Babbage wrote, "In your otherwise beautiful poem, one verse reads, </a:t>
            </a:r>
          </a:p>
          <a:p>
            <a:pPr lvl="2"/>
            <a:r>
              <a:rPr lang="en-US" i="1" smtClean="0"/>
              <a:t>Every moment dies a man,</a:t>
            </a:r>
            <a:endParaRPr lang="en-US" smtClean="0"/>
          </a:p>
          <a:p>
            <a:pPr lvl="2"/>
            <a:r>
              <a:rPr lang="en-US" i="1" smtClean="0"/>
              <a:t>Every moment one is born.</a:t>
            </a:r>
            <a:endParaRPr lang="en-US" smtClean="0"/>
          </a:p>
          <a:p>
            <a:pPr lvl="1"/>
            <a:r>
              <a:rPr lang="en-US" smtClean="0"/>
              <a:t>... If this were true, the population of the world would be at a standstill. In truth, the rate of birth is slightly in excess of that of death. I would suggest [that the next version of your poem should read]:</a:t>
            </a:r>
          </a:p>
          <a:p>
            <a:pPr lvl="2"/>
            <a:r>
              <a:rPr lang="en-US" i="1" smtClean="0"/>
              <a:t>Every moment dies a man,</a:t>
            </a:r>
            <a:endParaRPr lang="en-US" smtClean="0"/>
          </a:p>
          <a:p>
            <a:pPr lvl="2"/>
            <a:r>
              <a:rPr lang="en-US" i="1" smtClean="0"/>
              <a:t>Every moment 1 1/16 is born.</a:t>
            </a:r>
            <a:endParaRPr lang="en-US" smtClean="0"/>
          </a:p>
          <a:p>
            <a:pPr lvl="1"/>
            <a:r>
              <a:rPr lang="en-US" smtClean="0"/>
              <a:t>Strictly speaking, the actual figure is so long I cannot get it into a line, but I believe the figure 1 1/16 will be sufficiently accurate for poetry."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AC56E-7BB6-4B8D-98DE-246CFACFE052}" type="datetimeFigureOut">
              <a:rPr lang="en-US" smtClean="0"/>
              <a:pPr/>
              <a:t>6/15/2010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B376-CAF4-42A4-A3DC-DBE27C7BF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600200" y="228600"/>
            <a:ext cx="58785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Molecular Databases: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Evolution and Revolution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852160" y="1600200"/>
            <a:ext cx="28194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Laurence S.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Rothman</a:t>
            </a:r>
          </a:p>
          <a:p>
            <a:pPr>
              <a:spcBef>
                <a:spcPct val="20000"/>
              </a:spcBef>
            </a:pPr>
            <a:r>
              <a:rPr lang="en-U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Iouli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E. Gordon</a:t>
            </a:r>
            <a:endParaRPr lang="en-US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</a:pPr>
            <a:r>
              <a:rPr lang="en-US" i="1" dirty="0">
                <a:solidFill>
                  <a:srgbClr val="FFFF00"/>
                </a:solidFill>
              </a:rPr>
              <a:t>Harvard-Smithsonian</a:t>
            </a:r>
          </a:p>
          <a:p>
            <a:pPr algn="r"/>
            <a:r>
              <a:rPr lang="en-US" i="1" dirty="0">
                <a:solidFill>
                  <a:srgbClr val="FFFF00"/>
                </a:solidFill>
              </a:rPr>
              <a:t>Center for Astrophysics</a:t>
            </a:r>
          </a:p>
          <a:p>
            <a:pPr>
              <a:spcBef>
                <a:spcPct val="20000"/>
              </a:spcBef>
            </a:pPr>
            <a:r>
              <a:rPr lang="en-US" i="1" dirty="0">
                <a:solidFill>
                  <a:srgbClr val="FFFF00"/>
                </a:solidFill>
              </a:rPr>
              <a:t>Atomic and Molecular</a:t>
            </a:r>
          </a:p>
          <a:p>
            <a:pPr algn="r"/>
            <a:r>
              <a:rPr lang="en-US" i="1" dirty="0">
                <a:solidFill>
                  <a:srgbClr val="FFFF00"/>
                </a:solidFill>
              </a:rPr>
              <a:t>Physics Division</a:t>
            </a:r>
          </a:p>
          <a:p>
            <a:pPr>
              <a:spcBef>
                <a:spcPct val="20000"/>
              </a:spcBef>
            </a:pPr>
            <a:r>
              <a:rPr lang="en-US" i="1" dirty="0">
                <a:solidFill>
                  <a:srgbClr val="FFFF00"/>
                </a:solidFill>
              </a:rPr>
              <a:t>Cambridge MA 02138, USA</a:t>
            </a:r>
          </a:p>
          <a:p>
            <a:pPr>
              <a:spcBef>
                <a:spcPct val="20000"/>
              </a:spcBef>
            </a:pPr>
            <a:endParaRPr lang="en-US" i="1" dirty="0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</a:pPr>
            <a:endParaRPr lang="en-US" i="1" dirty="0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</a:pPr>
            <a:endParaRPr lang="en-US" i="1" dirty="0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</a:pPr>
            <a:endParaRPr lang="en-US" i="1" dirty="0">
              <a:solidFill>
                <a:srgbClr val="FFFF00"/>
              </a:solidFill>
            </a:endParaRPr>
          </a:p>
          <a:p>
            <a:pPr>
              <a:spcBef>
                <a:spcPct val="20000"/>
              </a:spcBef>
            </a:pPr>
            <a:endParaRPr lang="en-US" i="1" dirty="0">
              <a:solidFill>
                <a:srgbClr val="FFFF00"/>
              </a:solidFill>
            </a:endParaRPr>
          </a:p>
          <a:p>
            <a:pPr algn="r">
              <a:spcBef>
                <a:spcPct val="20000"/>
              </a:spcBef>
            </a:pPr>
            <a:r>
              <a:rPr lang="en-US" i="1" dirty="0" smtClean="0">
                <a:solidFill>
                  <a:srgbClr val="FFFF00"/>
                </a:solidFill>
              </a:rPr>
              <a:t>HITRAN/ASA Conference</a:t>
            </a:r>
            <a:endParaRPr lang="en-US" i="1" dirty="0">
              <a:solidFill>
                <a:srgbClr val="FFFF00"/>
              </a:solidFill>
            </a:endParaRPr>
          </a:p>
          <a:p>
            <a:pPr algn="r">
              <a:spcBef>
                <a:spcPct val="20000"/>
              </a:spcBef>
            </a:pPr>
            <a:r>
              <a:rPr lang="en-US" i="1" dirty="0" smtClean="0">
                <a:solidFill>
                  <a:srgbClr val="FFFF00"/>
                </a:solidFill>
              </a:rPr>
              <a:t>16-18 June</a:t>
            </a:r>
            <a:endParaRPr lang="en-US" i="1" dirty="0">
              <a:solidFill>
                <a:srgbClr val="FFFF00"/>
              </a:solidFill>
            </a:endParaRPr>
          </a:p>
          <a:p>
            <a:pPr algn="r">
              <a:spcBef>
                <a:spcPct val="20000"/>
              </a:spcBef>
            </a:pPr>
            <a:r>
              <a:rPr lang="en-US" i="1" dirty="0" smtClean="0">
                <a:solidFill>
                  <a:srgbClr val="FFFF00"/>
                </a:solidFill>
              </a:rPr>
              <a:t>SAO, Cambridge MA, USA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5" name="Picture 4" descr="HITRA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5838207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152400"/>
            <a:ext cx="496187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143000"/>
          <a:ext cx="8762999" cy="40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462"/>
                <a:gridCol w="1538759"/>
                <a:gridCol w="1327839"/>
                <a:gridCol w="1413225"/>
                <a:gridCol w="1300451"/>
                <a:gridCol w="1033014"/>
                <a:gridCol w="1226249"/>
              </a:tblGrid>
              <a:tr h="776665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Molecule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Spectral coverage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(cm</a:t>
                      </a:r>
                      <a:r>
                        <a:rPr lang="en-US" sz="14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</a:p>
                    <a:p>
                      <a:pPr algn="ctr"/>
                      <a:r>
                        <a:rPr lang="en-US" sz="1400" b="1" kern="1200" dirty="0" err="1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isotopologues</a:t>
                      </a:r>
                      <a:endParaRPr lang="en-US" sz="1400" b="1" kern="1200" dirty="0" smtClean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HITEMP</a:t>
                      </a:r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2010)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HITEMP</a:t>
                      </a:r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2010)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HITEMP</a:t>
                      </a:r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1995)</a:t>
                      </a:r>
                      <a:endParaRPr lang="en-US" sz="1400" dirty="0" smtClean="0">
                        <a:solidFill>
                          <a:srgbClr val="FFFF00"/>
                        </a:solidFill>
                      </a:endParaRP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Number of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transitions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i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HITRAN</a:t>
                      </a:r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)*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Dissociation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</a:p>
                    <a:p>
                      <a:pPr algn="ctr"/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(cm</a:t>
                      </a:r>
                      <a:r>
                        <a:rPr lang="en-US" sz="1400" b="1" kern="1200" baseline="300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n-US" sz="1400" b="1" kern="1200" dirty="0" smtClean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 anchor="b">
                    <a:solidFill>
                      <a:srgbClr val="002060"/>
                    </a:solidFill>
                  </a:tcPr>
                </a:tc>
              </a:tr>
              <a:tr h="651787"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0 – 30 000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377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1 283 486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69 201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41 146</a:t>
                      </a:r>
                      <a:endParaRPr lang="en-US" sz="1400" dirty="0"/>
                    </a:p>
                  </a:txBody>
                  <a:tcPr anchor="ctr"/>
                </a:tc>
              </a:tr>
              <a:tr h="651787"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258 – 9 648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1 032 269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312 479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44 360</a:t>
                      </a:r>
                      <a:endParaRPr lang="en-US" sz="1400" dirty="0"/>
                    </a:p>
                  </a:txBody>
                  <a:tcPr anchor="ctr"/>
                </a:tc>
              </a:tr>
              <a:tr h="651787"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0 – 8 465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115 218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113 022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4 477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90 674</a:t>
                      </a:r>
                      <a:endParaRPr lang="en-US" sz="1400" dirty="0"/>
                    </a:p>
                  </a:txBody>
                  <a:tcPr anchor="ctr"/>
                </a:tc>
              </a:tr>
              <a:tr h="651787"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0 – 9 274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105 633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- -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105 079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52 265</a:t>
                      </a:r>
                      <a:endParaRPr lang="en-US" sz="1400" dirty="0"/>
                    </a:p>
                  </a:txBody>
                  <a:tcPr anchor="ctr"/>
                </a:tc>
              </a:tr>
              <a:tr h="651787"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0 – 19 268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40 055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40 055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31 976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35 593 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5486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* The number of transitions listed in this column are for the equivalent number of </a:t>
            </a:r>
            <a:r>
              <a:rPr lang="en-US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isotopologues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and spectral range consistent with </a:t>
            </a:r>
            <a:r>
              <a:rPr lang="en-US" sz="16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HITEMP</a:t>
            </a:r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en-US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14400" y="152400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Comparison of line lists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400800"/>
            <a:chOff x="17866723" y="15709142"/>
            <a:chExt cx="9708152" cy="6620996"/>
          </a:xfrm>
        </p:grpSpPr>
        <p:pic>
          <p:nvPicPr>
            <p:cNvPr id="3" name="Picture 1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54925" y="16288703"/>
              <a:ext cx="7219950" cy="395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66723" y="16100788"/>
              <a:ext cx="1524000" cy="622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3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92849" y="15709142"/>
              <a:ext cx="4783455" cy="347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 bwMode="auto">
            <a:xfrm rot="5400000" flipH="1" flipV="1">
              <a:off x="18337530" y="17621250"/>
              <a:ext cx="2964180" cy="9906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eShapesfig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42901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0466" y="1854201"/>
            <a:ext cx="258404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Voigt profile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Gallatry profile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Rautian profile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Speed-dependent w/</a:t>
            </a:r>
            <a:r>
              <a:rPr lang="en-US" sz="1600" dirty="0" err="1" smtClean="0"/>
              <a:t>Rautian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Speed-dependent w/Voigt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Voigt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381000"/>
            <a:ext cx="3052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Line-shape fits 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oxygen line at 14546 cm</a:t>
            </a:r>
            <a:r>
              <a:rPr lang="en-US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-1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courtesy, Joe Hodges, NI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3276600" y="152400"/>
            <a:ext cx="259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“Wish” list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62000"/>
            <a:ext cx="792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► </a:t>
            </a:r>
            <a:r>
              <a:rPr lang="en-US" sz="2000" dirty="0" smtClean="0">
                <a:solidFill>
                  <a:srgbClr val="FFFF00"/>
                </a:solidFill>
              </a:rPr>
              <a:t>Planetary applications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propane (C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-25000" dirty="0" smtClean="0">
                <a:solidFill>
                  <a:srgbClr val="FFFF00"/>
                </a:solidFill>
              </a:rPr>
              <a:t>8</a:t>
            </a:r>
            <a:r>
              <a:rPr lang="en-US" dirty="0" smtClean="0">
                <a:solidFill>
                  <a:srgbClr val="FFFF00"/>
                </a:solidFill>
              </a:rPr>
              <a:t>), </a:t>
            </a:r>
            <a:r>
              <a:rPr lang="en-US" dirty="0" err="1" smtClean="0">
                <a:solidFill>
                  <a:srgbClr val="FFFF00"/>
                </a:solidFill>
              </a:rPr>
              <a:t>diacetylene</a:t>
            </a:r>
            <a:r>
              <a:rPr lang="en-US" dirty="0" smtClean="0">
                <a:solidFill>
                  <a:srgbClr val="FFFF00"/>
                </a:solidFill>
              </a:rPr>
              <a:t> (C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), </a:t>
            </a:r>
            <a:r>
              <a:rPr lang="en-US" dirty="0" err="1" smtClean="0">
                <a:solidFill>
                  <a:srgbClr val="FFFF00"/>
                </a:solidFill>
              </a:rPr>
              <a:t>cyclopropene</a:t>
            </a:r>
            <a:r>
              <a:rPr lang="en-US" dirty="0" smtClean="0">
                <a:solidFill>
                  <a:srgbClr val="FFFF00"/>
                </a:solidFill>
              </a:rPr>
              <a:t> (C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-25000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), </a:t>
            </a:r>
            <a:r>
              <a:rPr lang="en-US" dirty="0" err="1" smtClean="0">
                <a:solidFill>
                  <a:srgbClr val="FFFF00"/>
                </a:solidFill>
              </a:rPr>
              <a:t>cyanoacetylene</a:t>
            </a:r>
            <a:r>
              <a:rPr lang="en-US" dirty="0" smtClean="0">
                <a:solidFill>
                  <a:srgbClr val="FFFF00"/>
                </a:solidFill>
              </a:rPr>
              <a:t> (HC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N)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en-US" dirty="0" err="1" smtClean="0">
                <a:solidFill>
                  <a:srgbClr val="FFFF00"/>
                </a:solidFill>
              </a:rPr>
              <a:t>cyanogen</a:t>
            </a:r>
            <a:r>
              <a:rPr lang="en-US" dirty="0" smtClean="0">
                <a:solidFill>
                  <a:srgbClr val="FFFF00"/>
                </a:solidFill>
              </a:rPr>
              <a:t> (C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N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), sulfur monoxide (SO), CS and CS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molecules, H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b="1" baseline="30000" dirty="0" smtClean="0">
                <a:solidFill>
                  <a:srgbClr val="FFFF00"/>
                </a:solidFill>
              </a:rPr>
              <a:t>+</a:t>
            </a:r>
            <a:r>
              <a:rPr lang="en-US" dirty="0" smtClean="0">
                <a:solidFill>
                  <a:srgbClr val="FFFF00"/>
                </a:solidFill>
              </a:rPr>
              <a:t>,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molecular hydrogen (H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), C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HD </a:t>
            </a:r>
            <a:r>
              <a:rPr lang="en-US" dirty="0" err="1" smtClean="0">
                <a:solidFill>
                  <a:srgbClr val="FFFF00"/>
                </a:solidFill>
              </a:rPr>
              <a:t>isotopologue</a:t>
            </a:r>
            <a:r>
              <a:rPr lang="en-US" dirty="0" smtClean="0">
                <a:solidFill>
                  <a:srgbClr val="FFFF00"/>
                </a:solidFill>
              </a:rPr>
              <a:t> of acetylene, methyl radical (CH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),..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....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More collision partners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35869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/>
                <a:cs typeface="Arial"/>
              </a:rPr>
              <a:t>► </a:t>
            </a:r>
            <a:r>
              <a:rPr lang="en-US" sz="2000" dirty="0" smtClean="0">
                <a:solidFill>
                  <a:srgbClr val="FFFF00"/>
                </a:solidFill>
              </a:rPr>
              <a:t>Collision-induced parameters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...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3505200"/>
            <a:ext cx="2892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► </a:t>
            </a:r>
            <a:r>
              <a:rPr lang="en-US" sz="2000" dirty="0" smtClean="0">
                <a:solidFill>
                  <a:srgbClr val="FFFF00"/>
                </a:solidFill>
              </a:rPr>
              <a:t>Line-shape parameters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038600"/>
            <a:ext cx="673229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► </a:t>
            </a:r>
            <a:r>
              <a:rPr lang="en-US" sz="2000" dirty="0" smtClean="0">
                <a:solidFill>
                  <a:srgbClr val="FFFF00"/>
                </a:solidFill>
              </a:rPr>
              <a:t>Absorption cross-sections: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 More species, greater coverage, more temperatures and pressures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4800600"/>
            <a:ext cx="2492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► </a:t>
            </a:r>
            <a:r>
              <a:rPr lang="en-US" sz="2000" dirty="0" smtClean="0">
                <a:solidFill>
                  <a:srgbClr val="FFFF00"/>
                </a:solidFill>
              </a:rPr>
              <a:t>Database structure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410200"/>
            <a:ext cx="3980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► </a:t>
            </a:r>
            <a:r>
              <a:rPr lang="en-US" sz="2000" dirty="0" smtClean="0">
                <a:solidFill>
                  <a:srgbClr val="FFFF00"/>
                </a:solidFill>
              </a:rPr>
              <a:t>High-temperature and weak lines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943600"/>
            <a:ext cx="2722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► </a:t>
            </a:r>
            <a:r>
              <a:rPr lang="en-US" sz="2000" dirty="0" smtClean="0">
                <a:solidFill>
                  <a:srgbClr val="FFFF00"/>
                </a:solidFill>
              </a:rPr>
              <a:t>Reliable error criteria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73-report-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62600" cy="6932613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429000" y="53340"/>
            <a:ext cx="5715000" cy="6880860"/>
            <a:chOff x="19193640" y="5485602"/>
            <a:chExt cx="6305550" cy="9414356"/>
          </a:xfrm>
        </p:grpSpPr>
        <p:pic>
          <p:nvPicPr>
            <p:cNvPr id="4" name="Picture 1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193640" y="5485602"/>
              <a:ext cx="6305550" cy="838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2012" y="13918883"/>
              <a:ext cx="6292215" cy="98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315200" cy="6858000"/>
            <a:chOff x="576" y="0"/>
            <a:chExt cx="4608" cy="4320"/>
          </a:xfrm>
        </p:grpSpPr>
        <p:pic>
          <p:nvPicPr>
            <p:cNvPr id="43011" name="Picture 3" descr="IBM1130CopyCar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0"/>
              <a:ext cx="4608" cy="2223"/>
            </a:xfrm>
            <a:prstGeom prst="rect">
              <a:avLst/>
            </a:prstGeom>
            <a:noFill/>
          </p:spPr>
        </p:pic>
        <p:pic>
          <p:nvPicPr>
            <p:cNvPr id="43012" name="Picture 4" descr="800px-Punch-card-508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" y="2120"/>
              <a:ext cx="4608" cy="2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648200"/>
            <a:ext cx="9144000" cy="2209800"/>
            <a:chOff x="0" y="2928"/>
            <a:chExt cx="5760" cy="1392"/>
          </a:xfrm>
        </p:grpSpPr>
        <p:sp>
          <p:nvSpPr>
            <p:cNvPr id="5169" name="Rectangle 3"/>
            <p:cNvSpPr>
              <a:spLocks noChangeArrowheads="1"/>
            </p:cNvSpPr>
            <p:nvPr/>
          </p:nvSpPr>
          <p:spPr bwMode="auto">
            <a:xfrm>
              <a:off x="0" y="2928"/>
              <a:ext cx="5760" cy="1392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0" name="Text Box 4"/>
            <p:cNvSpPr txBox="1">
              <a:spLocks noChangeArrowheads="1"/>
            </p:cNvSpPr>
            <p:nvPr/>
          </p:nvSpPr>
          <p:spPr bwMode="auto">
            <a:xfrm>
              <a:off x="48" y="403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Level 3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1828800"/>
            <a:ext cx="9144000" cy="2819400"/>
            <a:chOff x="0" y="1152"/>
            <a:chExt cx="5760" cy="1776"/>
          </a:xfrm>
        </p:grpSpPr>
        <p:sp>
          <p:nvSpPr>
            <p:cNvPr id="5167" name="Rectangle 6"/>
            <p:cNvSpPr>
              <a:spLocks noChangeArrowheads="1"/>
            </p:cNvSpPr>
            <p:nvPr/>
          </p:nvSpPr>
          <p:spPr bwMode="auto">
            <a:xfrm>
              <a:off x="0" y="1152"/>
              <a:ext cx="5760" cy="177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Text Box 7"/>
            <p:cNvSpPr txBox="1">
              <a:spLocks noChangeArrowheads="1"/>
            </p:cNvSpPr>
            <p:nvPr/>
          </p:nvSpPr>
          <p:spPr bwMode="auto">
            <a:xfrm>
              <a:off x="0" y="2172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Level 2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838200"/>
            <a:ext cx="9144000" cy="990600"/>
            <a:chOff x="0" y="528"/>
            <a:chExt cx="5760" cy="624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0" y="528"/>
              <a:ext cx="5760" cy="624"/>
              <a:chOff x="0" y="528"/>
              <a:chExt cx="5760" cy="624"/>
            </a:xfrm>
          </p:grpSpPr>
          <p:sp>
            <p:nvSpPr>
              <p:cNvPr id="5165" name="Rectangle 10"/>
              <p:cNvSpPr>
                <a:spLocks noChangeArrowheads="1"/>
              </p:cNvSpPr>
              <p:nvPr/>
            </p:nvSpPr>
            <p:spPr bwMode="auto">
              <a:xfrm>
                <a:off x="0" y="528"/>
                <a:ext cx="5760" cy="62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Text Box 11"/>
              <p:cNvSpPr txBox="1">
                <a:spLocks noChangeArrowheads="1"/>
              </p:cNvSpPr>
              <p:nvPr/>
            </p:nvSpPr>
            <p:spPr bwMode="auto">
              <a:xfrm>
                <a:off x="816" y="720"/>
                <a:ext cx="4128" cy="25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FFFF00"/>
                    </a:solidFill>
                  </a:rPr>
                  <a:t>JavaHAWKS Software Installers and Documentation</a:t>
                </a:r>
              </a:p>
            </p:txBody>
          </p:sp>
        </p:grpSp>
        <p:sp>
          <p:nvSpPr>
            <p:cNvPr id="5164" name="Text Box 12"/>
            <p:cNvSpPr txBox="1">
              <a:spLocks noChangeArrowheads="1"/>
            </p:cNvSpPr>
            <p:nvPr/>
          </p:nvSpPr>
          <p:spPr bwMode="auto">
            <a:xfrm>
              <a:off x="0" y="768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Level 1</a:t>
              </a:r>
            </a:p>
          </p:txBody>
        </p:sp>
      </p:grp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409700" y="228600"/>
            <a:ext cx="6515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File Structure of HITRAN Compilation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0" y="3810000"/>
            <a:ext cx="9144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Line-by-line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04800" y="5638800"/>
            <a:ext cx="14478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Molecule-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by-molecule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781800" y="3581400"/>
            <a:ext cx="1752600" cy="83502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Global Data Files, Tables, and References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90500" y="4876800"/>
            <a:ext cx="1600200" cy="34607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Supplemental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105025" y="5181600"/>
            <a:ext cx="1676400" cy="34607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Supplemental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4267200" y="3810000"/>
            <a:ext cx="11430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Cross-sections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267200" y="5181600"/>
            <a:ext cx="1143000" cy="346075"/>
          </a:xfrm>
          <a:prstGeom prst="rect">
            <a:avLst/>
          </a:prstGeom>
          <a:solidFill>
            <a:srgbClr val="00206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</a:rPr>
              <a:t>Alternate</a:t>
            </a:r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4648200" y="1524000"/>
            <a:ext cx="0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4" name="Line 22"/>
          <p:cNvSpPr>
            <a:spLocks noChangeShapeType="1"/>
          </p:cNvSpPr>
          <p:nvPr/>
        </p:nvSpPr>
        <p:spPr bwMode="auto">
          <a:xfrm>
            <a:off x="1066800" y="2133600"/>
            <a:ext cx="76200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1066800" y="2133600"/>
            <a:ext cx="0" cy="152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>
            <a:off x="1066800" y="3124200"/>
            <a:ext cx="0" cy="1752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1905000" y="3429000"/>
            <a:ext cx="0" cy="19812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1066800" y="5410200"/>
            <a:ext cx="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1066800" y="5410200"/>
            <a:ext cx="847725" cy="47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>
            <a:off x="2743200" y="3124200"/>
            <a:ext cx="0" cy="2057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4800600" y="4400550"/>
            <a:ext cx="0" cy="78581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209800" y="2286000"/>
            <a:ext cx="1066800" cy="83502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</a:rPr>
              <a:t>IR</a:t>
            </a:r>
          </a:p>
          <a:p>
            <a:pPr algn="ctr"/>
            <a:r>
              <a:rPr lang="en-US" sz="1600" b="1">
                <a:solidFill>
                  <a:srgbClr val="FFFF00"/>
                </a:solidFill>
              </a:rPr>
              <a:t>Cross-sections</a:t>
            </a:r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2743200" y="2133600"/>
            <a:ext cx="0" cy="1524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4953000" y="2365375"/>
            <a:ext cx="1219200" cy="83502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Aerosol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Refractive Indices</a:t>
            </a:r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5562600" y="2133600"/>
            <a:ext cx="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6324600" y="2362200"/>
            <a:ext cx="12192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Line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Coupling</a:t>
            </a:r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>
            <a:off x="6934200" y="2133600"/>
            <a:ext cx="0" cy="228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>
            <a:off x="8686800" y="2133600"/>
            <a:ext cx="0" cy="1143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7772400" y="2362200"/>
            <a:ext cx="685800" cy="590550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</a:rPr>
              <a:t>CO</a:t>
            </a:r>
            <a:r>
              <a:rPr lang="en-US" sz="1600" b="1" baseline="-25000">
                <a:solidFill>
                  <a:srgbClr val="FFFF00"/>
                </a:solidFill>
              </a:rPr>
              <a:t>2</a:t>
            </a:r>
            <a:r>
              <a:rPr lang="en-US" sz="1600" b="1">
                <a:solidFill>
                  <a:srgbClr val="FFFF00"/>
                </a:solidFill>
              </a:rPr>
              <a:t> data</a:t>
            </a:r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flipH="1">
            <a:off x="7543800" y="2667000"/>
            <a:ext cx="228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7620000" y="3276600"/>
            <a:ext cx="1066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3505200" y="2438400"/>
            <a:ext cx="0" cy="13811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4" name="Line 42"/>
          <p:cNvSpPr>
            <a:spLocks noChangeShapeType="1"/>
          </p:cNvSpPr>
          <p:nvPr/>
        </p:nvSpPr>
        <p:spPr bwMode="auto">
          <a:xfrm>
            <a:off x="4800600" y="2438400"/>
            <a:ext cx="0" cy="1371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>
            <a:off x="7634288" y="3276600"/>
            <a:ext cx="0" cy="304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3657600" y="2306638"/>
            <a:ext cx="990600" cy="34607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UV</a:t>
            </a:r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4191000" y="2133600"/>
            <a:ext cx="0" cy="1825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Text Box 46"/>
          <p:cNvSpPr txBox="1">
            <a:spLocks noChangeArrowheads="1"/>
          </p:cNvSpPr>
          <p:nvPr/>
        </p:nvSpPr>
        <p:spPr bwMode="auto">
          <a:xfrm>
            <a:off x="0" y="1219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3500438" y="2452688"/>
            <a:ext cx="15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4648200" y="2452688"/>
            <a:ext cx="1524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 flipH="1">
            <a:off x="1457325" y="3438525"/>
            <a:ext cx="4572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auto">
          <a:xfrm>
            <a:off x="1447800" y="3124200"/>
            <a:ext cx="0" cy="3349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228600" y="2286000"/>
            <a:ext cx="1752600" cy="835025"/>
          </a:xfrm>
          <a:prstGeom prst="rect">
            <a:avLst/>
          </a:prstGeom>
          <a:solidFill>
            <a:srgbClr val="00206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</a:rPr>
              <a:t>HITRAN</a:t>
            </a:r>
          </a:p>
          <a:p>
            <a:pPr algn="ctr"/>
            <a:r>
              <a:rPr lang="en-US" sz="1600" b="1" dirty="0">
                <a:solidFill>
                  <a:srgbClr val="FFFF00"/>
                </a:solidFill>
              </a:rPr>
              <a:t>(line-transition parameters)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9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5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4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8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2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6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000"/>
                            </p:stCondLst>
                            <p:childTnLst>
                              <p:par>
                                <p:cTn id="16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 animBg="1"/>
      <p:bldP spid="3117" grpId="0" animBg="1"/>
      <p:bldP spid="3119" grpId="0" animBg="1"/>
      <p:bldP spid="3120" grpId="0" animBg="1"/>
      <p:bldP spid="3121" grpId="0" animBg="1"/>
      <p:bldP spid="3122" grpId="0" animBg="1"/>
      <p:bldP spid="30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85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HITRAN Line-by-line Parameters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71650" y="6088063"/>
            <a:ext cx="220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160-character total</a:t>
            </a:r>
          </a:p>
        </p:txBody>
      </p:sp>
      <p:graphicFrame>
        <p:nvGraphicFramePr>
          <p:cNvPr id="4100" name="Group 4"/>
          <p:cNvGraphicFramePr>
            <a:graphicFrameLocks noGrp="1"/>
          </p:cNvGraphicFramePr>
          <p:nvPr/>
        </p:nvGraphicFramePr>
        <p:xfrm>
          <a:off x="457200" y="811213"/>
          <a:ext cx="8335963" cy="346075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Field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Definition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10" name="Group 14"/>
          <p:cNvGraphicFramePr>
            <a:graphicFrameLocks noGrp="1"/>
          </p:cNvGraphicFramePr>
          <p:nvPr/>
        </p:nvGraphicFramePr>
        <p:xfrm>
          <a:off x="457200" y="1157288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I2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Molecule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20" name="Group 24"/>
          <p:cNvGraphicFramePr>
            <a:graphicFrameLocks noGrp="1"/>
          </p:cNvGraphicFramePr>
          <p:nvPr/>
        </p:nvGraphicFramePr>
        <p:xfrm>
          <a:off x="457200" y="1460500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I1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Isotopologue no.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(1 = most abundant, 2 = second most abundant, 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30" name="Group 34"/>
          <p:cNvGraphicFramePr>
            <a:graphicFrameLocks noGrp="1"/>
          </p:cNvGraphicFramePr>
          <p:nvPr/>
        </p:nvGraphicFramePr>
        <p:xfrm>
          <a:off x="457200" y="1763713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endParaRPr kumimoji="0" lang="el-GR" sz="14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F12.6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Transition wavenumber in vacuum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[cm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40" name="Group 44"/>
          <p:cNvGraphicFramePr>
            <a:graphicFrameLocks noGrp="1"/>
          </p:cNvGraphicFramePr>
          <p:nvPr/>
        </p:nvGraphicFramePr>
        <p:xfrm>
          <a:off x="457200" y="2066925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E10.3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Intensity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[cm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/(molecule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∙cm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 @ 296K]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50" name="Group 54"/>
          <p:cNvGraphicFramePr>
            <a:graphicFrameLocks noGrp="1"/>
          </p:cNvGraphicFramePr>
          <p:nvPr/>
        </p:nvGraphicFramePr>
        <p:xfrm>
          <a:off x="457200" y="2370138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if</a:t>
                      </a:r>
                      <a:endParaRPr kumimoji="0" lang="el-GR" sz="14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E10.3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Einstein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-coefficient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[s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60" name="Group 64"/>
          <p:cNvGraphicFramePr>
            <a:graphicFrameLocks noGrp="1"/>
          </p:cNvGraphicFramePr>
          <p:nvPr/>
        </p:nvGraphicFramePr>
        <p:xfrm>
          <a:off x="457200" y="2673350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γ</a:t>
                      </a:r>
                      <a:r>
                        <a:rPr kumimoji="0" lang="el-GR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Air-broadened half-width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(HWHM) [cm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/atm @ 296K]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70" name="Group 74"/>
          <p:cNvGraphicFramePr>
            <a:graphicFrameLocks noGrp="1"/>
          </p:cNvGraphicFramePr>
          <p:nvPr/>
        </p:nvGraphicFramePr>
        <p:xfrm>
          <a:off x="457200" y="2976563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self</a:t>
                      </a:r>
                      <a:endParaRPr kumimoji="0" lang="el-GR" sz="14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Self-broadened half-width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(HWHM) [cm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/atm @ 296K]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80" name="Group 84"/>
          <p:cNvGraphicFramePr>
            <a:graphicFrameLocks noGrp="1"/>
          </p:cNvGraphicFramePr>
          <p:nvPr/>
        </p:nvGraphicFramePr>
        <p:xfrm>
          <a:off x="457200" y="3279775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g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F10.4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Lower-state energy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190" name="Group 94"/>
          <p:cNvGraphicFramePr>
            <a:graphicFrameLocks noGrp="1"/>
          </p:cNvGraphicFramePr>
          <p:nvPr/>
        </p:nvGraphicFramePr>
        <p:xfrm>
          <a:off x="457200" y="3582988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</a:t>
                      </a:r>
                      <a:endParaRPr kumimoji="0" lang="el-GR" sz="14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Temperature-dependence coefficient of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l-GR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endParaRPr kumimoji="0" lang="en-US" sz="14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00" name="Group 104"/>
          <p:cNvGraphicFramePr>
            <a:graphicFrameLocks noGrp="1"/>
          </p:cNvGraphicFramePr>
          <p:nvPr/>
        </p:nvGraphicFramePr>
        <p:xfrm>
          <a:off x="457200" y="3886200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</a:t>
                      </a:r>
                      <a:endParaRPr kumimoji="0" lang="el-GR" sz="1400" b="1" i="1" u="none" strike="noStrike" cap="none" normalizeH="0" baseline="-2500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F8.6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Air pressure-induced shift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[cm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/atm @ 296K]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10" name="Group 114"/>
          <p:cNvGraphicFramePr>
            <a:graphicFrameLocks noGrp="1"/>
          </p:cNvGraphicFramePr>
          <p:nvPr/>
        </p:nvGraphicFramePr>
        <p:xfrm>
          <a:off x="457200" y="4189413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v′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v″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2A15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and Lower “global” quanta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20" name="Group 124"/>
          <p:cNvGraphicFramePr>
            <a:graphicFrameLocks noGrp="1"/>
          </p:cNvGraphicFramePr>
          <p:nvPr/>
        </p:nvGraphicFramePr>
        <p:xfrm>
          <a:off x="457200" y="4492625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q′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q″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2A15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and Lower “local” quanta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30" name="Group 134"/>
          <p:cNvGraphicFramePr>
            <a:graphicFrameLocks noGrp="1"/>
          </p:cNvGraphicFramePr>
          <p:nvPr/>
        </p:nvGraphicFramePr>
        <p:xfrm>
          <a:off x="457200" y="4795838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ierr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6I1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Uncertainty indices for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l-GR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self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n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δ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40" name="Group 144"/>
          <p:cNvGraphicFramePr>
            <a:graphicFrameLocks noGrp="1"/>
          </p:cNvGraphicFramePr>
          <p:nvPr/>
        </p:nvGraphicFramePr>
        <p:xfrm>
          <a:off x="457200" y="5099050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iref</a:t>
                      </a:r>
                      <a:endParaRPr kumimoji="0" lang="el-GR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6I2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Reference pointers for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ν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if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,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l-GR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γ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self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n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l-G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δ</a:t>
                      </a:r>
                      <a:r>
                        <a:rPr kumimoji="0" lang="en-US" sz="1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50" name="Group 154"/>
          <p:cNvGraphicFramePr>
            <a:graphicFrameLocks noGrp="1"/>
          </p:cNvGraphicFramePr>
          <p:nvPr/>
        </p:nvGraphicFramePr>
        <p:xfrm>
          <a:off x="457200" y="5402263"/>
          <a:ext cx="8335963" cy="304800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Flag for line-coupling algorithm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260" name="Group 164"/>
          <p:cNvGraphicFramePr>
            <a:graphicFrameLocks noGrp="1"/>
          </p:cNvGraphicFramePr>
          <p:nvPr/>
        </p:nvGraphicFramePr>
        <p:xfrm>
          <a:off x="457200" y="5705475"/>
          <a:ext cx="8335963" cy="347663"/>
        </p:xfrm>
        <a:graphic>
          <a:graphicData uri="http://schemas.openxmlformats.org/drawingml/2006/table">
            <a:tbl>
              <a:tblPr/>
              <a:tblGrid>
                <a:gridCol w="1223963"/>
                <a:gridCol w="1150937"/>
                <a:gridCol w="5961063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g′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g″</a:t>
                      </a:r>
                      <a:endParaRPr kumimoji="0" lang="el-G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</a:rPr>
                        <a:t>  2F7.1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Upper and Lower statistical weights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-1371600"/>
            <a:ext cx="146304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675" y="1143000"/>
            <a:ext cx="5318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14800" y="304800"/>
            <a:ext cx="1543050" cy="6386513"/>
            <a:chOff x="2976" y="192"/>
            <a:chExt cx="972" cy="4023"/>
          </a:xfrm>
        </p:grpSpPr>
        <p:sp>
          <p:nvSpPr>
            <p:cNvPr id="35845" name="Text Box 5"/>
            <p:cNvSpPr txBox="1">
              <a:spLocks noChangeArrowheads="1"/>
            </p:cNvSpPr>
            <p:nvPr/>
          </p:nvSpPr>
          <p:spPr bwMode="auto">
            <a:xfrm>
              <a:off x="3084" y="695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63226</a:t>
              </a:r>
            </a:p>
          </p:txBody>
        </p:sp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>
              <a:off x="3084" y="1440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62913</a:t>
              </a: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3072" y="2121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311481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3072" y="2592"/>
              <a:ext cx="5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47835</a:t>
              </a: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2976" y="192"/>
              <a:ext cx="9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HITRAN2004</a:t>
              </a:r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3360" y="432"/>
              <a:ext cx="0" cy="192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3164" y="3168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4477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3072" y="3648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251440</a:t>
              </a: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3168" y="3984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6428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0" y="23425468"/>
            <a:ext cx="9815703" cy="8980868"/>
            <a:chOff x="389001" y="23206012"/>
            <a:chExt cx="8342313" cy="7769225"/>
          </a:xfrm>
        </p:grpSpPr>
        <p:sp>
          <p:nvSpPr>
            <p:cNvPr id="4" name="Text Box 267"/>
            <p:cNvSpPr txBox="1">
              <a:spLocks noChangeArrowheads="1"/>
            </p:cNvSpPr>
            <p:nvPr/>
          </p:nvSpPr>
          <p:spPr bwMode="auto">
            <a:xfrm>
              <a:off x="736600" y="25782588"/>
              <a:ext cx="161925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Note different </a:t>
              </a:r>
            </a:p>
            <a:p>
              <a:r>
                <a:rPr lang="en-US" sz="1800" dirty="0"/>
                <a:t>scales</a:t>
              </a:r>
            </a:p>
          </p:txBody>
        </p:sp>
        <p:grpSp>
          <p:nvGrpSpPr>
            <p:cNvPr id="5" name="Group 141"/>
            <p:cNvGrpSpPr/>
            <p:nvPr/>
          </p:nvGrpSpPr>
          <p:grpSpPr>
            <a:xfrm>
              <a:off x="389001" y="23206012"/>
              <a:ext cx="8342313" cy="7769225"/>
              <a:chOff x="352425" y="23242588"/>
              <a:chExt cx="8342313" cy="7769225"/>
            </a:xfrm>
          </p:grpSpPr>
          <p:graphicFrame>
            <p:nvGraphicFramePr>
              <p:cNvPr id="6" name="Object 260"/>
              <p:cNvGraphicFramePr>
                <a:graphicFrameLocks noChangeAspect="1"/>
              </p:cNvGraphicFramePr>
              <p:nvPr/>
            </p:nvGraphicFramePr>
            <p:xfrm>
              <a:off x="2497138" y="23688675"/>
              <a:ext cx="6096000" cy="3268663"/>
            </p:xfrm>
            <a:graphic>
              <a:graphicData uri="http://schemas.openxmlformats.org/presentationml/2006/ole">
                <p:oleObj spid="_x0000_s1026" name="Bitmap Image" r:id="rId3" imgW="17066667" imgH="9152381" progId="PBrush">
                  <p:embed/>
                </p:oleObj>
              </a:graphicData>
            </a:graphic>
          </p:graphicFrame>
          <p:grpSp>
            <p:nvGrpSpPr>
              <p:cNvPr id="7" name="Group 261"/>
              <p:cNvGrpSpPr>
                <a:grpSpLocks/>
              </p:cNvGrpSpPr>
              <p:nvPr/>
            </p:nvGrpSpPr>
            <p:grpSpPr bwMode="auto">
              <a:xfrm>
                <a:off x="2505075" y="26973213"/>
                <a:ext cx="6096000" cy="3281362"/>
                <a:chOff x="960" y="1127"/>
                <a:chExt cx="3840" cy="2067"/>
              </a:xfrm>
            </p:grpSpPr>
            <p:graphicFrame>
              <p:nvGraphicFramePr>
                <p:cNvPr id="13" name="Object 262"/>
                <p:cNvGraphicFramePr>
                  <a:graphicFrameLocks noChangeAspect="1"/>
                </p:cNvGraphicFramePr>
                <p:nvPr/>
              </p:nvGraphicFramePr>
              <p:xfrm>
                <a:off x="960" y="1127"/>
                <a:ext cx="3840" cy="2067"/>
              </p:xfrm>
              <a:graphic>
                <a:graphicData uri="http://schemas.openxmlformats.org/presentationml/2006/ole">
                  <p:oleObj spid="_x0000_s1027" name="Bitmap Image" r:id="rId4" imgW="17057143" imgH="9180952" progId="PBrush">
                    <p:embed/>
                  </p:oleObj>
                </a:graphicData>
              </a:graphic>
            </p:graphicFrame>
            <p:sp>
              <p:nvSpPr>
                <p:cNvPr id="14" name="Rectangle 263"/>
                <p:cNvSpPr>
                  <a:spLocks noChangeArrowheads="1"/>
                </p:cNvSpPr>
                <p:nvPr/>
              </p:nvSpPr>
              <p:spPr bwMode="auto">
                <a:xfrm>
                  <a:off x="2084" y="2784"/>
                  <a:ext cx="336" cy="1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Line 264"/>
              <p:cNvSpPr>
                <a:spLocks noChangeShapeType="1"/>
              </p:cNvSpPr>
              <p:nvPr/>
            </p:nvSpPr>
            <p:spPr bwMode="auto">
              <a:xfrm flipV="1">
                <a:off x="1352550" y="24241125"/>
                <a:ext cx="1143000" cy="12954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265"/>
              <p:cNvSpPr>
                <a:spLocks noChangeShapeType="1"/>
              </p:cNvSpPr>
              <p:nvPr/>
            </p:nvSpPr>
            <p:spPr bwMode="auto">
              <a:xfrm>
                <a:off x="1419225" y="26670000"/>
                <a:ext cx="1066800" cy="8477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266"/>
              <p:cNvSpPr>
                <a:spLocks noChangeArrowheads="1"/>
              </p:cNvSpPr>
              <p:nvPr/>
            </p:nvSpPr>
            <p:spPr bwMode="auto">
              <a:xfrm>
                <a:off x="352425" y="25536525"/>
                <a:ext cx="2057400" cy="112395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269"/>
              <p:cNvSpPr txBox="1">
                <a:spLocks noChangeArrowheads="1"/>
              </p:cNvSpPr>
              <p:nvPr/>
            </p:nvSpPr>
            <p:spPr bwMode="auto">
              <a:xfrm>
                <a:off x="2489200" y="23242588"/>
                <a:ext cx="62055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/>
                  <a:t>MkIV</a:t>
                </a:r>
                <a:r>
                  <a:rPr lang="en-US" sz="2000" dirty="0"/>
                  <a:t> balloon spectra provided by Geoffrey </a:t>
                </a:r>
                <a:r>
                  <a:rPr lang="en-US" sz="2000" dirty="0" err="1"/>
                  <a:t>Toon</a:t>
                </a:r>
                <a:r>
                  <a:rPr lang="en-US" sz="2000" dirty="0"/>
                  <a:t>, JPL</a:t>
                </a:r>
              </a:p>
            </p:txBody>
          </p:sp>
          <p:sp>
            <p:nvSpPr>
              <p:cNvPr id="12" name="Text Box 274"/>
              <p:cNvSpPr txBox="1">
                <a:spLocks noChangeArrowheads="1"/>
              </p:cNvSpPr>
              <p:nvPr/>
            </p:nvSpPr>
            <p:spPr bwMode="auto">
              <a:xfrm>
                <a:off x="2441575" y="30310138"/>
                <a:ext cx="6175375" cy="701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000"/>
                  <a:t>Most of the improvements in residuals are due to improved and extended lines of HCl and O</a:t>
                </a:r>
                <a:r>
                  <a:rPr lang="en-US" sz="2000" baseline="-25000"/>
                  <a:t>3</a:t>
                </a:r>
                <a:r>
                  <a:rPr lang="en-US" sz="2000"/>
                  <a:t>.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0" y="1"/>
            <a:ext cx="9144000" cy="6564163"/>
            <a:chOff x="152872" y="23206012"/>
            <a:chExt cx="8484779" cy="7011987"/>
          </a:xfrm>
        </p:grpSpPr>
        <p:sp>
          <p:nvSpPr>
            <p:cNvPr id="28" name="Text Box 267"/>
            <p:cNvSpPr txBox="1">
              <a:spLocks noChangeArrowheads="1"/>
            </p:cNvSpPr>
            <p:nvPr/>
          </p:nvSpPr>
          <p:spPr bwMode="auto">
            <a:xfrm>
              <a:off x="647817" y="25729369"/>
              <a:ext cx="1488891" cy="686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FF00"/>
                  </a:solidFill>
                </a:rPr>
                <a:t>Note different </a:t>
              </a:r>
            </a:p>
            <a:p>
              <a:r>
                <a:rPr lang="en-US" sz="1800" dirty="0">
                  <a:solidFill>
                    <a:srgbClr val="FFFF00"/>
                  </a:solidFill>
                </a:rPr>
                <a:t>scales</a:t>
              </a:r>
            </a:p>
          </p:txBody>
        </p:sp>
        <p:grpSp>
          <p:nvGrpSpPr>
            <p:cNvPr id="29" name="Group 141"/>
            <p:cNvGrpSpPr/>
            <p:nvPr/>
          </p:nvGrpSpPr>
          <p:grpSpPr>
            <a:xfrm>
              <a:off x="152872" y="23206012"/>
              <a:ext cx="8484779" cy="7011987"/>
              <a:chOff x="116296" y="23242588"/>
              <a:chExt cx="8484779" cy="7011987"/>
            </a:xfrm>
          </p:grpSpPr>
          <p:graphicFrame>
            <p:nvGraphicFramePr>
              <p:cNvPr id="30" name="Object 260"/>
              <p:cNvGraphicFramePr>
                <a:graphicFrameLocks noChangeAspect="1"/>
              </p:cNvGraphicFramePr>
              <p:nvPr/>
            </p:nvGraphicFramePr>
            <p:xfrm>
              <a:off x="2497138" y="23688675"/>
              <a:ext cx="6096000" cy="3268663"/>
            </p:xfrm>
            <a:graphic>
              <a:graphicData uri="http://schemas.openxmlformats.org/presentationml/2006/ole">
                <p:oleObj spid="_x0000_s1030" name="Bitmap Image" r:id="rId5" imgW="17066667" imgH="9152381" progId="PBrush">
                  <p:embed/>
                </p:oleObj>
              </a:graphicData>
            </a:graphic>
          </p:graphicFrame>
          <p:grpSp>
            <p:nvGrpSpPr>
              <p:cNvPr id="31" name="Group 261"/>
              <p:cNvGrpSpPr>
                <a:grpSpLocks/>
              </p:cNvGrpSpPr>
              <p:nvPr/>
            </p:nvGrpSpPr>
            <p:grpSpPr bwMode="auto">
              <a:xfrm>
                <a:off x="2505075" y="26973213"/>
                <a:ext cx="6096000" cy="3281362"/>
                <a:chOff x="960" y="1127"/>
                <a:chExt cx="3840" cy="2067"/>
              </a:xfrm>
            </p:grpSpPr>
            <p:graphicFrame>
              <p:nvGraphicFramePr>
                <p:cNvPr id="37" name="Object 262"/>
                <p:cNvGraphicFramePr>
                  <a:graphicFrameLocks noChangeAspect="1"/>
                </p:cNvGraphicFramePr>
                <p:nvPr/>
              </p:nvGraphicFramePr>
              <p:xfrm>
                <a:off x="960" y="1127"/>
                <a:ext cx="3840" cy="2067"/>
              </p:xfrm>
              <a:graphic>
                <a:graphicData uri="http://schemas.openxmlformats.org/presentationml/2006/ole">
                  <p:oleObj spid="_x0000_s1031" name="Bitmap Image" r:id="rId6" imgW="17057143" imgH="9180952" progId="PBrush">
                    <p:embed/>
                  </p:oleObj>
                </a:graphicData>
              </a:graphic>
            </p:graphicFrame>
            <p:sp>
              <p:nvSpPr>
                <p:cNvPr id="38" name="Rectangle 263"/>
                <p:cNvSpPr>
                  <a:spLocks noChangeArrowheads="1"/>
                </p:cNvSpPr>
                <p:nvPr/>
              </p:nvSpPr>
              <p:spPr bwMode="auto">
                <a:xfrm>
                  <a:off x="2084" y="2784"/>
                  <a:ext cx="336" cy="12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264"/>
              <p:cNvSpPr>
                <a:spLocks noChangeShapeType="1"/>
              </p:cNvSpPr>
              <p:nvPr/>
            </p:nvSpPr>
            <p:spPr bwMode="auto">
              <a:xfrm flipV="1">
                <a:off x="1352550" y="24241125"/>
                <a:ext cx="1143000" cy="12954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65"/>
              <p:cNvSpPr>
                <a:spLocks noChangeShapeType="1"/>
              </p:cNvSpPr>
              <p:nvPr/>
            </p:nvSpPr>
            <p:spPr bwMode="auto">
              <a:xfrm>
                <a:off x="1419225" y="26670000"/>
                <a:ext cx="1066800" cy="8477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266"/>
              <p:cNvSpPr>
                <a:spLocks noChangeArrowheads="1"/>
              </p:cNvSpPr>
              <p:nvPr/>
            </p:nvSpPr>
            <p:spPr bwMode="auto">
              <a:xfrm>
                <a:off x="352425" y="25536525"/>
                <a:ext cx="2057400" cy="112395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269"/>
              <p:cNvSpPr txBox="1">
                <a:spLocks noChangeArrowheads="1"/>
              </p:cNvSpPr>
              <p:nvPr/>
            </p:nvSpPr>
            <p:spPr bwMode="auto">
              <a:xfrm>
                <a:off x="2489200" y="23242588"/>
                <a:ext cx="5388058" cy="424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err="1">
                    <a:solidFill>
                      <a:srgbClr val="FFFF00"/>
                    </a:solidFill>
                  </a:rPr>
                  <a:t>MkIV</a:t>
                </a:r>
                <a:r>
                  <a:rPr lang="en-US" sz="2000" dirty="0">
                    <a:solidFill>
                      <a:srgbClr val="FFFF00"/>
                    </a:solidFill>
                  </a:rPr>
                  <a:t> balloon spectra provided by Geoffrey </a:t>
                </a:r>
                <a:r>
                  <a:rPr lang="en-US" sz="2000" dirty="0" err="1">
                    <a:solidFill>
                      <a:srgbClr val="FFFF00"/>
                    </a:solidFill>
                  </a:rPr>
                  <a:t>Toon</a:t>
                </a:r>
                <a:r>
                  <a:rPr lang="en-US" sz="2000" dirty="0">
                    <a:solidFill>
                      <a:srgbClr val="FFFF00"/>
                    </a:solidFill>
                  </a:rPr>
                  <a:t>, JPL</a:t>
                </a:r>
              </a:p>
            </p:txBody>
          </p:sp>
          <p:sp>
            <p:nvSpPr>
              <p:cNvPr id="36" name="Text Box 274"/>
              <p:cNvSpPr txBox="1">
                <a:spLocks noChangeArrowheads="1"/>
              </p:cNvSpPr>
              <p:nvPr/>
            </p:nvSpPr>
            <p:spPr bwMode="auto">
              <a:xfrm>
                <a:off x="116296" y="27393913"/>
                <a:ext cx="2333314" cy="18740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FF00"/>
                    </a:solidFill>
                  </a:rPr>
                  <a:t>Most of the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improve-</a:t>
                </a:r>
                <a:r>
                  <a:rPr lang="en-US" dirty="0" err="1" smtClean="0">
                    <a:solidFill>
                      <a:srgbClr val="FFFF00"/>
                    </a:solidFill>
                  </a:rPr>
                  <a:t>ments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in residuals are due to improved and extended lines of </a:t>
                </a:r>
                <a:r>
                  <a:rPr lang="en-US" dirty="0" err="1" smtClean="0">
                    <a:solidFill>
                      <a:srgbClr val="FFFF00"/>
                    </a:solidFill>
                  </a:rPr>
                  <a:t>HCl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 (SAO) </a:t>
                </a:r>
                <a:r>
                  <a:rPr lang="en-US" dirty="0">
                    <a:solidFill>
                      <a:srgbClr val="FFFF00"/>
                    </a:solidFill>
                  </a:rPr>
                  <a:t>and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O</a:t>
                </a:r>
                <a:r>
                  <a:rPr lang="en-US" baseline="-25000" dirty="0" smtClean="0">
                    <a:solidFill>
                      <a:srgbClr val="FFFF00"/>
                    </a:solidFill>
                  </a:rPr>
                  <a:t>3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(Reims &amp; Tomsk).</a:t>
                </a:r>
                <a:endParaRPr lang="en-US" dirty="0">
                  <a:solidFill>
                    <a:srgbClr val="FFFF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7"/>
          <p:cNvSpPr txBox="1">
            <a:spLocks noChangeArrowheads="1"/>
          </p:cNvSpPr>
          <p:nvPr/>
        </p:nvSpPr>
        <p:spPr bwMode="auto">
          <a:xfrm>
            <a:off x="539573" y="1498097"/>
            <a:ext cx="41850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Comparison of the experimental spectrum of H</a:t>
            </a:r>
            <a:r>
              <a:rPr lang="en-US" sz="1800" baseline="-25000" dirty="0"/>
              <a:t>2</a:t>
            </a:r>
            <a:r>
              <a:rPr lang="en-US" sz="1800" dirty="0"/>
              <a:t>CO  measured with an OPO-based CRDS technique (</a:t>
            </a:r>
            <a:r>
              <a:rPr lang="en-US" sz="1800" i="1" dirty="0"/>
              <a:t>black line</a:t>
            </a:r>
            <a:r>
              <a:rPr lang="en-US" sz="1800" dirty="0"/>
              <a:t>) with HITRAN2004 (</a:t>
            </a:r>
            <a:r>
              <a:rPr lang="en-US" sz="1800" i="1" dirty="0">
                <a:solidFill>
                  <a:srgbClr val="0070C0"/>
                </a:solidFill>
              </a:rPr>
              <a:t>blue dashed line</a:t>
            </a:r>
            <a:r>
              <a:rPr lang="en-US" sz="1800" dirty="0"/>
              <a:t>) and HITRAN2008 (</a:t>
            </a:r>
            <a:r>
              <a:rPr lang="en-US" sz="1800" i="1" dirty="0">
                <a:solidFill>
                  <a:srgbClr val="FF0000"/>
                </a:solidFill>
              </a:rPr>
              <a:t>red line</a:t>
            </a:r>
            <a:r>
              <a:rPr lang="en-US" sz="1800" dirty="0"/>
              <a:t>).</a:t>
            </a:r>
          </a:p>
          <a:p>
            <a:r>
              <a:rPr lang="en-US" sz="1800" dirty="0"/>
              <a:t>Taken from </a:t>
            </a:r>
            <a:r>
              <a:rPr lang="en-US" sz="1800" dirty="0" err="1"/>
              <a:t>Persijn</a:t>
            </a:r>
            <a:r>
              <a:rPr lang="en-US" sz="1800" dirty="0"/>
              <a:t> et al, </a:t>
            </a:r>
            <a:r>
              <a:rPr lang="en-US" sz="1800" i="1" dirty="0" err="1"/>
              <a:t>Appl</a:t>
            </a:r>
            <a:r>
              <a:rPr lang="en-US" sz="1800" i="1" dirty="0"/>
              <a:t> Phys B</a:t>
            </a:r>
            <a:r>
              <a:rPr lang="en-US" sz="1800" b="1" i="1" dirty="0"/>
              <a:t> </a:t>
            </a:r>
            <a:r>
              <a:rPr lang="en-US" sz="1800" dirty="0"/>
              <a:t>DOI 10.1007/s00340-009-3875-3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1" y="4495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CO parameters in HITRAN2008 based</a:t>
            </a:r>
          </a:p>
          <a:p>
            <a:r>
              <a:rPr lang="en-US" dirty="0" smtClean="0"/>
              <a:t>on the work of Perrin et al,</a:t>
            </a:r>
          </a:p>
          <a:p>
            <a:r>
              <a:rPr lang="en-US" i="1" dirty="0" smtClean="0"/>
              <a:t>JQSRT</a:t>
            </a:r>
            <a:r>
              <a:rPr lang="en-US" dirty="0" smtClean="0"/>
              <a:t> HITRAN Special Issue (2009).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00336" y="1483930"/>
            <a:ext cx="4238863" cy="4403501"/>
            <a:chOff x="4600336" y="1483930"/>
            <a:chExt cx="4238863" cy="4403501"/>
          </a:xfrm>
        </p:grpSpPr>
        <p:grpSp>
          <p:nvGrpSpPr>
            <p:cNvPr id="3" name="Group 280"/>
            <p:cNvGrpSpPr>
              <a:grpSpLocks/>
            </p:cNvGrpSpPr>
            <p:nvPr/>
          </p:nvGrpSpPr>
          <p:grpSpPr bwMode="auto">
            <a:xfrm>
              <a:off x="4600336" y="1483930"/>
              <a:ext cx="4238863" cy="4403501"/>
              <a:chOff x="7759" y="15085"/>
              <a:chExt cx="1869" cy="1865"/>
            </a:xfrm>
          </p:grpSpPr>
          <p:pic>
            <p:nvPicPr>
              <p:cNvPr id="6" name="Picture 27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02" y="15085"/>
                <a:ext cx="1826" cy="1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" name="Picture 27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59" y="16776"/>
                <a:ext cx="183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4724400" y="52578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914400" y="152400"/>
            <a:ext cx="7696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Files contained in new HITEMP database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685800"/>
            <a:ext cx="9906000" cy="6172200"/>
            <a:chOff x="59269" y="1371600"/>
            <a:chExt cx="9144000" cy="5486400"/>
          </a:xfrm>
        </p:grpSpPr>
        <p:pic>
          <p:nvPicPr>
            <p:cNvPr id="2" name="Picture 1" descr="HITEMP-files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69" y="1371600"/>
              <a:ext cx="9144000" cy="54864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450777" y="1537856"/>
              <a:ext cx="2954215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Mol_v1-v2_HITEMP2010.zip   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10800000" flipV="1">
              <a:off x="2521115" y="1913467"/>
              <a:ext cx="914400" cy="111668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4754361" y="1905000"/>
              <a:ext cx="861646" cy="27940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837</Words>
  <Application>Microsoft Office PowerPoint</Application>
  <PresentationFormat>On-screen Show (4:3)</PresentationFormat>
  <Paragraphs>212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Bitmap Image</vt:lpstr>
      <vt:lpstr>Slide 1</vt:lpstr>
      <vt:lpstr>Slide 2</vt:lpstr>
      <vt:lpstr>Slide 3</vt:lpstr>
      <vt:lpstr>Slide 4</vt:lpstr>
      <vt:lpstr>HITRAN Line-by-line Parameters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Smithsonian Institution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lrothman</dc:creator>
  <cp:lastModifiedBy>lrothman</cp:lastModifiedBy>
  <cp:revision>72</cp:revision>
  <dcterms:created xsi:type="dcterms:W3CDTF">2009-10-14T20:34:28Z</dcterms:created>
  <dcterms:modified xsi:type="dcterms:W3CDTF">2010-06-15T19:05:44Z</dcterms:modified>
</cp:coreProperties>
</file>