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010400" cy="92964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0" d="100"/>
          <a:sy n="60" d="100"/>
        </p:scale>
        <p:origin x="3403" y="9005"/>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A5A850-F8FC-4AE4-89FF-0C5D79777D41}"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E3D83-4998-4BF4-8679-6D2CA9250663}" type="slidenum">
              <a:rPr lang="en-US" smtClean="0"/>
              <a:t>‹#›</a:t>
            </a:fld>
            <a:endParaRPr lang="en-US"/>
          </a:p>
        </p:txBody>
      </p:sp>
    </p:spTree>
    <p:extLst>
      <p:ext uri="{BB962C8B-B14F-4D97-AF65-F5344CB8AC3E}">
        <p14:creationId xmlns:p14="http://schemas.microsoft.com/office/powerpoint/2010/main" val="340713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5A850-F8FC-4AE4-89FF-0C5D79777D41}"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E3D83-4998-4BF4-8679-6D2CA9250663}" type="slidenum">
              <a:rPr lang="en-US" smtClean="0"/>
              <a:t>‹#›</a:t>
            </a:fld>
            <a:endParaRPr lang="en-US"/>
          </a:p>
        </p:txBody>
      </p:sp>
    </p:spTree>
    <p:extLst>
      <p:ext uri="{BB962C8B-B14F-4D97-AF65-F5344CB8AC3E}">
        <p14:creationId xmlns:p14="http://schemas.microsoft.com/office/powerpoint/2010/main" val="295283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5A850-F8FC-4AE4-89FF-0C5D79777D41}"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E3D83-4998-4BF4-8679-6D2CA9250663}" type="slidenum">
              <a:rPr lang="en-US" smtClean="0"/>
              <a:t>‹#›</a:t>
            </a:fld>
            <a:endParaRPr lang="en-US"/>
          </a:p>
        </p:txBody>
      </p:sp>
    </p:spTree>
    <p:extLst>
      <p:ext uri="{BB962C8B-B14F-4D97-AF65-F5344CB8AC3E}">
        <p14:creationId xmlns:p14="http://schemas.microsoft.com/office/powerpoint/2010/main" val="31349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5A850-F8FC-4AE4-89FF-0C5D79777D41}"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E3D83-4998-4BF4-8679-6D2CA9250663}" type="slidenum">
              <a:rPr lang="en-US" smtClean="0"/>
              <a:t>‹#›</a:t>
            </a:fld>
            <a:endParaRPr lang="en-US"/>
          </a:p>
        </p:txBody>
      </p:sp>
    </p:spTree>
    <p:extLst>
      <p:ext uri="{BB962C8B-B14F-4D97-AF65-F5344CB8AC3E}">
        <p14:creationId xmlns:p14="http://schemas.microsoft.com/office/powerpoint/2010/main" val="2305260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A5A850-F8FC-4AE4-89FF-0C5D79777D41}" type="datetimeFigureOut">
              <a:rPr lang="en-US" smtClean="0"/>
              <a:t>12/7/2015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E3D83-4998-4BF4-8679-6D2CA9250663}" type="slidenum">
              <a:rPr lang="en-US" smtClean="0"/>
              <a:t>‹#›</a:t>
            </a:fld>
            <a:endParaRPr lang="en-US"/>
          </a:p>
        </p:txBody>
      </p:sp>
    </p:spTree>
    <p:extLst>
      <p:ext uri="{BB962C8B-B14F-4D97-AF65-F5344CB8AC3E}">
        <p14:creationId xmlns:p14="http://schemas.microsoft.com/office/powerpoint/2010/main" val="226071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A5A850-F8FC-4AE4-89FF-0C5D79777D41}"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E3D83-4998-4BF4-8679-6D2CA9250663}" type="slidenum">
              <a:rPr lang="en-US" smtClean="0"/>
              <a:t>‹#›</a:t>
            </a:fld>
            <a:endParaRPr lang="en-US"/>
          </a:p>
        </p:txBody>
      </p:sp>
    </p:spTree>
    <p:extLst>
      <p:ext uri="{BB962C8B-B14F-4D97-AF65-F5344CB8AC3E}">
        <p14:creationId xmlns:p14="http://schemas.microsoft.com/office/powerpoint/2010/main" val="2394800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A5A850-F8FC-4AE4-89FF-0C5D79777D41}" type="datetimeFigureOut">
              <a:rPr lang="en-US" smtClean="0"/>
              <a:t>12/7/2015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5E3D83-4998-4BF4-8679-6D2CA9250663}" type="slidenum">
              <a:rPr lang="en-US" smtClean="0"/>
              <a:t>‹#›</a:t>
            </a:fld>
            <a:endParaRPr lang="en-US"/>
          </a:p>
        </p:txBody>
      </p:sp>
    </p:spTree>
    <p:extLst>
      <p:ext uri="{BB962C8B-B14F-4D97-AF65-F5344CB8AC3E}">
        <p14:creationId xmlns:p14="http://schemas.microsoft.com/office/powerpoint/2010/main" val="4175713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A5A850-F8FC-4AE4-89FF-0C5D79777D41}" type="datetimeFigureOut">
              <a:rPr lang="en-US" smtClean="0"/>
              <a:t>12/7/2015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5E3D83-4998-4BF4-8679-6D2CA9250663}" type="slidenum">
              <a:rPr lang="en-US" smtClean="0"/>
              <a:t>‹#›</a:t>
            </a:fld>
            <a:endParaRPr lang="en-US"/>
          </a:p>
        </p:txBody>
      </p:sp>
    </p:spTree>
    <p:extLst>
      <p:ext uri="{BB962C8B-B14F-4D97-AF65-F5344CB8AC3E}">
        <p14:creationId xmlns:p14="http://schemas.microsoft.com/office/powerpoint/2010/main" val="226211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A5A850-F8FC-4AE4-89FF-0C5D79777D41}" type="datetimeFigureOut">
              <a:rPr lang="en-US" smtClean="0"/>
              <a:t>12/7/2015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5E3D83-4998-4BF4-8679-6D2CA9250663}" type="slidenum">
              <a:rPr lang="en-US" smtClean="0"/>
              <a:t>‹#›</a:t>
            </a:fld>
            <a:endParaRPr lang="en-US"/>
          </a:p>
        </p:txBody>
      </p:sp>
    </p:spTree>
    <p:extLst>
      <p:ext uri="{BB962C8B-B14F-4D97-AF65-F5344CB8AC3E}">
        <p14:creationId xmlns:p14="http://schemas.microsoft.com/office/powerpoint/2010/main" val="34167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5A850-F8FC-4AE4-89FF-0C5D79777D41}"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E3D83-4998-4BF4-8679-6D2CA9250663}" type="slidenum">
              <a:rPr lang="en-US" smtClean="0"/>
              <a:t>‹#›</a:t>
            </a:fld>
            <a:endParaRPr lang="en-US"/>
          </a:p>
        </p:txBody>
      </p:sp>
    </p:spTree>
    <p:extLst>
      <p:ext uri="{BB962C8B-B14F-4D97-AF65-F5344CB8AC3E}">
        <p14:creationId xmlns:p14="http://schemas.microsoft.com/office/powerpoint/2010/main" val="282849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5A850-F8FC-4AE4-89FF-0C5D79777D41}" type="datetimeFigureOut">
              <a:rPr lang="en-US" smtClean="0"/>
              <a:t>12/7/2015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E3D83-4998-4BF4-8679-6D2CA9250663}" type="slidenum">
              <a:rPr lang="en-US" smtClean="0"/>
              <a:t>‹#›</a:t>
            </a:fld>
            <a:endParaRPr lang="en-US"/>
          </a:p>
        </p:txBody>
      </p:sp>
    </p:spTree>
    <p:extLst>
      <p:ext uri="{BB962C8B-B14F-4D97-AF65-F5344CB8AC3E}">
        <p14:creationId xmlns:p14="http://schemas.microsoft.com/office/powerpoint/2010/main" val="591261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B5A5A850-F8FC-4AE4-89FF-0C5D79777D41}" type="datetimeFigureOut">
              <a:rPr lang="en-US" smtClean="0"/>
              <a:t>12/7/2015</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E35E3D83-4998-4BF4-8679-6D2CA9250663}" type="slidenum">
              <a:rPr lang="en-US" smtClean="0"/>
              <a:t>‹#›</a:t>
            </a:fld>
            <a:endParaRPr lang="en-US"/>
          </a:p>
        </p:txBody>
      </p:sp>
    </p:spTree>
    <p:extLst>
      <p:ext uri="{BB962C8B-B14F-4D97-AF65-F5344CB8AC3E}">
        <p14:creationId xmlns:p14="http://schemas.microsoft.com/office/powerpoint/2010/main" val="138684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emf"/><Relationship Id="rId1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slideLayout" Target="../slideLayouts/slideLayout1.xml"/><Relationship Id="rId16" Type="http://schemas.openxmlformats.org/officeDocument/2006/relationships/image" Target="../media/image1.emf"/><Relationship Id="rId20" Type="http://schemas.openxmlformats.org/officeDocument/2006/relationships/image" Target="../media/image16.png"/><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package" Target="../embeddings/Microsoft_Word_Document1.docx"/><Relationship Id="rId10" Type="http://schemas.openxmlformats.org/officeDocument/2006/relationships/image" Target="../media/image9.png"/><Relationship Id="rId19" Type="http://schemas.openxmlformats.org/officeDocument/2006/relationships/image" Target="../media/image15.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56260" y="413028"/>
            <a:ext cx="42900600" cy="24063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140580" y="480596"/>
            <a:ext cx="33436318" cy="1107996"/>
          </a:xfrm>
          <a:prstGeom prst="rect">
            <a:avLst/>
          </a:prstGeom>
          <a:noFill/>
        </p:spPr>
        <p:txBody>
          <a:bodyPr wrap="square" rtlCol="0">
            <a:spAutoFit/>
          </a:bodyPr>
          <a:lstStyle/>
          <a:p>
            <a:r>
              <a:rPr lang="en-US" sz="6600" b="1" dirty="0" smtClean="0"/>
              <a:t>Converting Paper into Hardware: A Status of the TEMPO Instrument Design and Manufacturing</a:t>
            </a:r>
            <a:endParaRPr lang="en-US" sz="6600" b="1" dirty="0"/>
          </a:p>
        </p:txBody>
      </p:sp>
      <p:sp>
        <p:nvSpPr>
          <p:cNvPr id="5" name="Rectangle 4"/>
          <p:cNvSpPr/>
          <p:nvPr/>
        </p:nvSpPr>
        <p:spPr>
          <a:xfrm>
            <a:off x="533400" y="3429000"/>
            <a:ext cx="13944600" cy="282702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5011400" y="3429000"/>
            <a:ext cx="13944600" cy="282702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9489400" y="3429000"/>
            <a:ext cx="13944600" cy="28270200"/>
          </a:xfrm>
          <a:prstGeom prst="rect">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0" y="609600"/>
            <a:ext cx="2217378" cy="217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056" y="533400"/>
            <a:ext cx="2457144" cy="2286000"/>
          </a:xfrm>
          <a:prstGeom prst="rect">
            <a:avLst/>
          </a:prstGeom>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55832" y="788194"/>
            <a:ext cx="2192168" cy="1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04600" y="569119"/>
            <a:ext cx="1795597" cy="2174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5796" y="21148238"/>
            <a:ext cx="5813127" cy="5512782"/>
          </a:xfrm>
          <a:prstGeom prst="rect">
            <a:avLst/>
          </a:prstGeom>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70391" y="27432000"/>
            <a:ext cx="5044643" cy="455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Group 39"/>
          <p:cNvGrpSpPr/>
          <p:nvPr/>
        </p:nvGrpSpPr>
        <p:grpSpPr>
          <a:xfrm>
            <a:off x="936759" y="28285638"/>
            <a:ext cx="5346207" cy="3165008"/>
            <a:chOff x="738691" y="25984253"/>
            <a:chExt cx="7098871" cy="4127603"/>
          </a:xfrm>
        </p:grpSpPr>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3765" y="25984253"/>
              <a:ext cx="6613797" cy="32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V="1">
              <a:off x="6389762" y="28477722"/>
              <a:ext cx="1447800" cy="7620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973238" y="26904155"/>
              <a:ext cx="0" cy="1600801"/>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1884275" y="29555032"/>
              <a:ext cx="2871182" cy="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724400" y="29108400"/>
              <a:ext cx="1665362" cy="1003456"/>
            </a:xfrm>
            <a:prstGeom prst="rect">
              <a:avLst/>
            </a:prstGeom>
            <a:noFill/>
          </p:spPr>
          <p:txBody>
            <a:bodyPr wrap="square" rtlCol="0">
              <a:spAutoFit/>
            </a:bodyPr>
            <a:lstStyle/>
            <a:p>
              <a:r>
                <a:rPr lang="en-US" sz="4400" dirty="0" smtClean="0"/>
                <a:t>y(t)</a:t>
              </a:r>
              <a:endParaRPr lang="en-US" sz="4400" dirty="0"/>
            </a:p>
          </p:txBody>
        </p:sp>
        <p:sp>
          <p:nvSpPr>
            <p:cNvPr id="45" name="TextBox 44"/>
            <p:cNvSpPr txBox="1"/>
            <p:nvPr/>
          </p:nvSpPr>
          <p:spPr>
            <a:xfrm>
              <a:off x="738691" y="28422600"/>
              <a:ext cx="556709" cy="769441"/>
            </a:xfrm>
            <a:prstGeom prst="rect">
              <a:avLst/>
            </a:prstGeom>
            <a:noFill/>
          </p:spPr>
          <p:txBody>
            <a:bodyPr wrap="square" rtlCol="0">
              <a:spAutoFit/>
            </a:bodyPr>
            <a:lstStyle/>
            <a:p>
              <a:r>
                <a:rPr lang="en-US" sz="4400" dirty="0"/>
                <a:t>x</a:t>
              </a:r>
            </a:p>
          </p:txBody>
        </p:sp>
        <p:sp>
          <p:nvSpPr>
            <p:cNvPr id="46" name="TextBox 45"/>
            <p:cNvSpPr txBox="1"/>
            <p:nvPr/>
          </p:nvSpPr>
          <p:spPr>
            <a:xfrm flipH="1">
              <a:off x="6025260" y="28948559"/>
              <a:ext cx="702267" cy="769441"/>
            </a:xfrm>
            <a:prstGeom prst="rect">
              <a:avLst/>
            </a:prstGeom>
            <a:noFill/>
          </p:spPr>
          <p:txBody>
            <a:bodyPr wrap="square" rtlCol="0">
              <a:spAutoFit/>
            </a:bodyPr>
            <a:lstStyle/>
            <a:p>
              <a:r>
                <a:rPr lang="el-GR" sz="4400" dirty="0" smtClean="0"/>
                <a:t>λ</a:t>
              </a:r>
              <a:endParaRPr lang="en-US" sz="4400" dirty="0"/>
            </a:p>
          </p:txBody>
        </p:sp>
      </p:grpSp>
      <p:cxnSp>
        <p:nvCxnSpPr>
          <p:cNvPr id="53" name="Straight Arrow Connector 52"/>
          <p:cNvCxnSpPr/>
          <p:nvPr/>
        </p:nvCxnSpPr>
        <p:spPr>
          <a:xfrm flipV="1">
            <a:off x="4659596" y="24564554"/>
            <a:ext cx="2514600" cy="181608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pic>
        <p:nvPicPr>
          <p:cNvPr id="5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64247" y="23104038"/>
            <a:ext cx="3360959" cy="208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TextBox 63"/>
          <p:cNvSpPr txBox="1"/>
          <p:nvPr/>
        </p:nvSpPr>
        <p:spPr>
          <a:xfrm flipH="1">
            <a:off x="11136595" y="22595463"/>
            <a:ext cx="1524001" cy="584775"/>
          </a:xfrm>
          <a:prstGeom prst="rect">
            <a:avLst/>
          </a:prstGeom>
          <a:noFill/>
        </p:spPr>
        <p:txBody>
          <a:bodyPr wrap="square" rtlCol="0">
            <a:spAutoFit/>
          </a:bodyPr>
          <a:lstStyle/>
          <a:p>
            <a:r>
              <a:rPr lang="en-US" sz="3200" dirty="0" smtClean="0"/>
              <a:t>Short </a:t>
            </a:r>
            <a:r>
              <a:rPr lang="el-GR" sz="3200" dirty="0" smtClean="0"/>
              <a:t>λ</a:t>
            </a:r>
            <a:endParaRPr lang="en-US" sz="3200" dirty="0"/>
          </a:p>
        </p:txBody>
      </p:sp>
      <p:sp>
        <p:nvSpPr>
          <p:cNvPr id="72" name="TextBox 71"/>
          <p:cNvSpPr txBox="1"/>
          <p:nvPr/>
        </p:nvSpPr>
        <p:spPr>
          <a:xfrm flipH="1">
            <a:off x="12660595" y="22595463"/>
            <a:ext cx="1524001" cy="584775"/>
          </a:xfrm>
          <a:prstGeom prst="rect">
            <a:avLst/>
          </a:prstGeom>
          <a:noFill/>
        </p:spPr>
        <p:txBody>
          <a:bodyPr wrap="square" rtlCol="0">
            <a:spAutoFit/>
          </a:bodyPr>
          <a:lstStyle/>
          <a:p>
            <a:r>
              <a:rPr lang="en-US" sz="3200" dirty="0" smtClean="0"/>
              <a:t>Long </a:t>
            </a:r>
            <a:r>
              <a:rPr lang="el-GR" sz="3200" dirty="0" smtClean="0"/>
              <a:t>λ</a:t>
            </a:r>
            <a:endParaRPr lang="en-US" sz="3200" dirty="0"/>
          </a:p>
        </p:txBody>
      </p:sp>
      <p:pic>
        <p:nvPicPr>
          <p:cNvPr id="73"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0800000">
            <a:off x="12050997" y="23997746"/>
            <a:ext cx="1066800" cy="310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5"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16267932" y="14859000"/>
            <a:ext cx="11588979" cy="715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Rectangle 66"/>
          <p:cNvSpPr/>
          <p:nvPr/>
        </p:nvSpPr>
        <p:spPr>
          <a:xfrm>
            <a:off x="15011400" y="11125200"/>
            <a:ext cx="13944600" cy="2057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15240095" y="12047041"/>
            <a:ext cx="13576960" cy="2862322"/>
          </a:xfrm>
          <a:prstGeom prst="rect">
            <a:avLst/>
          </a:prstGeom>
          <a:noFill/>
        </p:spPr>
        <p:txBody>
          <a:bodyPr wrap="square" rtlCol="0">
            <a:spAutoFit/>
          </a:bodyPr>
          <a:lstStyle/>
          <a:p>
            <a:r>
              <a:rPr lang="en-US" sz="3600" dirty="0" smtClean="0"/>
              <a:t>The TEMPO Instrument consists of an off-axis reflective Schmidt telescope and an </a:t>
            </a:r>
            <a:r>
              <a:rPr lang="en-US" sz="3600" dirty="0" err="1" smtClean="0"/>
              <a:t>Offner</a:t>
            </a:r>
            <a:r>
              <a:rPr lang="en-US" sz="3600" dirty="0" smtClean="0"/>
              <a:t> spectrometer. The yellow arrows through the block diagram below represent the optical path through the instrument.  A graphic of the instrument cross section is shown along with images of actual flight hardware produced to date. </a:t>
            </a:r>
            <a:endParaRPr lang="en-US" sz="3600" dirty="0"/>
          </a:p>
        </p:txBody>
      </p:sp>
      <p:sp>
        <p:nvSpPr>
          <p:cNvPr id="69" name="Circular Arrow 68"/>
          <p:cNvSpPr/>
          <p:nvPr/>
        </p:nvSpPr>
        <p:spPr>
          <a:xfrm rot="5400000">
            <a:off x="12612951" y="25367832"/>
            <a:ext cx="2419388" cy="1447800"/>
          </a:xfrm>
          <a:prstGeom prst="circularArrow">
            <a:avLst>
              <a:gd name="adj1" fmla="val 12500"/>
              <a:gd name="adj2" fmla="val 751886"/>
              <a:gd name="adj3" fmla="val 20457681"/>
              <a:gd name="adj4" fmla="val 12043419"/>
              <a:gd name="adj5" fmla="val 186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Lightning Bolt 70"/>
          <p:cNvSpPr/>
          <p:nvPr/>
        </p:nvSpPr>
        <p:spPr>
          <a:xfrm rot="5212551">
            <a:off x="7796345" y="28090822"/>
            <a:ext cx="873483" cy="2692623"/>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flipH="1">
            <a:off x="6534150" y="27203400"/>
            <a:ext cx="3981450" cy="1077218"/>
          </a:xfrm>
          <a:prstGeom prst="rect">
            <a:avLst/>
          </a:prstGeom>
          <a:noFill/>
        </p:spPr>
        <p:txBody>
          <a:bodyPr wrap="square" rtlCol="0">
            <a:spAutoFit/>
          </a:bodyPr>
          <a:lstStyle/>
          <a:p>
            <a:r>
              <a:rPr lang="en-US" sz="3200" dirty="0" smtClean="0"/>
              <a:t>Transmit co-added images to ground  </a:t>
            </a:r>
            <a:endParaRPr lang="en-US" sz="3200" dirty="0"/>
          </a:p>
        </p:txBody>
      </p:sp>
      <p:sp>
        <p:nvSpPr>
          <p:cNvPr id="106" name="TextBox 105"/>
          <p:cNvSpPr txBox="1"/>
          <p:nvPr/>
        </p:nvSpPr>
        <p:spPr>
          <a:xfrm flipH="1">
            <a:off x="10039350" y="25984200"/>
            <a:ext cx="3981450" cy="1569660"/>
          </a:xfrm>
          <a:prstGeom prst="rect">
            <a:avLst/>
          </a:prstGeom>
          <a:noFill/>
        </p:spPr>
        <p:txBody>
          <a:bodyPr wrap="square" rtlCol="0">
            <a:spAutoFit/>
          </a:bodyPr>
          <a:lstStyle/>
          <a:p>
            <a:r>
              <a:rPr lang="en-US" sz="3200" dirty="0" smtClean="0"/>
              <a:t>Images from each scan mirror position are co-added on-board</a:t>
            </a:r>
            <a:endParaRPr lang="en-US" sz="3200" dirty="0"/>
          </a:p>
        </p:txBody>
      </p:sp>
      <p:sp>
        <p:nvSpPr>
          <p:cNvPr id="107" name="TextBox 106"/>
          <p:cNvSpPr txBox="1"/>
          <p:nvPr/>
        </p:nvSpPr>
        <p:spPr>
          <a:xfrm flipH="1">
            <a:off x="6991350" y="19505442"/>
            <a:ext cx="7334249" cy="2554545"/>
          </a:xfrm>
          <a:prstGeom prst="rect">
            <a:avLst/>
          </a:prstGeom>
          <a:noFill/>
        </p:spPr>
        <p:txBody>
          <a:bodyPr wrap="square" rtlCol="0">
            <a:spAutoFit/>
          </a:bodyPr>
          <a:lstStyle/>
          <a:p>
            <a:r>
              <a:rPr lang="en-US" sz="3200" dirty="0" smtClean="0"/>
              <a:t>Scan mirror projects slit field of view onto </a:t>
            </a:r>
            <a:r>
              <a:rPr lang="en-US" sz="3200" dirty="0" err="1" smtClean="0"/>
              <a:t>GNA</a:t>
            </a:r>
            <a:r>
              <a:rPr lang="en-US" sz="3200" dirty="0" smtClean="0"/>
              <a:t>.  Multiple images are taken at each scan mirror position.  Mirror scans from East to West, imaging GNA on a hourly basis.</a:t>
            </a:r>
            <a:endParaRPr lang="en-US" sz="3200" dirty="0"/>
          </a:p>
        </p:txBody>
      </p:sp>
      <p:sp>
        <p:nvSpPr>
          <p:cNvPr id="108" name="TextBox 107"/>
          <p:cNvSpPr txBox="1"/>
          <p:nvPr/>
        </p:nvSpPr>
        <p:spPr>
          <a:xfrm flipH="1">
            <a:off x="882486" y="19505442"/>
            <a:ext cx="5894537" cy="1569660"/>
          </a:xfrm>
          <a:prstGeom prst="rect">
            <a:avLst/>
          </a:prstGeom>
          <a:noFill/>
        </p:spPr>
        <p:txBody>
          <a:bodyPr wrap="square" rtlCol="0">
            <a:spAutoFit/>
          </a:bodyPr>
          <a:lstStyle/>
          <a:p>
            <a:r>
              <a:rPr lang="en-US" sz="3200" dirty="0" smtClean="0"/>
              <a:t>Notional TEMPO Field of Regard over Greater North America (</a:t>
            </a:r>
            <a:r>
              <a:rPr lang="en-US" sz="3200" dirty="0" err="1" smtClean="0"/>
              <a:t>GNA</a:t>
            </a:r>
            <a:r>
              <a:rPr lang="en-US" sz="3200" dirty="0" smtClean="0"/>
              <a:t>).</a:t>
            </a:r>
            <a:endParaRPr lang="en-US" sz="3200" dirty="0"/>
          </a:p>
        </p:txBody>
      </p:sp>
      <p:sp>
        <p:nvSpPr>
          <p:cNvPr id="109" name="TextBox 108"/>
          <p:cNvSpPr txBox="1"/>
          <p:nvPr/>
        </p:nvSpPr>
        <p:spPr>
          <a:xfrm flipH="1">
            <a:off x="1001996" y="27142638"/>
            <a:ext cx="5136577" cy="1077218"/>
          </a:xfrm>
          <a:prstGeom prst="rect">
            <a:avLst/>
          </a:prstGeom>
          <a:noFill/>
        </p:spPr>
        <p:txBody>
          <a:bodyPr wrap="square" rtlCol="0">
            <a:spAutoFit/>
          </a:bodyPr>
          <a:lstStyle/>
          <a:p>
            <a:r>
              <a:rPr lang="en-US" sz="3200" dirty="0" smtClean="0"/>
              <a:t>Ground processing spatially bins and geo-locates image</a:t>
            </a:r>
            <a:endParaRPr lang="en-US" sz="3200" dirty="0"/>
          </a:p>
        </p:txBody>
      </p:sp>
      <p:sp>
        <p:nvSpPr>
          <p:cNvPr id="94" name="Rectangle 93"/>
          <p:cNvSpPr/>
          <p:nvPr/>
        </p:nvSpPr>
        <p:spPr>
          <a:xfrm>
            <a:off x="533400" y="18211502"/>
            <a:ext cx="13947562" cy="13482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flipH="1">
            <a:off x="907008" y="18364200"/>
            <a:ext cx="10370591" cy="769441"/>
          </a:xfrm>
          <a:prstGeom prst="rect">
            <a:avLst/>
          </a:prstGeom>
          <a:noFill/>
        </p:spPr>
        <p:txBody>
          <a:bodyPr wrap="square" rtlCol="0">
            <a:spAutoFit/>
          </a:bodyPr>
          <a:lstStyle/>
          <a:p>
            <a:r>
              <a:rPr lang="en-US" sz="4400" b="1" dirty="0" smtClean="0"/>
              <a:t>TEMPO Measurement Concept</a:t>
            </a:r>
            <a:endParaRPr lang="en-US" sz="4400" b="1" dirty="0"/>
          </a:p>
        </p:txBody>
      </p:sp>
      <p:sp>
        <p:nvSpPr>
          <p:cNvPr id="112" name="TextBox 111"/>
          <p:cNvSpPr txBox="1"/>
          <p:nvPr/>
        </p:nvSpPr>
        <p:spPr>
          <a:xfrm flipH="1">
            <a:off x="15163800" y="11277600"/>
            <a:ext cx="10370591" cy="769441"/>
          </a:xfrm>
          <a:prstGeom prst="rect">
            <a:avLst/>
          </a:prstGeom>
          <a:noFill/>
        </p:spPr>
        <p:txBody>
          <a:bodyPr wrap="square" rtlCol="0">
            <a:spAutoFit/>
          </a:bodyPr>
          <a:lstStyle/>
          <a:p>
            <a:r>
              <a:rPr lang="en-US" sz="4400" b="1" dirty="0" smtClean="0"/>
              <a:t>TEMPO Instrument Design</a:t>
            </a:r>
            <a:endParaRPr lang="en-US" sz="4400" b="1" dirty="0"/>
          </a:p>
        </p:txBody>
      </p:sp>
      <p:sp>
        <p:nvSpPr>
          <p:cNvPr id="113" name="TextBox 112"/>
          <p:cNvSpPr txBox="1"/>
          <p:nvPr/>
        </p:nvSpPr>
        <p:spPr>
          <a:xfrm flipH="1">
            <a:off x="29681325" y="3520976"/>
            <a:ext cx="10370591" cy="769441"/>
          </a:xfrm>
          <a:prstGeom prst="rect">
            <a:avLst/>
          </a:prstGeom>
          <a:noFill/>
        </p:spPr>
        <p:txBody>
          <a:bodyPr wrap="square" rtlCol="0">
            <a:spAutoFit/>
          </a:bodyPr>
          <a:lstStyle/>
          <a:p>
            <a:r>
              <a:rPr lang="en-US" sz="4400" b="1" dirty="0" smtClean="0"/>
              <a:t>TEMPO Day-in-the-Life Operations</a:t>
            </a:r>
            <a:endParaRPr lang="en-US" sz="4400" b="1" dirty="0"/>
          </a:p>
        </p:txBody>
      </p:sp>
      <p:sp>
        <p:nvSpPr>
          <p:cNvPr id="114" name="TextBox 113"/>
          <p:cNvSpPr txBox="1"/>
          <p:nvPr/>
        </p:nvSpPr>
        <p:spPr>
          <a:xfrm>
            <a:off x="29788418" y="4290417"/>
            <a:ext cx="13576960" cy="3416320"/>
          </a:xfrm>
          <a:prstGeom prst="rect">
            <a:avLst/>
          </a:prstGeom>
          <a:noFill/>
        </p:spPr>
        <p:txBody>
          <a:bodyPr wrap="square" rtlCol="0">
            <a:spAutoFit/>
          </a:bodyPr>
          <a:lstStyle/>
          <a:p>
            <a:r>
              <a:rPr lang="en-US" sz="3600" dirty="0" smtClean="0"/>
              <a:t>The TEMPO instrument executes stored commands for nominal operations and calibration activities.  The timing diagram below represents a day.  The schedule activities are shown on the top of the diagram and the detailed activities for an hourly measurement are shown on the bottom.  Daily calibration activities are planned during a window around midnight local satellite time.</a:t>
            </a:r>
            <a:endParaRPr lang="en-US" sz="3600" dirty="0"/>
          </a:p>
        </p:txBody>
      </p:sp>
      <p:pic>
        <p:nvPicPr>
          <p:cNvPr id="103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01200" y="13909170"/>
            <a:ext cx="4648200" cy="376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4" descr="IFOV_TEMPO_OMI_GOME2_v4c"/>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69292" y="10841507"/>
            <a:ext cx="4780108" cy="306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Rectangle 95"/>
          <p:cNvSpPr/>
          <p:nvPr/>
        </p:nvSpPr>
        <p:spPr>
          <a:xfrm>
            <a:off x="29489400" y="14020800"/>
            <a:ext cx="13944600" cy="1767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29628440" y="14782800"/>
            <a:ext cx="13576960" cy="7294305"/>
          </a:xfrm>
          <a:prstGeom prst="rect">
            <a:avLst/>
          </a:prstGeom>
          <a:noFill/>
        </p:spPr>
        <p:txBody>
          <a:bodyPr wrap="square" rtlCol="0">
            <a:spAutoFit/>
          </a:bodyPr>
          <a:lstStyle/>
          <a:p>
            <a:r>
              <a:rPr lang="en-US" sz="3600" dirty="0" smtClean="0"/>
              <a:t>The TEMPO program successfully completed the instrument Critical Design Review (CDR) in June 2015.  Subsystems are completing integration and test in preparation for delivery to the TEMPO Assembly, Integration and Test (</a:t>
            </a:r>
            <a:r>
              <a:rPr lang="en-US" sz="3600" dirty="0" err="1" smtClean="0"/>
              <a:t>AI&amp;T</a:t>
            </a:r>
            <a:r>
              <a:rPr lang="en-US" sz="3600" dirty="0" smtClean="0"/>
              <a:t>) Team.  Flight software was completed in October 2015 and flight electronics are in final production.  Telescope and spectrometer characterization is planned for mid-2016.  Final assembly and environmental testing is planned for late 2016 with delivery to NASA LaRC in May 2017.  </a:t>
            </a:r>
            <a:endParaRPr lang="en-US" sz="3600" dirty="0"/>
          </a:p>
          <a:p>
            <a:endParaRPr lang="en-US" sz="3600" dirty="0" smtClean="0"/>
          </a:p>
          <a:p>
            <a:r>
              <a:rPr lang="en-US" sz="3600" dirty="0" smtClean="0"/>
              <a:t>Traceability of instrument performance to science objectives are tracked using the science traceability matrix below.  The TEMPO instrument is on-track to meet the science objectives  documented in the Program Level Requirements Agreement (</a:t>
            </a:r>
            <a:r>
              <a:rPr lang="en-US" sz="3600" dirty="0" err="1" smtClean="0"/>
              <a:t>PLRA</a:t>
            </a:r>
            <a:r>
              <a:rPr lang="en-US" sz="3600" dirty="0" smtClean="0"/>
              <a:t>).</a:t>
            </a:r>
            <a:endParaRPr lang="en-US" sz="3600" dirty="0"/>
          </a:p>
        </p:txBody>
      </p:sp>
      <p:sp>
        <p:nvSpPr>
          <p:cNvPr id="119" name="TextBox 118"/>
          <p:cNvSpPr txBox="1"/>
          <p:nvPr/>
        </p:nvSpPr>
        <p:spPr>
          <a:xfrm flipH="1">
            <a:off x="29681325" y="14097000"/>
            <a:ext cx="10370591" cy="769441"/>
          </a:xfrm>
          <a:prstGeom prst="rect">
            <a:avLst/>
          </a:prstGeom>
          <a:noFill/>
        </p:spPr>
        <p:txBody>
          <a:bodyPr wrap="square" rtlCol="0">
            <a:spAutoFit/>
          </a:bodyPr>
          <a:lstStyle/>
          <a:p>
            <a:r>
              <a:rPr lang="en-US" sz="4400" b="1" dirty="0" smtClean="0"/>
              <a:t>Program Status</a:t>
            </a:r>
            <a:endParaRPr lang="en-US" sz="4400" b="1" dirty="0"/>
          </a:p>
        </p:txBody>
      </p:sp>
      <p:sp>
        <p:nvSpPr>
          <p:cNvPr id="123" name="TextBox 122"/>
          <p:cNvSpPr txBox="1"/>
          <p:nvPr/>
        </p:nvSpPr>
        <p:spPr>
          <a:xfrm>
            <a:off x="748640" y="3733800"/>
            <a:ext cx="13576960" cy="6740307"/>
          </a:xfrm>
          <a:prstGeom prst="rect">
            <a:avLst/>
          </a:prstGeom>
          <a:noFill/>
        </p:spPr>
        <p:txBody>
          <a:bodyPr wrap="square" rtlCol="0">
            <a:spAutoFit/>
          </a:bodyPr>
          <a:lstStyle/>
          <a:p>
            <a:r>
              <a:rPr lang="en-US" sz="3600" dirty="0" smtClean="0"/>
              <a:t>The Tropospheric Emissions, Monitoring of Pollution (TEMPO) program was selected by NASA for the Earth Venture Instruments 2012 Announcement of Opportunity.  TEMPO is an innovative use of a well-proven remote sensing technique for air quality measurements.  The science team is lead by Kelly Chance and Xiong Liu from Smithsonian Astrophysical Observatory, NASA Langley Research Center is the management center and Ball Aerospace is the instrument developer.</a:t>
            </a:r>
          </a:p>
          <a:p>
            <a:endParaRPr lang="en-US" sz="3600" dirty="0"/>
          </a:p>
          <a:p>
            <a:r>
              <a:rPr lang="en-US" sz="3600" dirty="0" smtClean="0"/>
              <a:t>Low Earth Orbit (LEO) remote sensing techniques have made measurements of photochemical species, precursors and oxidation products relative to air quality.  These include NO</a:t>
            </a:r>
            <a:r>
              <a:rPr lang="en-US" sz="3600" baseline="-25000" dirty="0" smtClean="0"/>
              <a:t>2</a:t>
            </a:r>
            <a:r>
              <a:rPr lang="en-US" sz="3600" dirty="0" smtClean="0"/>
              <a:t>, O</a:t>
            </a:r>
            <a:r>
              <a:rPr lang="en-US" sz="3600" baseline="-25000" dirty="0" smtClean="0"/>
              <a:t>3</a:t>
            </a:r>
            <a:r>
              <a:rPr lang="en-US" sz="3600" dirty="0" smtClean="0"/>
              <a:t>, SO</a:t>
            </a:r>
            <a:r>
              <a:rPr lang="en-US" sz="3600" baseline="-25000" dirty="0" smtClean="0"/>
              <a:t>2</a:t>
            </a:r>
            <a:r>
              <a:rPr lang="en-US" sz="3600" dirty="0" smtClean="0"/>
              <a:t>, C</a:t>
            </a:r>
            <a:r>
              <a:rPr lang="en-US" sz="3600" baseline="-25000" dirty="0" smtClean="0"/>
              <a:t>2</a:t>
            </a:r>
            <a:r>
              <a:rPr lang="en-US" sz="3600" dirty="0" smtClean="0"/>
              <a:t>H</a:t>
            </a:r>
            <a:r>
              <a:rPr lang="en-US" sz="3600" baseline="-25000" dirty="0" smtClean="0"/>
              <a:t>2</a:t>
            </a:r>
            <a:r>
              <a:rPr lang="en-US" sz="3600" dirty="0" smtClean="0"/>
              <a:t>O</a:t>
            </a:r>
            <a:r>
              <a:rPr lang="en-US" sz="3600" baseline="-25000" dirty="0" smtClean="0"/>
              <a:t>2</a:t>
            </a:r>
            <a:r>
              <a:rPr lang="en-US" sz="3600" dirty="0" smtClean="0"/>
              <a:t>, CH</a:t>
            </a:r>
            <a:r>
              <a:rPr lang="en-US" sz="3600" baseline="-25000" dirty="0" smtClean="0"/>
              <a:t>2</a:t>
            </a:r>
            <a:r>
              <a:rPr lang="en-US" sz="3600" dirty="0" smtClean="0"/>
              <a:t>O and atmospheric aerosol.  The TEMPO instrument combines a</a:t>
            </a:r>
            <a:endParaRPr lang="en-US" sz="3600" dirty="0"/>
          </a:p>
        </p:txBody>
      </p:sp>
      <p:sp>
        <p:nvSpPr>
          <p:cNvPr id="103" name="TextBox 102"/>
          <p:cNvSpPr txBox="1"/>
          <p:nvPr/>
        </p:nvSpPr>
        <p:spPr>
          <a:xfrm>
            <a:off x="796406" y="10363200"/>
            <a:ext cx="8423794" cy="7848302"/>
          </a:xfrm>
          <a:prstGeom prst="rect">
            <a:avLst/>
          </a:prstGeom>
          <a:noFill/>
        </p:spPr>
        <p:txBody>
          <a:bodyPr wrap="square" rtlCol="0">
            <a:spAutoFit/>
          </a:bodyPr>
          <a:lstStyle/>
          <a:p>
            <a:r>
              <a:rPr lang="en-US" sz="3600" dirty="0" smtClean="0"/>
              <a:t>high spatial resolution spectrometer with a geostationary orbit to achieve unprecedented spatial and temporal measurement resolution. These new measurements will allow for hourly observations of air quality of Greater North America with urban-regional spatial scales (&lt;60 km</a:t>
            </a:r>
            <a:r>
              <a:rPr lang="en-US" sz="3600" baseline="30000" dirty="0" smtClean="0"/>
              <a:t>2</a:t>
            </a:r>
            <a:r>
              <a:rPr lang="en-US" sz="3600" dirty="0" smtClean="0"/>
              <a:t>).  Hourly daytime observations will allow for measurements of the complex diurnal cycle of pollution driven by photochemistry.  These measurements will contribute to better understanding of regional air quality and  improved air quality forecasts.</a:t>
            </a:r>
          </a:p>
        </p:txBody>
      </p:sp>
      <p:sp>
        <p:nvSpPr>
          <p:cNvPr id="126" name="TextBox 125"/>
          <p:cNvSpPr txBox="1"/>
          <p:nvPr/>
        </p:nvSpPr>
        <p:spPr>
          <a:xfrm flipH="1">
            <a:off x="15163799" y="3536752"/>
            <a:ext cx="10370591" cy="769441"/>
          </a:xfrm>
          <a:prstGeom prst="rect">
            <a:avLst/>
          </a:prstGeom>
          <a:noFill/>
        </p:spPr>
        <p:txBody>
          <a:bodyPr wrap="square" rtlCol="0">
            <a:spAutoFit/>
          </a:bodyPr>
          <a:lstStyle/>
          <a:p>
            <a:r>
              <a:rPr lang="en-US" sz="4400" b="1" dirty="0" smtClean="0"/>
              <a:t>Instrument Key Technical Parameters</a:t>
            </a:r>
            <a:endParaRPr lang="en-US" sz="4400" b="1" dirty="0"/>
          </a:p>
        </p:txBody>
      </p:sp>
      <p:sp>
        <p:nvSpPr>
          <p:cNvPr id="110" name="TextBox 109"/>
          <p:cNvSpPr txBox="1"/>
          <p:nvPr/>
        </p:nvSpPr>
        <p:spPr>
          <a:xfrm>
            <a:off x="9982200" y="17586066"/>
            <a:ext cx="3485057" cy="461665"/>
          </a:xfrm>
          <a:prstGeom prst="rect">
            <a:avLst/>
          </a:prstGeom>
          <a:noFill/>
        </p:spPr>
        <p:txBody>
          <a:bodyPr wrap="none" rtlCol="0">
            <a:spAutoFit/>
          </a:bodyPr>
          <a:lstStyle/>
          <a:p>
            <a:r>
              <a:rPr lang="en-US" sz="2400" dirty="0" smtClean="0"/>
              <a:t>From Fishman, et al., 2008</a:t>
            </a:r>
            <a:endParaRPr lang="en-US" sz="2400" dirty="0"/>
          </a:p>
        </p:txBody>
      </p:sp>
      <p:graphicFrame>
        <p:nvGraphicFramePr>
          <p:cNvPr id="115" name="Table 114"/>
          <p:cNvGraphicFramePr>
            <a:graphicFrameLocks noGrp="1"/>
          </p:cNvGraphicFramePr>
          <p:nvPr>
            <p:extLst>
              <p:ext uri="{D42A27DB-BD31-4B8C-83A1-F6EECF244321}">
                <p14:modId xmlns:p14="http://schemas.microsoft.com/office/powerpoint/2010/main" val="146341440"/>
              </p:ext>
            </p:extLst>
          </p:nvPr>
        </p:nvGraphicFramePr>
        <p:xfrm>
          <a:off x="15316200" y="4343400"/>
          <a:ext cx="12852400" cy="4531567"/>
        </p:xfrm>
        <a:graphic>
          <a:graphicData uri="http://schemas.openxmlformats.org/drawingml/2006/table">
            <a:tbl>
              <a:tblPr firstRow="1" bandRow="1">
                <a:tableStyleId>{5C22544A-7EE6-4342-B048-85BDC9FD1C3A}</a:tableStyleId>
              </a:tblPr>
              <a:tblGrid>
                <a:gridCol w="4165600"/>
                <a:gridCol w="4648200"/>
                <a:gridCol w="4038600"/>
              </a:tblGrid>
              <a:tr h="529801">
                <a:tc>
                  <a:txBody>
                    <a:bodyPr/>
                    <a:lstStyle/>
                    <a:p>
                      <a:r>
                        <a:rPr lang="en-US" sz="2400" dirty="0" smtClean="0"/>
                        <a:t>Parameter</a:t>
                      </a:r>
                      <a:endParaRPr lang="en-US" sz="2400" dirty="0"/>
                    </a:p>
                  </a:txBody>
                  <a:tcPr/>
                </a:tc>
                <a:tc>
                  <a:txBody>
                    <a:bodyPr/>
                    <a:lstStyle/>
                    <a:p>
                      <a:r>
                        <a:rPr lang="en-US" sz="2400" dirty="0" smtClean="0"/>
                        <a:t>Value</a:t>
                      </a:r>
                      <a:endParaRPr lang="en-US" sz="2400" dirty="0"/>
                    </a:p>
                  </a:txBody>
                  <a:tcPr/>
                </a:tc>
                <a:tc>
                  <a:txBody>
                    <a:bodyPr/>
                    <a:lstStyle/>
                    <a:p>
                      <a:r>
                        <a:rPr lang="en-US" sz="2400" dirty="0" smtClean="0"/>
                        <a:t>Note</a:t>
                      </a:r>
                      <a:endParaRPr lang="en-US" sz="2400" dirty="0"/>
                    </a:p>
                  </a:txBody>
                  <a:tcPr/>
                </a:tc>
              </a:tr>
              <a:tr h="529801">
                <a:tc>
                  <a:txBody>
                    <a:bodyPr/>
                    <a:lstStyle/>
                    <a:p>
                      <a:r>
                        <a:rPr lang="en-US" sz="2400" dirty="0" smtClean="0"/>
                        <a:t>Mass</a:t>
                      </a:r>
                      <a:endParaRPr lang="en-US" sz="2400" dirty="0"/>
                    </a:p>
                  </a:txBody>
                  <a:tcPr/>
                </a:tc>
                <a:tc>
                  <a:txBody>
                    <a:bodyPr/>
                    <a:lstStyle/>
                    <a:p>
                      <a:r>
                        <a:rPr lang="en-US" sz="2400" dirty="0" smtClean="0"/>
                        <a:t>137 kg (CBE) /</a:t>
                      </a:r>
                      <a:r>
                        <a:rPr lang="en-US" sz="2400" baseline="0" dirty="0" smtClean="0"/>
                        <a:t> 148kg (mature)</a:t>
                      </a:r>
                      <a:endParaRPr lang="en-US" sz="2400" dirty="0"/>
                    </a:p>
                  </a:txBody>
                  <a:tcPr/>
                </a:tc>
                <a:tc>
                  <a:txBody>
                    <a:bodyPr/>
                    <a:lstStyle/>
                    <a:p>
                      <a:r>
                        <a:rPr lang="en-US" sz="2400" dirty="0" smtClean="0"/>
                        <a:t>Mature</a:t>
                      </a:r>
                      <a:r>
                        <a:rPr lang="en-US" sz="2400" baseline="0" dirty="0" smtClean="0"/>
                        <a:t> mass = </a:t>
                      </a:r>
                      <a:r>
                        <a:rPr lang="en-US" sz="2400" baseline="0" dirty="0" err="1" smtClean="0"/>
                        <a:t>CBE</a:t>
                      </a:r>
                      <a:r>
                        <a:rPr lang="en-US" sz="2400" baseline="0" dirty="0" smtClean="0"/>
                        <a:t> + 15%</a:t>
                      </a:r>
                      <a:endParaRPr lang="en-US" sz="2400" dirty="0"/>
                    </a:p>
                  </a:txBody>
                  <a:tcPr/>
                </a:tc>
              </a:tr>
              <a:tr h="529801">
                <a:tc>
                  <a:txBody>
                    <a:bodyPr/>
                    <a:lstStyle/>
                    <a:p>
                      <a:r>
                        <a:rPr lang="en-US" sz="2400" dirty="0" smtClean="0"/>
                        <a:t>Volume</a:t>
                      </a:r>
                      <a:endParaRPr lang="en-US" sz="2400" dirty="0"/>
                    </a:p>
                  </a:txBody>
                  <a:tcPr/>
                </a:tc>
                <a:tc>
                  <a:txBody>
                    <a:bodyPr/>
                    <a:lstStyle/>
                    <a:p>
                      <a:r>
                        <a:rPr lang="en-US" sz="2400" dirty="0" smtClean="0"/>
                        <a:t>1.4</a:t>
                      </a:r>
                      <a:r>
                        <a:rPr lang="en-US" sz="2400" baseline="0" dirty="0" smtClean="0"/>
                        <a:t> x 1.1 x 1.2m (x, y, z)</a:t>
                      </a:r>
                      <a:endParaRPr lang="en-US" sz="2400" dirty="0"/>
                    </a:p>
                  </a:txBody>
                  <a:tcPr/>
                </a:tc>
                <a:tc>
                  <a:txBody>
                    <a:bodyPr/>
                    <a:lstStyle/>
                    <a:p>
                      <a:endParaRPr lang="en-US" sz="2400"/>
                    </a:p>
                  </a:txBody>
                  <a:tcPr/>
                </a:tc>
              </a:tr>
              <a:tr h="529801">
                <a:tc>
                  <a:txBody>
                    <a:bodyPr/>
                    <a:lstStyle/>
                    <a:p>
                      <a:r>
                        <a:rPr lang="en-US" sz="2400" dirty="0" smtClean="0"/>
                        <a:t>Average Operational Power</a:t>
                      </a:r>
                      <a:endParaRPr lang="en-US" sz="2400" dirty="0"/>
                    </a:p>
                  </a:txBody>
                  <a:tcPr/>
                </a:tc>
                <a:tc>
                  <a:txBody>
                    <a:bodyPr/>
                    <a:lstStyle/>
                    <a:p>
                      <a:r>
                        <a:rPr lang="en-US" sz="2400" dirty="0" smtClean="0"/>
                        <a:t>148 W (CBE) / 163 W (mature)</a:t>
                      </a:r>
                      <a:endParaRPr lang="en-US" sz="2400" dirty="0"/>
                    </a:p>
                  </a:txBody>
                  <a:tcPr/>
                </a:tc>
                <a:tc>
                  <a:txBody>
                    <a:bodyPr/>
                    <a:lstStyle/>
                    <a:p>
                      <a:r>
                        <a:rPr lang="en-US" sz="2400" dirty="0" smtClean="0"/>
                        <a:t>Mature power =</a:t>
                      </a:r>
                      <a:r>
                        <a:rPr lang="en-US" sz="2400" baseline="0" dirty="0" smtClean="0"/>
                        <a:t> </a:t>
                      </a:r>
                      <a:r>
                        <a:rPr lang="en-US" sz="2400" baseline="0" dirty="0" err="1" smtClean="0"/>
                        <a:t>CBE</a:t>
                      </a:r>
                      <a:r>
                        <a:rPr lang="en-US" sz="2400" baseline="0" dirty="0" smtClean="0"/>
                        <a:t> + 10%</a:t>
                      </a:r>
                    </a:p>
                  </a:txBody>
                  <a:tcPr/>
                </a:tc>
              </a:tr>
              <a:tr h="529801">
                <a:tc>
                  <a:txBody>
                    <a:bodyPr/>
                    <a:lstStyle/>
                    <a:p>
                      <a:r>
                        <a:rPr lang="en-US" sz="2400" dirty="0" smtClean="0"/>
                        <a:t>Field of Regard (FOR)</a:t>
                      </a:r>
                      <a:endParaRPr lang="en-US" sz="2400" dirty="0"/>
                    </a:p>
                  </a:txBody>
                  <a:tcPr/>
                </a:tc>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2400" smtClean="0"/>
                        <a:t>4.76° </a:t>
                      </a:r>
                      <a:r>
                        <a:rPr lang="en-US" sz="2400" dirty="0" smtClean="0"/>
                        <a:t>N/S </a:t>
                      </a:r>
                      <a:r>
                        <a:rPr lang="en-US" sz="2400" smtClean="0"/>
                        <a:t>x 8.95</a:t>
                      </a:r>
                      <a:r>
                        <a:rPr lang="en-US" sz="2400" dirty="0" smtClean="0"/>
                        <a:t>°</a:t>
                      </a:r>
                      <a:r>
                        <a:rPr lang="en-US" sz="2400" baseline="0" dirty="0" smtClean="0"/>
                        <a:t> E/W</a:t>
                      </a:r>
                      <a:endParaRPr lang="en-US" sz="2400" dirty="0" smtClean="0"/>
                    </a:p>
                  </a:txBody>
                  <a:tcPr/>
                </a:tc>
                <a:tc>
                  <a:txBody>
                    <a:bodyPr/>
                    <a:lstStyle/>
                    <a:p>
                      <a:r>
                        <a:rPr lang="en-US" sz="2400" dirty="0" smtClean="0"/>
                        <a:t>Greater North America</a:t>
                      </a:r>
                      <a:endParaRPr lang="en-US" sz="2400" dirty="0"/>
                    </a:p>
                  </a:txBody>
                  <a:tcPr/>
                </a:tc>
              </a:tr>
              <a:tr h="529801">
                <a:tc>
                  <a:txBody>
                    <a:bodyPr/>
                    <a:lstStyle/>
                    <a:p>
                      <a:r>
                        <a:rPr lang="en-US" sz="2400" dirty="0" smtClean="0"/>
                        <a:t>Ground Sample Distance</a:t>
                      </a:r>
                      <a:r>
                        <a:rPr lang="en-US" sz="2400" baseline="0" dirty="0" smtClean="0"/>
                        <a:t> (</a:t>
                      </a:r>
                      <a:r>
                        <a:rPr lang="en-US" sz="2400" baseline="0" dirty="0" err="1" smtClean="0"/>
                        <a:t>GSD</a:t>
                      </a:r>
                      <a:r>
                        <a:rPr lang="en-US" sz="2400" baseline="0" dirty="0" smtClean="0"/>
                        <a:t>)</a:t>
                      </a:r>
                      <a:endParaRPr lang="en-US" sz="2400" dirty="0"/>
                    </a:p>
                  </a:txBody>
                  <a:tcPr/>
                </a:tc>
                <a:tc>
                  <a:txBody>
                    <a:bodyPr/>
                    <a:lstStyle/>
                    <a:p>
                      <a:r>
                        <a:rPr lang="en-US" sz="2400" dirty="0" smtClean="0"/>
                        <a:t>2.21 x</a:t>
                      </a:r>
                      <a:r>
                        <a:rPr lang="en-US" sz="2400" baseline="0" dirty="0" smtClean="0"/>
                        <a:t> 4.97 km (vertical x horizontal)</a:t>
                      </a:r>
                      <a:endParaRPr lang="en-US" sz="2400" dirty="0"/>
                    </a:p>
                  </a:txBody>
                  <a:tcPr/>
                </a:tc>
                <a:tc>
                  <a:txBody>
                    <a:bodyPr/>
                    <a:lstStyle/>
                    <a:p>
                      <a:pPr marL="0" marR="0" indent="0" algn="l" defTabSz="4389120" rtl="0" eaLnBrk="1" fontAlgn="auto" latinLnBrk="0" hangingPunct="1">
                        <a:lnSpc>
                          <a:spcPct val="100000"/>
                        </a:lnSpc>
                        <a:spcBef>
                          <a:spcPts val="0"/>
                        </a:spcBef>
                        <a:spcAft>
                          <a:spcPts val="0"/>
                        </a:spcAft>
                        <a:buClrTx/>
                        <a:buSzTx/>
                        <a:buFontTx/>
                        <a:buNone/>
                        <a:tabLst/>
                        <a:defRPr/>
                      </a:pPr>
                      <a:r>
                        <a:rPr lang="en-US" sz="2400" dirty="0" smtClean="0"/>
                        <a:t>At Geodetic</a:t>
                      </a:r>
                      <a:r>
                        <a:rPr lang="en-US" sz="2400" baseline="0" dirty="0" smtClean="0"/>
                        <a:t> 36.5</a:t>
                      </a:r>
                      <a:r>
                        <a:rPr lang="en-US" sz="2400" dirty="0" smtClean="0"/>
                        <a:t>°</a:t>
                      </a:r>
                      <a:r>
                        <a:rPr lang="en-US" sz="2400" baseline="0" dirty="0" smtClean="0"/>
                        <a:t> N, 100</a:t>
                      </a:r>
                      <a:r>
                        <a:rPr lang="en-US" sz="2400" dirty="0" smtClean="0"/>
                        <a:t>°</a:t>
                      </a:r>
                      <a:r>
                        <a:rPr lang="en-US" sz="2400" baseline="0" dirty="0" smtClean="0"/>
                        <a:t> W</a:t>
                      </a:r>
                      <a:endParaRPr lang="en-US" sz="2400" dirty="0" smtClean="0"/>
                    </a:p>
                  </a:txBody>
                  <a:tcPr/>
                </a:tc>
              </a:tr>
              <a:tr h="529801">
                <a:tc>
                  <a:txBody>
                    <a:bodyPr/>
                    <a:lstStyle/>
                    <a:p>
                      <a:r>
                        <a:rPr lang="en-US" sz="2400" dirty="0" smtClean="0"/>
                        <a:t>Spectral Range</a:t>
                      </a:r>
                      <a:endParaRPr lang="en-US" sz="2400" dirty="0"/>
                    </a:p>
                  </a:txBody>
                  <a:tcPr/>
                </a:tc>
                <a:tc>
                  <a:txBody>
                    <a:bodyPr/>
                    <a:lstStyle/>
                    <a:p>
                      <a:r>
                        <a:rPr lang="en-US" sz="2400" dirty="0" smtClean="0"/>
                        <a:t>290</a:t>
                      </a:r>
                      <a:r>
                        <a:rPr lang="en-US" sz="2400" baseline="0" dirty="0" smtClean="0"/>
                        <a:t> – 490nm, 540-740 nm</a:t>
                      </a:r>
                      <a:endParaRPr lang="en-US" sz="2400" dirty="0"/>
                    </a:p>
                  </a:txBody>
                  <a:tcPr/>
                </a:tc>
                <a:tc>
                  <a:txBody>
                    <a:bodyPr/>
                    <a:lstStyle/>
                    <a:p>
                      <a:endParaRPr lang="en-US" sz="2400" dirty="0"/>
                    </a:p>
                  </a:txBody>
                  <a:tcPr/>
                </a:tc>
              </a:tr>
              <a:tr h="529801">
                <a:tc>
                  <a:txBody>
                    <a:bodyPr/>
                    <a:lstStyle/>
                    <a:p>
                      <a:r>
                        <a:rPr lang="en-US" sz="2400" dirty="0" smtClean="0"/>
                        <a:t>Spectral</a:t>
                      </a:r>
                      <a:r>
                        <a:rPr lang="en-US" sz="2400" baseline="0" dirty="0" smtClean="0"/>
                        <a:t> Bandwidth</a:t>
                      </a:r>
                      <a:endParaRPr lang="en-US" sz="2400" dirty="0"/>
                    </a:p>
                  </a:txBody>
                  <a:tcPr/>
                </a:tc>
                <a:tc>
                  <a:txBody>
                    <a:bodyPr/>
                    <a:lstStyle/>
                    <a:p>
                      <a:r>
                        <a:rPr lang="en-US" sz="2400" dirty="0" smtClean="0"/>
                        <a:t>0.6 nm</a:t>
                      </a:r>
                      <a:endParaRPr lang="en-US" sz="2400" dirty="0"/>
                    </a:p>
                  </a:txBody>
                  <a:tcPr/>
                </a:tc>
                <a:tc>
                  <a:txBody>
                    <a:bodyPr/>
                    <a:lstStyle/>
                    <a:p>
                      <a:endParaRPr lang="en-US" sz="2400" dirty="0"/>
                    </a:p>
                  </a:txBody>
                  <a:tcPr/>
                </a:tc>
              </a:tr>
            </a:tbl>
          </a:graphicData>
        </a:graphic>
      </p:graphicFrame>
      <p:sp>
        <p:nvSpPr>
          <p:cNvPr id="129" name="TextBox 128"/>
          <p:cNvSpPr txBox="1"/>
          <p:nvPr/>
        </p:nvSpPr>
        <p:spPr>
          <a:xfrm>
            <a:off x="15150440" y="8913674"/>
            <a:ext cx="13576960" cy="1754326"/>
          </a:xfrm>
          <a:prstGeom prst="rect">
            <a:avLst/>
          </a:prstGeom>
          <a:noFill/>
        </p:spPr>
        <p:txBody>
          <a:bodyPr wrap="square" rtlCol="0">
            <a:spAutoFit/>
          </a:bodyPr>
          <a:lstStyle/>
          <a:p>
            <a:r>
              <a:rPr lang="en-US" sz="3600" dirty="0" smtClean="0"/>
              <a:t>The TEMPO Instrument will be hosted on a commercial spacecraft.  NASA is exercising the US Air Force Hosted Payload Solutions (</a:t>
            </a:r>
            <a:r>
              <a:rPr lang="en-US" sz="3600" dirty="0" err="1" smtClean="0"/>
              <a:t>HoPS</a:t>
            </a:r>
            <a:r>
              <a:rPr lang="en-US" sz="3600" dirty="0" smtClean="0"/>
              <a:t>) contract to award a host contract.  Host selection is expected in 2017.</a:t>
            </a:r>
            <a:endParaRPr lang="en-US" sz="3600" dirty="0"/>
          </a:p>
        </p:txBody>
      </p:sp>
      <p:sp>
        <p:nvSpPr>
          <p:cNvPr id="2" name="TextBox 1"/>
          <p:cNvSpPr txBox="1"/>
          <p:nvPr/>
        </p:nvSpPr>
        <p:spPr>
          <a:xfrm>
            <a:off x="8224909" y="1542871"/>
            <a:ext cx="24666945" cy="1200329"/>
          </a:xfrm>
          <a:prstGeom prst="rect">
            <a:avLst/>
          </a:prstGeom>
          <a:noFill/>
        </p:spPr>
        <p:txBody>
          <a:bodyPr wrap="none" rtlCol="0">
            <a:spAutoFit/>
          </a:bodyPr>
          <a:lstStyle/>
          <a:p>
            <a:r>
              <a:rPr lang="en-US" sz="3600" dirty="0" smtClean="0"/>
              <a:t>D. Nicks</a:t>
            </a:r>
            <a:r>
              <a:rPr lang="en-US" sz="3600" baseline="30000" dirty="0" smtClean="0"/>
              <a:t>1</a:t>
            </a:r>
            <a:r>
              <a:rPr lang="en-US" sz="3600" dirty="0" smtClean="0"/>
              <a:t>, B. Baker</a:t>
            </a:r>
            <a:r>
              <a:rPr lang="en-US" sz="3600" baseline="30000" dirty="0"/>
              <a:t>1</a:t>
            </a:r>
            <a:r>
              <a:rPr lang="en-US" sz="3600" dirty="0" smtClean="0"/>
              <a:t>, B. Canova</a:t>
            </a:r>
            <a:r>
              <a:rPr lang="en-US" sz="3600" baseline="30000" dirty="0"/>
              <a:t>1</a:t>
            </a:r>
            <a:r>
              <a:rPr lang="en-US" sz="3600" dirty="0" smtClean="0"/>
              <a:t>, J. Lasnik</a:t>
            </a:r>
            <a:r>
              <a:rPr lang="en-US" sz="3600" baseline="30000" dirty="0"/>
              <a:t>1</a:t>
            </a:r>
            <a:r>
              <a:rPr lang="en-US" sz="3600" dirty="0" smtClean="0"/>
              <a:t>, K. Chance</a:t>
            </a:r>
            <a:r>
              <a:rPr lang="en-US" sz="3600" baseline="30000" dirty="0" smtClean="0"/>
              <a:t>2</a:t>
            </a:r>
            <a:r>
              <a:rPr lang="en-US" sz="3600" dirty="0" smtClean="0"/>
              <a:t>, X. Liu</a:t>
            </a:r>
            <a:r>
              <a:rPr lang="en-US" sz="3600" baseline="30000" dirty="0" smtClean="0"/>
              <a:t>2</a:t>
            </a:r>
            <a:r>
              <a:rPr lang="en-US" sz="3600" dirty="0" smtClean="0"/>
              <a:t>, R. Suleiman</a:t>
            </a:r>
            <a:r>
              <a:rPr lang="en-US" sz="3600" baseline="30000" dirty="0" smtClean="0"/>
              <a:t>2</a:t>
            </a:r>
            <a:r>
              <a:rPr lang="en-US" sz="3600" dirty="0" smtClean="0"/>
              <a:t>, D. Flittner</a:t>
            </a:r>
            <a:r>
              <a:rPr lang="en-US" sz="3600" baseline="30000" dirty="0" smtClean="0"/>
              <a:t>3</a:t>
            </a:r>
            <a:r>
              <a:rPr lang="en-US" sz="3600" dirty="0" smtClean="0"/>
              <a:t>, J. Al-Saadi</a:t>
            </a:r>
            <a:r>
              <a:rPr lang="en-US" sz="3600" baseline="30000" dirty="0" smtClean="0"/>
              <a:t>3</a:t>
            </a:r>
            <a:r>
              <a:rPr lang="en-US" sz="3600" dirty="0" smtClean="0"/>
              <a:t>, D. Rosenbaum</a:t>
            </a:r>
            <a:r>
              <a:rPr lang="en-US" sz="3600" baseline="30000" dirty="0" smtClean="0"/>
              <a:t>3</a:t>
            </a:r>
            <a:r>
              <a:rPr lang="en-US" sz="3600" dirty="0" smtClean="0"/>
              <a:t>, W. Pennington</a:t>
            </a:r>
            <a:r>
              <a:rPr lang="en-US" sz="3600" baseline="30000" dirty="0" smtClean="0"/>
              <a:t>3</a:t>
            </a:r>
          </a:p>
          <a:p>
            <a:r>
              <a:rPr lang="en-US" sz="3600" baseline="30000" dirty="0" smtClean="0"/>
              <a:t>1</a:t>
            </a:r>
            <a:r>
              <a:rPr lang="en-US" sz="3600" dirty="0" smtClean="0"/>
              <a:t>Ball Aerospace &amp; Technologies Corp, </a:t>
            </a:r>
            <a:r>
              <a:rPr lang="en-US" sz="3600" baseline="30000" dirty="0" smtClean="0"/>
              <a:t>2</a:t>
            </a:r>
            <a:r>
              <a:rPr lang="en-US" sz="3600" dirty="0" smtClean="0"/>
              <a:t>Smithsonian Astrophysical Observatory, </a:t>
            </a:r>
            <a:r>
              <a:rPr lang="en-US" sz="3600" baseline="30000" dirty="0" smtClean="0"/>
              <a:t>3</a:t>
            </a:r>
            <a:r>
              <a:rPr lang="en-US" sz="3600" dirty="0" smtClean="0"/>
              <a:t>NASA Langley Research </a:t>
            </a:r>
            <a:r>
              <a:rPr lang="en-US" sz="3600" dirty="0" smtClean="0"/>
              <a:t>Center</a:t>
            </a:r>
            <a:endParaRPr lang="en-US" sz="3600" dirty="0"/>
          </a:p>
        </p:txBody>
      </p:sp>
      <p:graphicFrame>
        <p:nvGraphicFramePr>
          <p:cNvPr id="6" name="Object 5"/>
          <p:cNvGraphicFramePr>
            <a:graphicFrameLocks noChangeAspect="1"/>
          </p:cNvGraphicFramePr>
          <p:nvPr>
            <p:extLst>
              <p:ext uri="{D42A27DB-BD31-4B8C-83A1-F6EECF244321}">
                <p14:modId xmlns:p14="http://schemas.microsoft.com/office/powerpoint/2010/main" val="4144040317"/>
              </p:ext>
            </p:extLst>
          </p:nvPr>
        </p:nvGraphicFramePr>
        <p:xfrm>
          <a:off x="29870400" y="22098000"/>
          <a:ext cx="13182600" cy="8559800"/>
        </p:xfrm>
        <a:graphic>
          <a:graphicData uri="http://schemas.openxmlformats.org/presentationml/2006/ole">
            <mc:AlternateContent xmlns:mc="http://schemas.openxmlformats.org/markup-compatibility/2006">
              <mc:Choice xmlns:v="urn:schemas-microsoft-com:vml" Requires="v">
                <p:oleObj spid="_x0000_s1040" name="Document" r:id="rId15" imgW="8325471" imgH="5425374" progId="Word.Document.12">
                  <p:embed/>
                </p:oleObj>
              </mc:Choice>
              <mc:Fallback>
                <p:oleObj name="Document" r:id="rId15" imgW="8325471" imgH="5425374" progId="Word.Document.12">
                  <p:embed/>
                  <p:pic>
                    <p:nvPicPr>
                      <p:cNvPr id="0" name=""/>
                      <p:cNvPicPr/>
                      <p:nvPr/>
                    </p:nvPicPr>
                    <p:blipFill>
                      <a:blip r:embed="rId16"/>
                      <a:stretch>
                        <a:fillRect/>
                      </a:stretch>
                    </p:blipFill>
                    <p:spPr>
                      <a:xfrm>
                        <a:off x="29870400" y="22098000"/>
                        <a:ext cx="13182600" cy="8559800"/>
                      </a:xfrm>
                      <a:prstGeom prst="rect">
                        <a:avLst/>
                      </a:prstGeom>
                      <a:ln>
                        <a:noFill/>
                      </a:ln>
                    </p:spPr>
                  </p:pic>
                </p:oleObj>
              </mc:Fallback>
            </mc:AlternateContent>
          </a:graphicData>
        </a:graphic>
      </p:graphicFrame>
      <p:sp>
        <p:nvSpPr>
          <p:cNvPr id="12" name="TextBox 11"/>
          <p:cNvSpPr txBox="1"/>
          <p:nvPr/>
        </p:nvSpPr>
        <p:spPr>
          <a:xfrm>
            <a:off x="29613201" y="30397000"/>
            <a:ext cx="13752178" cy="1323439"/>
          </a:xfrm>
          <a:prstGeom prst="rect">
            <a:avLst/>
          </a:prstGeom>
          <a:noFill/>
        </p:spPr>
        <p:txBody>
          <a:bodyPr wrap="square" rtlCol="0">
            <a:spAutoFit/>
          </a:bodyPr>
          <a:lstStyle/>
          <a:p>
            <a:r>
              <a:rPr lang="en-US" sz="2000" dirty="0"/>
              <a:t>FT=Free Troposphere (2km-tropopause), </a:t>
            </a:r>
            <a:r>
              <a:rPr lang="en-US" sz="2000" dirty="0" err="1"/>
              <a:t>SOC</a:t>
            </a:r>
            <a:r>
              <a:rPr lang="en-US" sz="2000" dirty="0"/>
              <a:t>=Stratospheric Ozone Column, </a:t>
            </a:r>
            <a:r>
              <a:rPr lang="en-US" sz="2000" dirty="0" err="1"/>
              <a:t>AOD</a:t>
            </a:r>
            <a:r>
              <a:rPr lang="en-US" sz="2000" dirty="0"/>
              <a:t>=Aerosol optical depth, </a:t>
            </a:r>
            <a:r>
              <a:rPr lang="en-US" sz="2000" dirty="0" err="1"/>
              <a:t>AAOD</a:t>
            </a:r>
            <a:r>
              <a:rPr lang="en-US" sz="2000" dirty="0"/>
              <a:t>=Aerosol absorption optical depth, AI=Aerosol index, CF=Cloud Fraction, </a:t>
            </a:r>
            <a:r>
              <a:rPr lang="en-US" sz="2000" dirty="0" err="1"/>
              <a:t>COCP</a:t>
            </a:r>
            <a:r>
              <a:rPr lang="en-US" sz="2000" dirty="0"/>
              <a:t>=Cloud Optical Centroid Pressure, Albedo=Radiance/Irradiance, FOR=Field Of Regard, </a:t>
            </a:r>
            <a:r>
              <a:rPr lang="en-US" sz="2000" dirty="0" err="1"/>
              <a:t>CONUS</a:t>
            </a:r>
            <a:r>
              <a:rPr lang="en-US" sz="2000" dirty="0"/>
              <a:t>=Continental US, </a:t>
            </a:r>
            <a:r>
              <a:rPr lang="en-US" sz="2000" dirty="0" err="1"/>
              <a:t>GNA</a:t>
            </a:r>
            <a:r>
              <a:rPr lang="en-US" sz="2000" dirty="0"/>
              <a:t>=Greater North America, </a:t>
            </a:r>
            <a:r>
              <a:rPr lang="en-US" sz="2000" dirty="0" err="1"/>
              <a:t>IFOV</a:t>
            </a:r>
            <a:r>
              <a:rPr lang="en-US" sz="2000" dirty="0"/>
              <a:t>=Instantaneous Field Of View, </a:t>
            </a:r>
            <a:r>
              <a:rPr lang="en-US" sz="2000" dirty="0" err="1"/>
              <a:t>MTF</a:t>
            </a:r>
            <a:r>
              <a:rPr lang="en-US" sz="2000" dirty="0"/>
              <a:t>=Modulation Transfer Function. </a:t>
            </a:r>
            <a:r>
              <a:rPr lang="en-US" sz="2000" baseline="30000" dirty="0"/>
              <a:t>*</a:t>
            </a:r>
            <a:r>
              <a:rPr lang="en-US" sz="2000" dirty="0"/>
              <a:t>Projected to 36.5°N,100°W from orbit location 100°W.</a:t>
            </a:r>
          </a:p>
        </p:txBody>
      </p:sp>
      <p:pic>
        <p:nvPicPr>
          <p:cNvPr id="65" name="Picture 2"/>
          <p:cNvPicPr>
            <a:picLocks noChangeAspect="1" noChangeArrowheads="1"/>
          </p:cNvPicPr>
          <p:nvPr/>
        </p:nvPicPr>
        <p:blipFill>
          <a:blip r:embed="rId17" cstate="print">
            <a:extLst>
              <a:ext uri="{BEBA8EAE-BF5A-486C-A8C5-ECC9F3942E4B}">
                <a14:imgProps xmlns:a14="http://schemas.microsoft.com/office/drawing/2010/main">
                  <a14:imgLayer r:embed="rId18">
                    <a14:imgEffect>
                      <a14:brightnessContrast bright="28000"/>
                    </a14:imgEffect>
                  </a14:imgLayer>
                </a14:imgProps>
              </a:ext>
              <a:ext uri="{28A0092B-C50C-407E-A947-70E740481C1C}">
                <a14:useLocalDpi xmlns:a14="http://schemas.microsoft.com/office/drawing/2010/main" val="0"/>
              </a:ext>
            </a:extLst>
          </a:blip>
          <a:srcRect/>
          <a:stretch>
            <a:fillRect/>
          </a:stretch>
        </p:blipFill>
        <p:spPr bwMode="auto">
          <a:xfrm rot="15645007">
            <a:off x="7046839" y="22900163"/>
            <a:ext cx="3224611" cy="2970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2" name="Straight Arrow Connector 41"/>
          <p:cNvCxnSpPr/>
          <p:nvPr/>
        </p:nvCxnSpPr>
        <p:spPr>
          <a:xfrm>
            <a:off x="5421596" y="22265838"/>
            <a:ext cx="1752600" cy="1638791"/>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10012075" y="23485038"/>
            <a:ext cx="952172" cy="543909"/>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0012075" y="24564554"/>
            <a:ext cx="952172" cy="31748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pic>
        <p:nvPicPr>
          <p:cNvPr id="63" name="Picture 62" descr="\\Luna\TEMPO\Users\Drake\CONOPS\A12108_003e.png"/>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9718000" y="7696200"/>
            <a:ext cx="13524075" cy="6096000"/>
          </a:xfrm>
          <a:prstGeom prst="rect">
            <a:avLst/>
          </a:prstGeom>
          <a:noFill/>
          <a:ln>
            <a:noFill/>
          </a:ln>
        </p:spPr>
      </p:pic>
      <p:sp>
        <p:nvSpPr>
          <p:cNvPr id="18" name="Rectangle 17"/>
          <p:cNvSpPr/>
          <p:nvPr/>
        </p:nvSpPr>
        <p:spPr>
          <a:xfrm>
            <a:off x="3296583" y="2086361"/>
            <a:ext cx="2537874" cy="707886"/>
          </a:xfrm>
          <a:prstGeom prst="rect">
            <a:avLst/>
          </a:prstGeom>
        </p:spPr>
        <p:txBody>
          <a:bodyPr wrap="none">
            <a:spAutoFit/>
          </a:bodyPr>
          <a:lstStyle/>
          <a:p>
            <a:r>
              <a:rPr lang="en-US" sz="4000" b="1" dirty="0"/>
              <a:t>A11G-0126</a:t>
            </a:r>
            <a:endParaRPr lang="en-US" sz="4000" dirty="0"/>
          </a:p>
        </p:txBody>
      </p:sp>
      <p:pic>
        <p:nvPicPr>
          <p:cNvPr id="3" name="Picture 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5849600" y="22131220"/>
            <a:ext cx="12367454" cy="9491780"/>
          </a:xfrm>
          <a:prstGeom prst="rect">
            <a:avLst/>
          </a:prstGeom>
        </p:spPr>
      </p:pic>
    </p:spTree>
    <p:extLst>
      <p:ext uri="{BB962C8B-B14F-4D97-AF65-F5344CB8AC3E}">
        <p14:creationId xmlns:p14="http://schemas.microsoft.com/office/powerpoint/2010/main" val="3447997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2678</TotalTime>
  <Words>797</Words>
  <Application>Microsoft Office PowerPoint</Application>
  <PresentationFormat>Custom</PresentationFormat>
  <Paragraphs>52</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Microsoft Word Document</vt:lpstr>
      <vt:lpstr>PowerPoint Presentation</vt:lpstr>
    </vt:vector>
  </TitlesOfParts>
  <Company>Ball Aerospace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Ball Aerospace &amp; Technologies Corp.</dc:creator>
  <cp:lastModifiedBy>Ball Aerospace &amp; Technologies Corp.</cp:lastModifiedBy>
  <cp:revision>50</cp:revision>
  <cp:lastPrinted>2015-12-07T17:45:55Z</cp:lastPrinted>
  <dcterms:created xsi:type="dcterms:W3CDTF">2014-11-17T21:39:42Z</dcterms:created>
  <dcterms:modified xsi:type="dcterms:W3CDTF">2015-12-07T17:55:02Z</dcterms:modified>
</cp:coreProperties>
</file>