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9" r:id="rId3"/>
    <p:sldId id="264" r:id="rId4"/>
    <p:sldId id="261" r:id="rId5"/>
    <p:sldId id="260" r:id="rId6"/>
    <p:sldId id="256" r:id="rId7"/>
    <p:sldId id="263" r:id="rId8"/>
    <p:sldId id="257" r:id="rId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E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5" d="100"/>
          <a:sy n="65" d="100"/>
        </p:scale>
        <p:origin x="-571" y="-48"/>
      </p:cViewPr>
      <p:guideLst>
        <p:guide orient="horz" pos="2167"/>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0AB49-1357-43C0-9CB0-BC179892070A}"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AB49-1357-43C0-9CB0-BC179892070A}"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AB49-1357-43C0-9CB0-BC179892070A}"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AB49-1357-43C0-9CB0-BC179892070A}"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0AB49-1357-43C0-9CB0-BC179892070A}"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0AB49-1357-43C0-9CB0-BC179892070A}"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0AB49-1357-43C0-9CB0-BC179892070A}"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0AB49-1357-43C0-9CB0-BC179892070A}"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0AB49-1357-43C0-9CB0-BC179892070A}"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0AB49-1357-43C0-9CB0-BC179892070A}"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0AB49-1357-43C0-9CB0-BC179892070A}"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339B0-6208-4AA0-91D5-3869BD56C0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0AB49-1357-43C0-9CB0-BC179892070A}"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39B0-6208-4AA0-91D5-3869BD56C0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2308324"/>
          </a:xfrm>
          <a:prstGeom prst="rect">
            <a:avLst/>
          </a:prstGeom>
          <a:noFill/>
        </p:spPr>
        <p:txBody>
          <a:bodyPr wrap="square" rtlCol="0">
            <a:spAutoFit/>
          </a:bodyPr>
          <a:lstStyle/>
          <a:p>
            <a:pPr algn="ctr"/>
            <a:r>
              <a:rPr lang="en-US" sz="4800" dirty="0" smtClean="0">
                <a:solidFill>
                  <a:srgbClr val="556EED"/>
                </a:solidFill>
                <a:latin typeface="Franklin Gothic Demi" pitchFamily="34" charset="0"/>
              </a:rPr>
              <a:t>From Water Vapor on Venus </a:t>
            </a:r>
          </a:p>
          <a:p>
            <a:pPr algn="ctr"/>
            <a:r>
              <a:rPr lang="en-US" sz="4800" dirty="0" smtClean="0">
                <a:solidFill>
                  <a:srgbClr val="556EED"/>
                </a:solidFill>
                <a:latin typeface="Franklin Gothic Demi" pitchFamily="34" charset="0"/>
              </a:rPr>
              <a:t>to Neutron Stars </a:t>
            </a:r>
          </a:p>
          <a:p>
            <a:pPr algn="ctr"/>
            <a:r>
              <a:rPr lang="en-US" sz="4800" dirty="0" smtClean="0">
                <a:solidFill>
                  <a:srgbClr val="556EED"/>
                </a:solidFill>
                <a:latin typeface="Franklin Gothic Demi" pitchFamily="34" charset="0"/>
              </a:rPr>
              <a:t>in the Crab Nebula</a:t>
            </a:r>
          </a:p>
        </p:txBody>
      </p:sp>
      <p:sp>
        <p:nvSpPr>
          <p:cNvPr id="3" name="TextBox 2"/>
          <p:cNvSpPr txBox="1"/>
          <p:nvPr/>
        </p:nvSpPr>
        <p:spPr>
          <a:xfrm>
            <a:off x="0" y="3617894"/>
            <a:ext cx="9144000" cy="2369880"/>
          </a:xfrm>
          <a:prstGeom prst="rect">
            <a:avLst/>
          </a:prstGeom>
          <a:noFill/>
        </p:spPr>
        <p:txBody>
          <a:bodyPr wrap="square" rtlCol="0">
            <a:spAutoFit/>
          </a:bodyPr>
          <a:lstStyle/>
          <a:p>
            <a:pPr algn="ctr"/>
            <a:r>
              <a:rPr lang="en-US" sz="3200" b="1" dirty="0" smtClean="0">
                <a:latin typeface="Franklin Gothic Book" pitchFamily="34" charset="0"/>
              </a:rPr>
              <a:t>Jim Moran</a:t>
            </a:r>
          </a:p>
          <a:p>
            <a:pPr algn="ctr"/>
            <a:r>
              <a:rPr lang="en-US" sz="2600" dirty="0" smtClean="0">
                <a:latin typeface="Franklin Gothic Book" pitchFamily="34" charset="0"/>
              </a:rPr>
              <a:t>Harvard-Smithsonian Center for Astrophysics</a:t>
            </a:r>
          </a:p>
          <a:p>
            <a:pPr algn="ctr"/>
            <a:endParaRPr lang="en-US" sz="3200" dirty="0" smtClean="0">
              <a:latin typeface="Franklin Gothic Book" pitchFamily="34" charset="0"/>
            </a:endParaRPr>
          </a:p>
          <a:p>
            <a:pPr algn="ctr"/>
            <a:r>
              <a:rPr lang="en-US" sz="3200" b="1" dirty="0" err="1" smtClean="0">
                <a:latin typeface="Franklin Gothic Book" pitchFamily="34" charset="0"/>
              </a:rPr>
              <a:t>StaelinFest</a:t>
            </a:r>
            <a:r>
              <a:rPr lang="en-US" sz="3200" b="1" dirty="0" smtClean="0">
                <a:latin typeface="Franklin Gothic Book" pitchFamily="34" charset="0"/>
              </a:rPr>
              <a:t> 2011</a:t>
            </a:r>
          </a:p>
          <a:p>
            <a:pPr algn="ctr"/>
            <a:r>
              <a:rPr lang="en-US" sz="2600" dirty="0" smtClean="0">
                <a:latin typeface="Franklin Gothic Book" pitchFamily="34" charset="0"/>
              </a:rPr>
              <a:t>July 18, 2011 </a:t>
            </a:r>
          </a:p>
        </p:txBody>
      </p:sp>
      <p:sp>
        <p:nvSpPr>
          <p:cNvPr id="4" name="TextBox 3"/>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1</a:t>
            </a:r>
            <a:endParaRPr lang="en-US" sz="1600" dirty="0">
              <a:latin typeface="Franklin Gothic Boo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30"/>
            <a:ext cx="9144000" cy="1077218"/>
          </a:xfrm>
          <a:prstGeom prst="rect">
            <a:avLst/>
          </a:prstGeom>
          <a:noFill/>
        </p:spPr>
        <p:txBody>
          <a:bodyPr wrap="square" rtlCol="0">
            <a:spAutoFit/>
          </a:bodyPr>
          <a:lstStyle/>
          <a:p>
            <a:pPr algn="ctr"/>
            <a:r>
              <a:rPr lang="en-US" sz="3200" dirty="0" smtClean="0">
                <a:solidFill>
                  <a:srgbClr val="556EED"/>
                </a:solidFill>
                <a:latin typeface="Franklin Gothic Demi" pitchFamily="34" charset="0"/>
              </a:rPr>
              <a:t>Dave </a:t>
            </a:r>
            <a:r>
              <a:rPr lang="en-US" sz="3200" dirty="0" err="1" smtClean="0">
                <a:solidFill>
                  <a:srgbClr val="556EED"/>
                </a:solidFill>
                <a:latin typeface="Franklin Gothic Demi" pitchFamily="34" charset="0"/>
              </a:rPr>
              <a:t>Staelin</a:t>
            </a:r>
            <a:endParaRPr lang="en-US" sz="3200" dirty="0" smtClean="0">
              <a:solidFill>
                <a:srgbClr val="556EED"/>
              </a:solidFill>
              <a:latin typeface="Franklin Gothic Demi" pitchFamily="34" charset="0"/>
            </a:endParaRPr>
          </a:p>
          <a:p>
            <a:pPr algn="ctr"/>
            <a:r>
              <a:rPr lang="en-US" sz="3200" dirty="0" smtClean="0">
                <a:solidFill>
                  <a:srgbClr val="556EED"/>
                </a:solidFill>
                <a:latin typeface="Franklin Gothic Demi" pitchFamily="34" charset="0"/>
              </a:rPr>
              <a:t>Radio Astronomy Pioneer</a:t>
            </a:r>
          </a:p>
        </p:txBody>
      </p:sp>
      <p:grpSp>
        <p:nvGrpSpPr>
          <p:cNvPr id="8" name="Group 7"/>
          <p:cNvGrpSpPr/>
          <p:nvPr/>
        </p:nvGrpSpPr>
        <p:grpSpPr>
          <a:xfrm>
            <a:off x="1040988" y="2156189"/>
            <a:ext cx="7696200" cy="4226993"/>
            <a:chOff x="1197744" y="2352134"/>
            <a:chExt cx="7696200" cy="4226993"/>
          </a:xfrm>
        </p:grpSpPr>
        <p:grpSp>
          <p:nvGrpSpPr>
            <p:cNvPr id="7" name="Group 6"/>
            <p:cNvGrpSpPr/>
            <p:nvPr/>
          </p:nvGrpSpPr>
          <p:grpSpPr>
            <a:xfrm>
              <a:off x="1197744" y="2352134"/>
              <a:ext cx="7696200" cy="3539430"/>
              <a:chOff x="838200" y="2506682"/>
              <a:chExt cx="7696200" cy="3539430"/>
            </a:xfrm>
          </p:grpSpPr>
          <p:sp>
            <p:nvSpPr>
              <p:cNvPr id="4" name="TextBox 3"/>
              <p:cNvSpPr txBox="1"/>
              <p:nvPr/>
            </p:nvSpPr>
            <p:spPr>
              <a:xfrm>
                <a:off x="838200" y="2506682"/>
                <a:ext cx="2209800" cy="3539430"/>
              </a:xfrm>
              <a:prstGeom prst="rect">
                <a:avLst/>
              </a:prstGeom>
              <a:noFill/>
            </p:spPr>
            <p:txBody>
              <a:bodyPr wrap="square" rtlCol="0">
                <a:spAutoFit/>
              </a:bodyPr>
              <a:lstStyle/>
              <a:p>
                <a:r>
                  <a:rPr lang="en-US" sz="2800" dirty="0" smtClean="0">
                    <a:latin typeface="Franklin Gothic Medium" pitchFamily="34" charset="0"/>
                  </a:rPr>
                  <a:t>1963-1966</a:t>
                </a:r>
              </a:p>
              <a:p>
                <a:endParaRPr lang="en-US" sz="2800" dirty="0" smtClean="0">
                  <a:latin typeface="Franklin Gothic Medium" pitchFamily="34" charset="0"/>
                </a:endParaRPr>
              </a:p>
              <a:p>
                <a:endParaRPr lang="en-US" sz="1400" dirty="0">
                  <a:latin typeface="Franklin Gothic Medium" pitchFamily="34" charset="0"/>
                </a:endParaRPr>
              </a:p>
              <a:p>
                <a:r>
                  <a:rPr lang="en-US" sz="2800" dirty="0" smtClean="0">
                    <a:latin typeface="Franklin Gothic Medium" pitchFamily="34" charset="0"/>
                  </a:rPr>
                  <a:t>1968*</a:t>
                </a:r>
              </a:p>
              <a:p>
                <a:endParaRPr lang="en-US" sz="1400" dirty="0">
                  <a:latin typeface="Franklin Gothic Medium" pitchFamily="34" charset="0"/>
                </a:endParaRPr>
              </a:p>
              <a:p>
                <a:r>
                  <a:rPr lang="en-US" sz="2800" dirty="0" smtClean="0">
                    <a:latin typeface="Franklin Gothic Medium" pitchFamily="34" charset="0"/>
                  </a:rPr>
                  <a:t>1968-1972</a:t>
                </a:r>
              </a:p>
              <a:p>
                <a:endParaRPr lang="en-US" sz="1400" dirty="0">
                  <a:latin typeface="Franklin Gothic Medium" pitchFamily="34" charset="0"/>
                </a:endParaRPr>
              </a:p>
              <a:p>
                <a:r>
                  <a:rPr lang="en-US" sz="2800" dirty="0" smtClean="0">
                    <a:latin typeface="Franklin Gothic Medium" pitchFamily="34" charset="0"/>
                  </a:rPr>
                  <a:t>1979-1990</a:t>
                </a:r>
              </a:p>
              <a:p>
                <a:endParaRPr lang="en-US" sz="1400" dirty="0">
                  <a:latin typeface="Franklin Gothic Medium" pitchFamily="34" charset="0"/>
                </a:endParaRPr>
              </a:p>
              <a:p>
                <a:r>
                  <a:rPr lang="en-US" sz="2800" dirty="0" smtClean="0">
                    <a:latin typeface="Franklin Gothic Medium" pitchFamily="34" charset="0"/>
                  </a:rPr>
                  <a:t>1988*	</a:t>
                </a:r>
              </a:p>
            </p:txBody>
          </p:sp>
          <p:sp>
            <p:nvSpPr>
              <p:cNvPr id="5" name="TextBox 4"/>
              <p:cNvSpPr txBox="1"/>
              <p:nvPr/>
            </p:nvSpPr>
            <p:spPr>
              <a:xfrm>
                <a:off x="3505200" y="2506682"/>
                <a:ext cx="5029200" cy="3539430"/>
              </a:xfrm>
              <a:prstGeom prst="rect">
                <a:avLst/>
              </a:prstGeom>
              <a:noFill/>
            </p:spPr>
            <p:txBody>
              <a:bodyPr wrap="square" rtlCol="0">
                <a:spAutoFit/>
              </a:bodyPr>
              <a:lstStyle/>
              <a:p>
                <a:r>
                  <a:rPr lang="en-US" sz="2800" dirty="0" smtClean="0">
                    <a:latin typeface="Franklin Gothic Medium" pitchFamily="34" charset="0"/>
                  </a:rPr>
                  <a:t>Venus and other planets</a:t>
                </a:r>
              </a:p>
              <a:p>
                <a:r>
                  <a:rPr lang="en-US" sz="2800" dirty="0" smtClean="0">
                    <a:latin typeface="Franklin Gothic Medium" pitchFamily="34" charset="0"/>
                  </a:rPr>
                  <a:t>(+1980s Jupiter) (Barrett)</a:t>
                </a:r>
              </a:p>
              <a:p>
                <a:endParaRPr lang="en-US" sz="1400" dirty="0">
                  <a:latin typeface="Franklin Gothic Medium" pitchFamily="34" charset="0"/>
                </a:endParaRPr>
              </a:p>
              <a:p>
                <a:r>
                  <a:rPr lang="en-US" sz="2800" dirty="0" smtClean="0">
                    <a:latin typeface="Franklin Gothic Medium" pitchFamily="34" charset="0"/>
                  </a:rPr>
                  <a:t>CMB (Burke)</a:t>
                </a:r>
              </a:p>
              <a:p>
                <a:endParaRPr lang="en-US" sz="1400" dirty="0">
                  <a:latin typeface="Franklin Gothic Medium" pitchFamily="34" charset="0"/>
                </a:endParaRPr>
              </a:p>
              <a:p>
                <a:r>
                  <a:rPr lang="en-US" sz="2800" dirty="0" smtClean="0">
                    <a:latin typeface="Franklin Gothic Medium" pitchFamily="34" charset="0"/>
                  </a:rPr>
                  <a:t>Pulsars (</a:t>
                </a:r>
                <a:r>
                  <a:rPr lang="en-US" sz="2800" dirty="0" err="1">
                    <a:latin typeface="Franklin Gothic Medium" pitchFamily="34" charset="0"/>
                  </a:rPr>
                  <a:t>R</a:t>
                </a:r>
                <a:r>
                  <a:rPr lang="en-US" sz="2800" dirty="0" err="1" smtClean="0">
                    <a:latin typeface="Franklin Gothic Medium" pitchFamily="34" charset="0"/>
                  </a:rPr>
                  <a:t>eifenstein</a:t>
                </a:r>
                <a:r>
                  <a:rPr lang="en-US" sz="2800" dirty="0" smtClean="0">
                    <a:latin typeface="Franklin Gothic Medium" pitchFamily="34" charset="0"/>
                  </a:rPr>
                  <a:t>)</a:t>
                </a:r>
              </a:p>
              <a:p>
                <a:endParaRPr lang="en-US" sz="1400" dirty="0">
                  <a:latin typeface="Franklin Gothic Medium" pitchFamily="34" charset="0"/>
                </a:endParaRPr>
              </a:p>
              <a:p>
                <a:r>
                  <a:rPr lang="en-US" sz="2800" dirty="0" smtClean="0">
                    <a:latin typeface="Franklin Gothic Medium" pitchFamily="34" charset="0"/>
                  </a:rPr>
                  <a:t>Optical interferometry (</a:t>
                </a:r>
                <a:r>
                  <a:rPr lang="en-US" sz="2800" dirty="0" err="1" smtClean="0">
                    <a:latin typeface="Franklin Gothic Medium" pitchFamily="34" charset="0"/>
                  </a:rPr>
                  <a:t>Shao</a:t>
                </a:r>
                <a:r>
                  <a:rPr lang="en-US" sz="2800" dirty="0" smtClean="0">
                    <a:latin typeface="Franklin Gothic Medium" pitchFamily="34" charset="0"/>
                  </a:rPr>
                  <a:t>)</a:t>
                </a:r>
              </a:p>
              <a:p>
                <a:endParaRPr lang="en-US" sz="1400" dirty="0">
                  <a:latin typeface="Franklin Gothic Medium" pitchFamily="34" charset="0"/>
                </a:endParaRPr>
              </a:p>
              <a:p>
                <a:r>
                  <a:rPr lang="en-US" sz="2800" dirty="0" smtClean="0">
                    <a:latin typeface="Franklin Gothic Medium" pitchFamily="34" charset="0"/>
                  </a:rPr>
                  <a:t>Uranus (</a:t>
                </a:r>
                <a:r>
                  <a:rPr lang="en-US" sz="2800" dirty="0" err="1" smtClean="0">
                    <a:latin typeface="Franklin Gothic Medium" pitchFamily="34" charset="0"/>
                  </a:rPr>
                  <a:t>Eikenberry</a:t>
                </a:r>
                <a:r>
                  <a:rPr lang="en-US" sz="2800" dirty="0" smtClean="0">
                    <a:latin typeface="Franklin Gothic Medium" pitchFamily="34" charset="0"/>
                  </a:rPr>
                  <a:t>)	</a:t>
                </a:r>
              </a:p>
            </p:txBody>
          </p:sp>
        </p:grpSp>
        <p:sp>
          <p:nvSpPr>
            <p:cNvPr id="6" name="TextBox 5"/>
            <p:cNvSpPr txBox="1"/>
            <p:nvPr/>
          </p:nvSpPr>
          <p:spPr>
            <a:xfrm>
              <a:off x="1197745" y="6117462"/>
              <a:ext cx="6001546" cy="461665"/>
            </a:xfrm>
            <a:prstGeom prst="rect">
              <a:avLst/>
            </a:prstGeom>
            <a:noFill/>
          </p:spPr>
          <p:txBody>
            <a:bodyPr wrap="square" rtlCol="0">
              <a:spAutoFit/>
            </a:bodyPr>
            <a:lstStyle/>
            <a:p>
              <a:r>
                <a:rPr lang="en-US" sz="2400" dirty="0" smtClean="0">
                  <a:latin typeface="Franklin Gothic Medium" pitchFamily="34" charset="0"/>
                </a:rPr>
                <a:t>*minor but interesting activities</a:t>
              </a:r>
              <a:endParaRPr lang="en-US" sz="2400" dirty="0"/>
            </a:p>
          </p:txBody>
        </p:sp>
      </p:grpSp>
      <p:sp>
        <p:nvSpPr>
          <p:cNvPr id="9" name="TextBox 8"/>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2</a:t>
            </a:r>
            <a:endParaRPr lang="en-US" sz="1600" dirty="0">
              <a:latin typeface="Franklin Gothic Boo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ckDiagramofRadiometer.jpg"/>
          <p:cNvPicPr>
            <a:picLocks noChangeAspect="1"/>
          </p:cNvPicPr>
          <p:nvPr/>
        </p:nvPicPr>
        <p:blipFill>
          <a:blip r:embed="rId2" cstate="print"/>
          <a:stretch>
            <a:fillRect/>
          </a:stretch>
        </p:blipFill>
        <p:spPr>
          <a:xfrm>
            <a:off x="1455529" y="1070526"/>
            <a:ext cx="6337445" cy="5006984"/>
          </a:xfrm>
          <a:prstGeom prst="rect">
            <a:avLst/>
          </a:prstGeom>
        </p:spPr>
      </p:pic>
      <p:sp>
        <p:nvSpPr>
          <p:cNvPr id="3" name="TextBox 2"/>
          <p:cNvSpPr txBox="1"/>
          <p:nvPr/>
        </p:nvSpPr>
        <p:spPr>
          <a:xfrm>
            <a:off x="0" y="541851"/>
            <a:ext cx="9144000" cy="584775"/>
          </a:xfrm>
          <a:prstGeom prst="rect">
            <a:avLst/>
          </a:prstGeom>
          <a:noFill/>
        </p:spPr>
        <p:txBody>
          <a:bodyPr wrap="square" rtlCol="0">
            <a:spAutoFit/>
          </a:bodyPr>
          <a:lstStyle/>
          <a:p>
            <a:pPr algn="ctr"/>
            <a:r>
              <a:rPr lang="en-US" sz="3200" dirty="0" smtClean="0">
                <a:solidFill>
                  <a:srgbClr val="556EED"/>
                </a:solidFill>
                <a:latin typeface="Franklin Gothic Demi" pitchFamily="34" charset="0"/>
              </a:rPr>
              <a:t>Venus Water Vapor Radiometer</a:t>
            </a:r>
          </a:p>
        </p:txBody>
      </p:sp>
      <p:sp>
        <p:nvSpPr>
          <p:cNvPr id="4" name="TextBox 3"/>
          <p:cNvSpPr txBox="1"/>
          <p:nvPr/>
        </p:nvSpPr>
        <p:spPr>
          <a:xfrm>
            <a:off x="256793" y="5921789"/>
            <a:ext cx="4868214" cy="369332"/>
          </a:xfrm>
          <a:prstGeom prst="rect">
            <a:avLst/>
          </a:prstGeom>
          <a:noFill/>
        </p:spPr>
        <p:txBody>
          <a:bodyPr wrap="square" rtlCol="0">
            <a:spAutoFit/>
          </a:bodyPr>
          <a:lstStyle/>
          <a:p>
            <a:r>
              <a:rPr lang="en-US" dirty="0" err="1" smtClean="0">
                <a:latin typeface="Franklin Gothic Medium" pitchFamily="34" charset="0"/>
              </a:rPr>
              <a:t>Staelin</a:t>
            </a:r>
            <a:r>
              <a:rPr lang="en-US" dirty="0" smtClean="0">
                <a:latin typeface="Franklin Gothic Medium" pitchFamily="34" charset="0"/>
              </a:rPr>
              <a:t> and Barrett, </a:t>
            </a:r>
            <a:r>
              <a:rPr lang="en-US" dirty="0" err="1" smtClean="0">
                <a:latin typeface="Franklin Gothic Medium" pitchFamily="34" charset="0"/>
              </a:rPr>
              <a:t>ApJ</a:t>
            </a:r>
            <a:r>
              <a:rPr lang="en-US" dirty="0" smtClean="0">
                <a:latin typeface="Franklin Gothic Medium" pitchFamily="34" charset="0"/>
              </a:rPr>
              <a:t>, 144, 352 (1966)</a:t>
            </a:r>
          </a:p>
        </p:txBody>
      </p:sp>
      <p:sp>
        <p:nvSpPr>
          <p:cNvPr id="6" name="TextBox 5"/>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3</a:t>
            </a:r>
            <a:endParaRPr lang="en-US" sz="1600" dirty="0">
              <a:latin typeface="Franklin Gothic Boo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5894"/>
            <a:ext cx="9144000" cy="656590"/>
          </a:xfrm>
          <a:prstGeom prst="rect">
            <a:avLst/>
          </a:prstGeom>
          <a:noFill/>
        </p:spPr>
        <p:txBody>
          <a:bodyPr wrap="square" rtlCol="0">
            <a:spAutoFit/>
          </a:bodyPr>
          <a:lstStyle/>
          <a:p>
            <a:pPr algn="ctr">
              <a:lnSpc>
                <a:spcPts val="2200"/>
              </a:lnSpc>
            </a:pPr>
            <a:r>
              <a:rPr lang="en-US" sz="2400" dirty="0" smtClean="0">
                <a:solidFill>
                  <a:srgbClr val="556EED"/>
                </a:solidFill>
                <a:latin typeface="Franklin Gothic Demi" pitchFamily="34" charset="0"/>
              </a:rPr>
              <a:t>Could Dave’s instrument have detected water vapor masers?</a:t>
            </a:r>
          </a:p>
          <a:p>
            <a:pPr algn="ctr">
              <a:lnSpc>
                <a:spcPts val="2200"/>
              </a:lnSpc>
            </a:pPr>
            <a:r>
              <a:rPr lang="en-US" sz="2000" dirty="0" smtClean="0">
                <a:latin typeface="Franklin Gothic Book" pitchFamily="34" charset="0"/>
              </a:rPr>
              <a:t>(They were discovered by Townes in 1968 toward the Orion star-forming region.)</a:t>
            </a:r>
          </a:p>
        </p:txBody>
      </p:sp>
      <p:grpSp>
        <p:nvGrpSpPr>
          <p:cNvPr id="27" name="Group 26"/>
          <p:cNvGrpSpPr/>
          <p:nvPr/>
        </p:nvGrpSpPr>
        <p:grpSpPr>
          <a:xfrm>
            <a:off x="3365269" y="1233749"/>
            <a:ext cx="5256143" cy="4621778"/>
            <a:chOff x="3365269" y="1233749"/>
            <a:chExt cx="5256143" cy="4621778"/>
          </a:xfrm>
        </p:grpSpPr>
        <p:grpSp>
          <p:nvGrpSpPr>
            <p:cNvPr id="17" name="Group 16"/>
            <p:cNvGrpSpPr/>
            <p:nvPr/>
          </p:nvGrpSpPr>
          <p:grpSpPr>
            <a:xfrm>
              <a:off x="3365269" y="1233749"/>
              <a:ext cx="5256143" cy="4621778"/>
              <a:chOff x="3111035" y="1244507"/>
              <a:chExt cx="5256143" cy="4621778"/>
            </a:xfrm>
          </p:grpSpPr>
          <p:sp>
            <p:nvSpPr>
              <p:cNvPr id="5" name="TextBox 4"/>
              <p:cNvSpPr txBox="1"/>
              <p:nvPr/>
            </p:nvSpPr>
            <p:spPr>
              <a:xfrm>
                <a:off x="3111035" y="1244507"/>
                <a:ext cx="5256143" cy="4621778"/>
              </a:xfrm>
              <a:prstGeom prst="rect">
                <a:avLst/>
              </a:prstGeom>
              <a:noFill/>
            </p:spPr>
            <p:txBody>
              <a:bodyPr wrap="square" rtlCol="0">
                <a:spAutoFit/>
              </a:bodyPr>
              <a:lstStyle/>
              <a:p>
                <a:r>
                  <a:rPr lang="el-GR" sz="2200" b="1" dirty="0" smtClean="0">
                    <a:latin typeface="MS Mincho"/>
                    <a:ea typeface="MS Mincho"/>
                  </a:rPr>
                  <a:t>ν</a:t>
                </a:r>
                <a:r>
                  <a:rPr lang="en-US" sz="2200" dirty="0" smtClean="0">
                    <a:latin typeface="Franklin Gothic Medium" pitchFamily="34" charset="0"/>
                  </a:rPr>
                  <a:t> = 22.235 GHz</a:t>
                </a:r>
              </a:p>
              <a:p>
                <a:r>
                  <a:rPr lang="en-US" sz="2200" i="1" dirty="0" smtClean="0">
                    <a:latin typeface="Franklin Gothic Medium" pitchFamily="34" charset="0"/>
                  </a:rPr>
                  <a:t>T</a:t>
                </a:r>
                <a:r>
                  <a:rPr lang="en-US" sz="2200" i="1" baseline="-25000" dirty="0" smtClean="0">
                    <a:latin typeface="Franklin Gothic Medium" pitchFamily="34" charset="0"/>
                  </a:rPr>
                  <a:t>B</a:t>
                </a:r>
                <a:r>
                  <a:rPr lang="en-US" sz="2200" dirty="0" smtClean="0">
                    <a:latin typeface="Franklin Gothic Medium" pitchFamily="34" charset="0"/>
                  </a:rPr>
                  <a:t> </a:t>
                </a:r>
                <a:r>
                  <a:rPr lang="en-US" sz="2200" dirty="0" smtClean="0">
                    <a:latin typeface="Franklin Gothic Medium" pitchFamily="34" charset="0"/>
                    <a:sym typeface="Symbol"/>
                  </a:rPr>
                  <a:t></a:t>
                </a:r>
                <a:r>
                  <a:rPr lang="en-US" sz="2200" dirty="0" smtClean="0">
                    <a:latin typeface="Franklin Gothic Medium" pitchFamily="34" charset="0"/>
                  </a:rPr>
                  <a:t> 10</a:t>
                </a:r>
                <a:r>
                  <a:rPr lang="en-US" sz="2200" baseline="30000" dirty="0" smtClean="0">
                    <a:latin typeface="Franklin Gothic Medium" pitchFamily="34" charset="0"/>
                  </a:rPr>
                  <a:t>15</a:t>
                </a:r>
                <a:r>
                  <a:rPr lang="en-US" sz="2200" dirty="0" smtClean="0">
                    <a:latin typeface="Franklin Gothic Medium" pitchFamily="34" charset="0"/>
                  </a:rPr>
                  <a:t> K</a:t>
                </a:r>
              </a:p>
              <a:p>
                <a:r>
                  <a:rPr lang="en-US" sz="2200" i="1" dirty="0" smtClean="0">
                    <a:latin typeface="Franklin Gothic Medium" pitchFamily="34" charset="0"/>
                  </a:rPr>
                  <a:t>S</a:t>
                </a:r>
                <a:r>
                  <a:rPr lang="en-US" sz="2200" dirty="0" smtClean="0">
                    <a:latin typeface="Franklin Gothic Medium" pitchFamily="34" charset="0"/>
                  </a:rPr>
                  <a:t> up to 10</a:t>
                </a:r>
                <a:r>
                  <a:rPr lang="en-US" sz="2200" baseline="30000" dirty="0" smtClean="0">
                    <a:latin typeface="Franklin Gothic Medium" pitchFamily="34" charset="0"/>
                  </a:rPr>
                  <a:t>6</a:t>
                </a:r>
                <a:r>
                  <a:rPr lang="en-US" sz="2200" dirty="0" smtClean="0">
                    <a:latin typeface="Franklin Gothic Medium" pitchFamily="34" charset="0"/>
                  </a:rPr>
                  <a:t> </a:t>
                </a:r>
                <a:r>
                  <a:rPr lang="en-US" sz="2200" dirty="0" err="1" smtClean="0">
                    <a:latin typeface="Franklin Gothic Medium" pitchFamily="34" charset="0"/>
                  </a:rPr>
                  <a:t>Jy</a:t>
                </a:r>
                <a:r>
                  <a:rPr lang="en-US" sz="2200" dirty="0" smtClean="0">
                    <a:latin typeface="Franklin Gothic Medium" pitchFamily="34" charset="0"/>
                  </a:rPr>
                  <a:t> (10</a:t>
                </a:r>
                <a:r>
                  <a:rPr lang="en-US" sz="2200" baseline="30000" dirty="0" smtClean="0">
                    <a:latin typeface="Franklin Gothic Medium" pitchFamily="34" charset="0"/>
                  </a:rPr>
                  <a:t>-20 </a:t>
                </a:r>
                <a:r>
                  <a:rPr lang="en-US" sz="2200" dirty="0" smtClean="0">
                    <a:latin typeface="Franklin Gothic Medium" pitchFamily="34" charset="0"/>
                  </a:rPr>
                  <a:t>w m</a:t>
                </a:r>
                <a:r>
                  <a:rPr lang="en-US" sz="2200" baseline="30000" dirty="0" smtClean="0">
                    <a:latin typeface="Franklin Gothic Medium" pitchFamily="34" charset="0"/>
                  </a:rPr>
                  <a:t>-2</a:t>
                </a:r>
                <a:r>
                  <a:rPr lang="en-US" sz="2200" dirty="0" smtClean="0">
                    <a:latin typeface="Franklin Gothic Medium" pitchFamily="34" charset="0"/>
                  </a:rPr>
                  <a:t> hz</a:t>
                </a:r>
                <a:r>
                  <a:rPr lang="en-US" sz="2200" baseline="30000" dirty="0" smtClean="0">
                    <a:latin typeface="Franklin Gothic Medium" pitchFamily="34" charset="0"/>
                  </a:rPr>
                  <a:t>-1</a:t>
                </a:r>
                <a:r>
                  <a:rPr lang="en-US" sz="2200" dirty="0" smtClean="0">
                    <a:latin typeface="Franklin Gothic Medium" pitchFamily="34" charset="0"/>
                  </a:rPr>
                  <a:t>)</a:t>
                </a:r>
              </a:p>
              <a:p>
                <a:r>
                  <a:rPr lang="en-US" sz="2200" i="1" dirty="0" smtClean="0">
                    <a:latin typeface="Franklin Gothic Medium" pitchFamily="34" charset="0"/>
                  </a:rPr>
                  <a:t>B</a:t>
                </a:r>
                <a:r>
                  <a:rPr lang="en-US" sz="2200" dirty="0" smtClean="0">
                    <a:latin typeface="Franklin Gothic Medium" pitchFamily="34" charset="0"/>
                  </a:rPr>
                  <a:t> </a:t>
                </a:r>
                <a:r>
                  <a:rPr lang="en-US" sz="2200" dirty="0" smtClean="0">
                    <a:latin typeface="Franklin Gothic Medium" pitchFamily="34" charset="0"/>
                    <a:sym typeface="Symbol"/>
                  </a:rPr>
                  <a:t></a:t>
                </a:r>
                <a:r>
                  <a:rPr lang="en-US" sz="2200" dirty="0" smtClean="0">
                    <a:latin typeface="Franklin Gothic Medium" pitchFamily="34" charset="0"/>
                  </a:rPr>
                  <a:t> 100 KHz</a:t>
                </a:r>
                <a:endParaRPr lang="en-US" sz="2200" baseline="30000" dirty="0" smtClean="0">
                  <a:latin typeface="Franklin Gothic Medium" pitchFamily="34" charset="0"/>
                </a:endParaRPr>
              </a:p>
              <a:p>
                <a:pPr>
                  <a:lnSpc>
                    <a:spcPts val="1000"/>
                  </a:lnSpc>
                </a:pPr>
                <a:endParaRPr lang="en-US" sz="1200" b="1" u="sng" dirty="0" smtClean="0">
                  <a:latin typeface="Franklin Gothic Medium" pitchFamily="34" charset="0"/>
                  <a:ea typeface="MS Mincho"/>
                </a:endParaRPr>
              </a:p>
              <a:p>
                <a:r>
                  <a:rPr lang="en-US" sz="2200" b="1" u="sng" dirty="0" err="1" smtClean="0">
                    <a:latin typeface="Franklin Gothic Medium" pitchFamily="34" charset="0"/>
                    <a:ea typeface="MS Mincho"/>
                  </a:rPr>
                  <a:t>Staelin’s</a:t>
                </a:r>
                <a:r>
                  <a:rPr lang="en-US" sz="2200" b="1" u="sng" dirty="0" smtClean="0">
                    <a:latin typeface="Franklin Gothic Medium" pitchFamily="34" charset="0"/>
                    <a:ea typeface="MS Mincho"/>
                  </a:rPr>
                  <a:t> system</a:t>
                </a:r>
              </a:p>
              <a:p>
                <a:r>
                  <a:rPr lang="en-US" sz="2200" i="1" dirty="0" smtClean="0">
                    <a:latin typeface="Franklin Gothic Medium" pitchFamily="34" charset="0"/>
                    <a:ea typeface="MS Mincho"/>
                  </a:rPr>
                  <a:t>T</a:t>
                </a:r>
                <a:r>
                  <a:rPr lang="en-US" sz="2200" i="1" baseline="-25000" dirty="0" smtClean="0">
                    <a:latin typeface="Franklin Gothic Medium" pitchFamily="34" charset="0"/>
                    <a:ea typeface="MS Mincho"/>
                  </a:rPr>
                  <a:t>s</a:t>
                </a:r>
                <a:r>
                  <a:rPr lang="en-US" sz="2200" dirty="0" smtClean="0">
                    <a:latin typeface="Franklin Gothic Medium" pitchFamily="34" charset="0"/>
                    <a:ea typeface="MS Mincho"/>
                  </a:rPr>
                  <a:t> = 22,000 K   (</a:t>
                </a:r>
                <a:r>
                  <a:rPr lang="en-US" sz="2200" dirty="0" smtClean="0">
                    <a:latin typeface="MS Mincho"/>
                    <a:ea typeface="MS Mincho"/>
                    <a:sym typeface="Symbol"/>
                  </a:rPr>
                  <a:t></a:t>
                </a:r>
                <a:r>
                  <a:rPr lang="en-US" sz="2200" i="1" dirty="0" smtClean="0">
                    <a:latin typeface="Franklin Gothic Medium" pitchFamily="34" charset="0"/>
                    <a:ea typeface="MS Mincho"/>
                  </a:rPr>
                  <a:t>T</a:t>
                </a:r>
                <a:r>
                  <a:rPr lang="en-US" sz="2200" dirty="0" smtClean="0">
                    <a:latin typeface="Franklin Gothic Medium" pitchFamily="34" charset="0"/>
                    <a:ea typeface="MS Mincho"/>
                  </a:rPr>
                  <a:t> = 4 K in 4 s)</a:t>
                </a:r>
              </a:p>
              <a:p>
                <a:r>
                  <a:rPr lang="en-US" sz="2200" i="1" dirty="0" smtClean="0">
                    <a:latin typeface="Franklin Gothic Medium" pitchFamily="34" charset="0"/>
                    <a:ea typeface="MS Mincho"/>
                  </a:rPr>
                  <a:t>B</a:t>
                </a:r>
                <a:r>
                  <a:rPr lang="en-US" sz="2200" dirty="0" smtClean="0">
                    <a:latin typeface="Franklin Gothic Medium" pitchFamily="34" charset="0"/>
                    <a:ea typeface="MS Mincho"/>
                  </a:rPr>
                  <a:t> = 8 MHz</a:t>
                </a:r>
              </a:p>
              <a:p>
                <a:r>
                  <a:rPr lang="en-US" sz="2200" i="1" dirty="0" smtClean="0">
                    <a:latin typeface="Franklin Gothic Medium" pitchFamily="34" charset="0"/>
                    <a:ea typeface="MS Mincho"/>
                    <a:sym typeface="Symbol"/>
                  </a:rPr>
                  <a:t></a:t>
                </a:r>
                <a:r>
                  <a:rPr lang="en-US" sz="2200" i="1" dirty="0" smtClean="0">
                    <a:latin typeface="Franklin Gothic Medium" pitchFamily="34" charset="0"/>
                    <a:ea typeface="MS Mincho"/>
                  </a:rPr>
                  <a:t> </a:t>
                </a:r>
                <a:r>
                  <a:rPr lang="en-US" sz="2200" dirty="0" smtClean="0">
                    <a:latin typeface="Franklin Gothic Medium" pitchFamily="34" charset="0"/>
                    <a:ea typeface="MS Mincho"/>
                  </a:rPr>
                  <a:t>= 4 s</a:t>
                </a:r>
              </a:p>
              <a:p>
                <a:r>
                  <a:rPr lang="en-US" sz="2200" dirty="0" smtClean="0">
                    <a:latin typeface="Franklin Gothic Medium" pitchFamily="34" charset="0"/>
                    <a:ea typeface="MS Mincho"/>
                  </a:rPr>
                  <a:t>A = 30 m</a:t>
                </a:r>
                <a:r>
                  <a:rPr lang="en-US" sz="2200" baseline="30000" dirty="0" smtClean="0">
                    <a:latin typeface="Franklin Gothic Medium" pitchFamily="34" charset="0"/>
                    <a:ea typeface="MS Mincho"/>
                  </a:rPr>
                  <a:t>2</a:t>
                </a:r>
              </a:p>
              <a:p>
                <a:r>
                  <a:rPr lang="en-US" sz="2200" dirty="0" smtClean="0">
                    <a:latin typeface="MS Mincho"/>
                    <a:ea typeface="MS Mincho"/>
                    <a:sym typeface="Symbol"/>
                  </a:rPr>
                  <a:t></a:t>
                </a:r>
                <a:r>
                  <a:rPr lang="en-US" sz="2200" i="1" dirty="0" smtClean="0">
                    <a:latin typeface="Franklin Gothic Medium" pitchFamily="34" charset="0"/>
                    <a:ea typeface="MS Mincho"/>
                  </a:rPr>
                  <a:t>S </a:t>
                </a:r>
                <a:r>
                  <a:rPr lang="en-US" sz="2200" dirty="0" smtClean="0">
                    <a:latin typeface="Franklin Gothic Medium" pitchFamily="34" charset="0"/>
                    <a:ea typeface="MS Mincho"/>
                  </a:rPr>
                  <a:t>= 2</a:t>
                </a:r>
                <a:r>
                  <a:rPr lang="en-US" sz="2200" i="1" dirty="0" smtClean="0">
                    <a:latin typeface="Franklin Gothic Medium" pitchFamily="34" charset="0"/>
                    <a:ea typeface="MS Mincho"/>
                  </a:rPr>
                  <a:t>kT</a:t>
                </a:r>
                <a:r>
                  <a:rPr lang="en-US" sz="2200" i="1" baseline="-25000" dirty="0" smtClean="0">
                    <a:latin typeface="Franklin Gothic Medium" pitchFamily="34" charset="0"/>
                    <a:ea typeface="MS Mincho"/>
                  </a:rPr>
                  <a:t>s </a:t>
                </a:r>
                <a:r>
                  <a:rPr lang="en-US" sz="2200" dirty="0" smtClean="0">
                    <a:latin typeface="Franklin Gothic Medium" pitchFamily="34" charset="0"/>
                    <a:ea typeface="MS Mincho"/>
                  </a:rPr>
                  <a:t>/A√</a:t>
                </a:r>
                <a:r>
                  <a:rPr lang="en-US" sz="2200" i="1" dirty="0" smtClean="0">
                    <a:latin typeface="Franklin Gothic Medium" pitchFamily="34" charset="0"/>
                    <a:ea typeface="MS Mincho"/>
                  </a:rPr>
                  <a:t>B</a:t>
                </a:r>
                <a:r>
                  <a:rPr lang="en-US" sz="2200" i="1" dirty="0" smtClean="0">
                    <a:latin typeface="Franklin Gothic Medium" pitchFamily="34" charset="0"/>
                    <a:ea typeface="MS Mincho"/>
                    <a:sym typeface="Symbol"/>
                  </a:rPr>
                  <a:t></a:t>
                </a:r>
                <a:r>
                  <a:rPr lang="en-US" sz="2200" dirty="0" smtClean="0">
                    <a:latin typeface="Franklin Gothic Medium" pitchFamily="34" charset="0"/>
                    <a:ea typeface="MS Mincho"/>
                  </a:rPr>
                  <a:t> = 360 </a:t>
                </a:r>
                <a:r>
                  <a:rPr lang="en-US" sz="2200" dirty="0" err="1" smtClean="0">
                    <a:latin typeface="Franklin Gothic Medium" pitchFamily="34" charset="0"/>
                    <a:ea typeface="MS Mincho"/>
                  </a:rPr>
                  <a:t>Jy</a:t>
                </a:r>
                <a:endParaRPr lang="en-US" sz="2200" dirty="0" smtClean="0">
                  <a:latin typeface="Franklin Gothic Medium" pitchFamily="34" charset="0"/>
                  <a:ea typeface="MS Mincho"/>
                </a:endParaRPr>
              </a:p>
              <a:p>
                <a:r>
                  <a:rPr lang="en-US" sz="2200" i="1" dirty="0" err="1" smtClean="0">
                    <a:latin typeface="Franklin Gothic Medium" pitchFamily="34" charset="0"/>
                  </a:rPr>
                  <a:t>S</a:t>
                </a:r>
                <a:r>
                  <a:rPr lang="en-US" sz="2200" i="1" baseline="-25000" dirty="0" err="1" smtClean="0">
                    <a:latin typeface="Franklin Gothic Medium" pitchFamily="34" charset="0"/>
                  </a:rPr>
                  <a:t>maser</a:t>
                </a:r>
                <a:r>
                  <a:rPr lang="en-US" sz="2200" i="1" dirty="0" smtClean="0">
                    <a:latin typeface="Franklin Gothic Medium" pitchFamily="34" charset="0"/>
                  </a:rPr>
                  <a:t> </a:t>
                </a:r>
                <a:r>
                  <a:rPr lang="en-US" sz="2200" dirty="0" smtClean="0">
                    <a:latin typeface="Franklin Gothic Medium" pitchFamily="34" charset="0"/>
                  </a:rPr>
                  <a:t>= 10</a:t>
                </a:r>
                <a:r>
                  <a:rPr lang="en-US" sz="2200" baseline="30000" dirty="0" smtClean="0">
                    <a:latin typeface="Franklin Gothic Medium" pitchFamily="34" charset="0"/>
                  </a:rPr>
                  <a:t>6</a:t>
                </a:r>
                <a:r>
                  <a:rPr lang="en-US" sz="2200" dirty="0" smtClean="0">
                    <a:latin typeface="Franklin Gothic Medium" pitchFamily="34" charset="0"/>
                  </a:rPr>
                  <a:t> (0.1/8) = 12,000 </a:t>
                </a:r>
                <a:r>
                  <a:rPr lang="en-US" sz="2200" dirty="0" err="1" smtClean="0">
                    <a:latin typeface="Franklin Gothic Medium" pitchFamily="34" charset="0"/>
                  </a:rPr>
                  <a:t>Jy</a:t>
                </a:r>
                <a:endParaRPr lang="en-US" sz="2200" dirty="0" smtClean="0">
                  <a:latin typeface="Franklin Gothic Medium" pitchFamily="34" charset="0"/>
                </a:endParaRPr>
              </a:p>
              <a:p>
                <a:endParaRPr lang="en-US" sz="2200" dirty="0" smtClean="0">
                  <a:latin typeface="Franklin Gothic Medium" pitchFamily="34" charset="0"/>
                  <a:ea typeface="MS Mincho"/>
                </a:endParaRPr>
              </a:p>
              <a:p>
                <a:endParaRPr lang="en-US" sz="2200" dirty="0" smtClean="0">
                  <a:latin typeface="Franklin Gothic Medium" pitchFamily="34" charset="0"/>
                  <a:ea typeface="MS Mincho"/>
                </a:endParaRPr>
              </a:p>
            </p:txBody>
          </p:sp>
          <p:cxnSp>
            <p:nvCxnSpPr>
              <p:cNvPr id="23" name="Straight Connector 22"/>
              <p:cNvCxnSpPr/>
              <p:nvPr/>
            </p:nvCxnSpPr>
            <p:spPr>
              <a:xfrm>
                <a:off x="4829647" y="4452181"/>
                <a:ext cx="3552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418720" y="5205206"/>
              <a:ext cx="3890724" cy="430887"/>
              <a:chOff x="981730" y="6132917"/>
              <a:chExt cx="3890724" cy="430887"/>
            </a:xfrm>
          </p:grpSpPr>
          <p:sp>
            <p:nvSpPr>
              <p:cNvPr id="15" name="TextBox 14"/>
              <p:cNvSpPr txBox="1"/>
              <p:nvPr/>
            </p:nvSpPr>
            <p:spPr>
              <a:xfrm>
                <a:off x="1041225" y="6132917"/>
                <a:ext cx="3831229" cy="430887"/>
              </a:xfrm>
              <a:prstGeom prst="rect">
                <a:avLst/>
              </a:prstGeom>
              <a:noFill/>
            </p:spPr>
            <p:txBody>
              <a:bodyPr wrap="square" rtlCol="0">
                <a:spAutoFit/>
              </a:bodyPr>
              <a:lstStyle/>
              <a:p>
                <a:r>
                  <a:rPr lang="en-US" sz="2200" dirty="0" smtClean="0">
                    <a:latin typeface="Franklin Gothic Medium" pitchFamily="34" charset="0"/>
                  </a:rPr>
                  <a:t>SNR = 35 in 4 seconds</a:t>
                </a:r>
                <a:endParaRPr lang="en-US" sz="2200" dirty="0">
                  <a:latin typeface="Franklin Gothic Medium" pitchFamily="34" charset="0"/>
                </a:endParaRPr>
              </a:p>
            </p:txBody>
          </p:sp>
          <p:sp>
            <p:nvSpPr>
              <p:cNvPr id="26" name="Rectangle 25"/>
              <p:cNvSpPr/>
              <p:nvPr/>
            </p:nvSpPr>
            <p:spPr>
              <a:xfrm>
                <a:off x="981730" y="6142741"/>
                <a:ext cx="2997843" cy="420105"/>
              </a:xfrm>
              <a:prstGeom prst="rect">
                <a:avLst/>
              </a:prstGeom>
              <a:noFill/>
              <a:ln w="28575">
                <a:solidFill>
                  <a:srgbClr val="556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p:nvSpPr>
        <p:spPr>
          <a:xfrm>
            <a:off x="461930" y="1241545"/>
            <a:ext cx="2432934" cy="430887"/>
          </a:xfrm>
          <a:prstGeom prst="rect">
            <a:avLst/>
          </a:prstGeom>
          <a:noFill/>
        </p:spPr>
        <p:txBody>
          <a:bodyPr wrap="square" rtlCol="0">
            <a:spAutoFit/>
          </a:bodyPr>
          <a:lstStyle/>
          <a:p>
            <a:r>
              <a:rPr lang="en-US" sz="2200" dirty="0" smtClean="0">
                <a:solidFill>
                  <a:srgbClr val="556EED"/>
                </a:solidFill>
                <a:latin typeface="Franklin Gothic Demi" pitchFamily="34" charset="0"/>
              </a:rPr>
              <a:t>I. Sensitivity okay</a:t>
            </a:r>
            <a:endParaRPr lang="en-US" sz="2200" dirty="0">
              <a:solidFill>
                <a:srgbClr val="556EED"/>
              </a:solidFill>
              <a:latin typeface="Franklin Gothic Demi" pitchFamily="34" charset="0"/>
            </a:endParaRPr>
          </a:p>
        </p:txBody>
      </p:sp>
      <p:sp>
        <p:nvSpPr>
          <p:cNvPr id="20" name="TextBox 19"/>
          <p:cNvSpPr txBox="1"/>
          <p:nvPr/>
        </p:nvSpPr>
        <p:spPr>
          <a:xfrm>
            <a:off x="461930" y="5656078"/>
            <a:ext cx="3240911" cy="430887"/>
          </a:xfrm>
          <a:prstGeom prst="rect">
            <a:avLst/>
          </a:prstGeom>
          <a:noFill/>
        </p:spPr>
        <p:txBody>
          <a:bodyPr wrap="square" rtlCol="0">
            <a:spAutoFit/>
          </a:bodyPr>
          <a:lstStyle/>
          <a:p>
            <a:r>
              <a:rPr lang="en-US" sz="2200" dirty="0" smtClean="0">
                <a:solidFill>
                  <a:srgbClr val="556EED"/>
                </a:solidFill>
                <a:latin typeface="Franklin Gothic Demi" pitchFamily="34" charset="0"/>
              </a:rPr>
              <a:t>II. Where to point?</a:t>
            </a:r>
            <a:endParaRPr lang="en-US" sz="2200" dirty="0">
              <a:solidFill>
                <a:srgbClr val="556EED"/>
              </a:solidFill>
              <a:latin typeface="Franklin Gothic Demi" pitchFamily="34" charset="0"/>
            </a:endParaRPr>
          </a:p>
        </p:txBody>
      </p:sp>
      <p:sp>
        <p:nvSpPr>
          <p:cNvPr id="24" name="TextBox 23"/>
          <p:cNvSpPr txBox="1"/>
          <p:nvPr/>
        </p:nvSpPr>
        <p:spPr>
          <a:xfrm>
            <a:off x="780677" y="5978196"/>
            <a:ext cx="7976626" cy="430887"/>
          </a:xfrm>
          <a:prstGeom prst="rect">
            <a:avLst/>
          </a:prstGeom>
          <a:noFill/>
        </p:spPr>
        <p:txBody>
          <a:bodyPr wrap="square" rtlCol="0">
            <a:spAutoFit/>
          </a:bodyPr>
          <a:lstStyle/>
          <a:p>
            <a:r>
              <a:rPr lang="en-US" sz="2200" dirty="0" smtClean="0">
                <a:latin typeface="Franklin Gothic Medium" pitchFamily="34" charset="0"/>
              </a:rPr>
              <a:t>With a beam of 6’ resolution, the sky has 4 x 10</a:t>
            </a:r>
            <a:r>
              <a:rPr lang="en-US" sz="2200" baseline="30000" dirty="0" smtClean="0">
                <a:latin typeface="Franklin Gothic Medium" pitchFamily="34" charset="0"/>
              </a:rPr>
              <a:t>6</a:t>
            </a:r>
            <a:r>
              <a:rPr lang="en-US" sz="2200" dirty="0" smtClean="0">
                <a:latin typeface="Franklin Gothic Medium" pitchFamily="34" charset="0"/>
              </a:rPr>
              <a:t> pixels.</a:t>
            </a:r>
            <a:endParaRPr lang="en-US" sz="2200" dirty="0">
              <a:latin typeface="Franklin Gothic Medium" pitchFamily="34" charset="0"/>
            </a:endParaRPr>
          </a:p>
        </p:txBody>
      </p:sp>
      <p:sp>
        <p:nvSpPr>
          <p:cNvPr id="14" name="TextBox 13"/>
          <p:cNvSpPr txBox="1"/>
          <p:nvPr/>
        </p:nvSpPr>
        <p:spPr>
          <a:xfrm>
            <a:off x="0" y="6433613"/>
            <a:ext cx="1672046" cy="338554"/>
          </a:xfrm>
          <a:prstGeom prst="rect">
            <a:avLst/>
          </a:prstGeom>
          <a:noFill/>
        </p:spPr>
        <p:txBody>
          <a:bodyPr wrap="square" rtlCol="0">
            <a:spAutoFit/>
          </a:bodyPr>
          <a:lstStyle/>
          <a:p>
            <a:r>
              <a:rPr lang="en-US" sz="1600" dirty="0" smtClean="0">
                <a:latin typeface="Franklin Gothic Book" pitchFamily="34" charset="0"/>
              </a:rPr>
              <a:t>     Figure 4</a:t>
            </a:r>
            <a:endParaRPr lang="en-US" sz="1600" dirty="0">
              <a:latin typeface="Franklin Gothic Boo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62000" y="4648200"/>
            <a:ext cx="7924800" cy="1676400"/>
            <a:chOff x="762000" y="4648200"/>
            <a:chExt cx="7924800" cy="1676400"/>
          </a:xfrm>
        </p:grpSpPr>
        <p:sp>
          <p:nvSpPr>
            <p:cNvPr id="11" name="Rectangle 10"/>
            <p:cNvSpPr/>
            <p:nvPr/>
          </p:nvSpPr>
          <p:spPr>
            <a:xfrm>
              <a:off x="6619461" y="5791200"/>
              <a:ext cx="1520688" cy="533400"/>
            </a:xfrm>
            <a:prstGeom prst="rect">
              <a:avLst/>
            </a:prstGeom>
            <a:solidFill>
              <a:schemeClr val="bg1"/>
            </a:solidFill>
            <a:ln>
              <a:solidFill>
                <a:srgbClr val="556E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4648200"/>
              <a:ext cx="7924800" cy="1661993"/>
            </a:xfrm>
            <a:prstGeom prst="rect">
              <a:avLst/>
            </a:prstGeom>
            <a:noFill/>
          </p:spPr>
          <p:txBody>
            <a:bodyPr wrap="square" rtlCol="0">
              <a:spAutoFit/>
            </a:bodyPr>
            <a:lstStyle/>
            <a:p>
              <a:r>
                <a:rPr lang="en-US" sz="2800" dirty="0" smtClean="0">
                  <a:latin typeface="Franklin Gothic Medium" pitchFamily="34" charset="0"/>
                </a:rPr>
                <a:t>Ratio of sensitivities </a:t>
              </a:r>
              <a:r>
                <a:rPr lang="en-US" sz="2800" dirty="0" smtClean="0">
                  <a:latin typeface="Franklin Gothic Medium" pitchFamily="34" charset="0"/>
                  <a:sym typeface="Symbol"/>
                </a:rPr>
                <a:t> </a:t>
              </a:r>
              <a:r>
                <a:rPr lang="en-US" sz="2800" i="1" dirty="0" smtClean="0">
                  <a:latin typeface="Franklin Gothic Medium" pitchFamily="34" charset="0"/>
                  <a:sym typeface="Symbol"/>
                </a:rPr>
                <a:t>D</a:t>
              </a:r>
              <a:r>
                <a:rPr lang="en-US" sz="3600" baseline="30000" dirty="0" smtClean="0">
                  <a:latin typeface="Franklin Gothic Medium" pitchFamily="34" charset="0"/>
                  <a:sym typeface="Symbol"/>
                </a:rPr>
                <a:t>2</a:t>
              </a:r>
              <a:r>
                <a:rPr lang="en-US" sz="2800" dirty="0" smtClean="0">
                  <a:latin typeface="Franklin Gothic Medium" pitchFamily="34" charset="0"/>
                  <a:sym typeface="Symbol"/>
                </a:rPr>
                <a:t>/</a:t>
              </a:r>
              <a:r>
                <a:rPr lang="en-US" sz="2800" i="1" dirty="0" smtClean="0">
                  <a:latin typeface="Franklin Gothic Medium" pitchFamily="34" charset="0"/>
                  <a:sym typeface="Symbol"/>
                </a:rPr>
                <a:t>T</a:t>
              </a:r>
              <a:r>
                <a:rPr lang="en-US" sz="3600" i="1" baseline="-25000" dirty="0" smtClean="0">
                  <a:latin typeface="Franklin Gothic Medium" pitchFamily="34" charset="0"/>
                  <a:sym typeface="Symbol"/>
                </a:rPr>
                <a:t>s</a:t>
              </a:r>
            </a:p>
            <a:p>
              <a:endParaRPr lang="en-US" sz="600" i="1" baseline="-25000" dirty="0" smtClean="0">
                <a:latin typeface="Franklin Gothic Medium" pitchFamily="34" charset="0"/>
                <a:sym typeface="Symbol"/>
              </a:endParaRPr>
            </a:p>
            <a:p>
              <a:r>
                <a:rPr lang="en-US" sz="2800" dirty="0">
                  <a:latin typeface="Franklin Gothic Medium" pitchFamily="34" charset="0"/>
                  <a:sym typeface="Symbol"/>
                </a:rPr>
                <a:t> </a:t>
              </a:r>
              <a:r>
                <a:rPr lang="en-US" sz="2800" dirty="0" smtClean="0">
                  <a:latin typeface="Franklin Gothic Medium" pitchFamily="34" charset="0"/>
                  <a:sym typeface="Symbol"/>
                </a:rPr>
                <a:t>               1.4 x 10</a:t>
              </a:r>
              <a:r>
                <a:rPr lang="en-US" sz="3600" baseline="30000" dirty="0" smtClean="0">
                  <a:latin typeface="Franklin Gothic Medium" pitchFamily="34" charset="0"/>
                  <a:sym typeface="Symbol"/>
                </a:rPr>
                <a:t>5</a:t>
              </a:r>
              <a:r>
                <a:rPr lang="en-US" sz="2800" dirty="0" smtClean="0">
                  <a:latin typeface="Franklin Gothic Medium" pitchFamily="34" charset="0"/>
                  <a:sym typeface="Symbol"/>
                </a:rPr>
                <a:t> = 2</a:t>
              </a:r>
              <a:r>
                <a:rPr lang="en-US" sz="3600" baseline="30000" dirty="0" smtClean="0">
                  <a:latin typeface="Franklin Gothic Medium" pitchFamily="34" charset="0"/>
                  <a:sym typeface="Symbol"/>
                </a:rPr>
                <a:t>17</a:t>
              </a:r>
              <a:r>
                <a:rPr lang="en-US" sz="2800" dirty="0" smtClean="0">
                  <a:latin typeface="Franklin Gothic Medium" pitchFamily="34" charset="0"/>
                  <a:sym typeface="Symbol"/>
                </a:rPr>
                <a:t> in 40 years</a:t>
              </a:r>
            </a:p>
            <a:p>
              <a:endParaRPr lang="en-US" sz="1400" dirty="0" smtClean="0">
                <a:latin typeface="Franklin Gothic Medium" pitchFamily="34" charset="0"/>
                <a:sym typeface="Symbol"/>
              </a:endParaRPr>
            </a:p>
            <a:p>
              <a:r>
                <a:rPr lang="en-US" sz="2800" dirty="0" smtClean="0">
                  <a:latin typeface="Franklin Gothic Medium" pitchFamily="34" charset="0"/>
                  <a:sym typeface="Symbol"/>
                </a:rPr>
                <a:t>“Doubling time” (aka “Moore’s law”) = 2.3 years</a:t>
              </a:r>
              <a:endParaRPr lang="en-US" sz="2800" dirty="0">
                <a:latin typeface="Franklin Gothic Medium" pitchFamily="34" charset="0"/>
              </a:endParaRPr>
            </a:p>
          </p:txBody>
        </p:sp>
      </p:grpSp>
      <p:sp>
        <p:nvSpPr>
          <p:cNvPr id="2" name="TextBox 1"/>
          <p:cNvSpPr txBox="1"/>
          <p:nvPr/>
        </p:nvSpPr>
        <p:spPr>
          <a:xfrm>
            <a:off x="0" y="609600"/>
            <a:ext cx="9144000" cy="1077218"/>
          </a:xfrm>
          <a:prstGeom prst="rect">
            <a:avLst/>
          </a:prstGeom>
          <a:noFill/>
        </p:spPr>
        <p:txBody>
          <a:bodyPr wrap="square" rtlCol="0">
            <a:spAutoFit/>
          </a:bodyPr>
          <a:lstStyle/>
          <a:p>
            <a:pPr algn="ctr"/>
            <a:r>
              <a:rPr lang="en-US" sz="3200" dirty="0" smtClean="0">
                <a:solidFill>
                  <a:srgbClr val="556EED"/>
                </a:solidFill>
                <a:latin typeface="Franklin Gothic Demi" pitchFamily="34" charset="0"/>
              </a:rPr>
              <a:t>Technical Progress in Radio Astronomy </a:t>
            </a:r>
          </a:p>
          <a:p>
            <a:pPr algn="ctr"/>
            <a:r>
              <a:rPr lang="en-US" sz="3200" dirty="0" smtClean="0">
                <a:solidFill>
                  <a:srgbClr val="556EED"/>
                </a:solidFill>
                <a:latin typeface="Franklin Gothic Demi" pitchFamily="34" charset="0"/>
              </a:rPr>
              <a:t>at 22 GHz</a:t>
            </a:r>
          </a:p>
        </p:txBody>
      </p:sp>
      <p:grpSp>
        <p:nvGrpSpPr>
          <p:cNvPr id="10" name="Group 9"/>
          <p:cNvGrpSpPr/>
          <p:nvPr/>
        </p:nvGrpSpPr>
        <p:grpSpPr>
          <a:xfrm>
            <a:off x="762000" y="1981200"/>
            <a:ext cx="7467600" cy="2246769"/>
            <a:chOff x="762000" y="1981200"/>
            <a:chExt cx="7467600" cy="2246769"/>
          </a:xfrm>
        </p:grpSpPr>
        <p:sp>
          <p:nvSpPr>
            <p:cNvPr id="4" name="TextBox 3"/>
            <p:cNvSpPr txBox="1"/>
            <p:nvPr/>
          </p:nvSpPr>
          <p:spPr>
            <a:xfrm>
              <a:off x="762000" y="1981200"/>
              <a:ext cx="914400" cy="2246769"/>
            </a:xfrm>
            <a:prstGeom prst="rect">
              <a:avLst/>
            </a:prstGeom>
            <a:noFill/>
          </p:spPr>
          <p:txBody>
            <a:bodyPr wrap="square" rtlCol="0">
              <a:spAutoFit/>
            </a:bodyPr>
            <a:lstStyle/>
            <a:p>
              <a:endParaRPr lang="en-US" sz="2800" i="1" dirty="0" smtClean="0">
                <a:latin typeface="Franklin Gothic Medium" pitchFamily="34" charset="0"/>
              </a:endParaRPr>
            </a:p>
            <a:p>
              <a:endParaRPr lang="en-US" sz="1400" i="1" dirty="0" smtClean="0">
                <a:latin typeface="Franklin Gothic Medium" pitchFamily="34" charset="0"/>
              </a:endParaRPr>
            </a:p>
            <a:p>
              <a:r>
                <a:rPr lang="en-US" sz="2800" i="1" dirty="0" smtClean="0">
                  <a:latin typeface="Franklin Gothic Medium" pitchFamily="34" charset="0"/>
                </a:rPr>
                <a:t>D</a:t>
              </a:r>
            </a:p>
            <a:p>
              <a:endParaRPr lang="en-US" sz="2800" i="1" dirty="0" smtClean="0">
                <a:latin typeface="Franklin Gothic Medium" pitchFamily="34" charset="0"/>
              </a:endParaRPr>
            </a:p>
            <a:p>
              <a:endParaRPr lang="en-US" sz="1400" i="1" dirty="0">
                <a:latin typeface="Franklin Gothic Medium" pitchFamily="34" charset="0"/>
              </a:endParaRPr>
            </a:p>
            <a:p>
              <a:r>
                <a:rPr lang="en-US" sz="2800" i="1" dirty="0" smtClean="0">
                  <a:latin typeface="Franklin Gothic Medium" pitchFamily="34" charset="0"/>
                </a:rPr>
                <a:t>T</a:t>
              </a:r>
              <a:r>
                <a:rPr lang="en-US" sz="3600" i="1" baseline="-25000" dirty="0" smtClean="0">
                  <a:latin typeface="Franklin Gothic Medium" pitchFamily="34" charset="0"/>
                </a:rPr>
                <a:t>s</a:t>
              </a:r>
              <a:endParaRPr lang="en-US" sz="3600" i="1" baseline="-25000" dirty="0">
                <a:latin typeface="Franklin Gothic Medium" pitchFamily="34" charset="0"/>
              </a:endParaRPr>
            </a:p>
          </p:txBody>
        </p:sp>
        <p:sp>
          <p:nvSpPr>
            <p:cNvPr id="5" name="TextBox 4"/>
            <p:cNvSpPr txBox="1"/>
            <p:nvPr/>
          </p:nvSpPr>
          <p:spPr>
            <a:xfrm>
              <a:off x="1905000" y="1981200"/>
              <a:ext cx="2362200" cy="2246769"/>
            </a:xfrm>
            <a:prstGeom prst="rect">
              <a:avLst/>
            </a:prstGeom>
            <a:noFill/>
          </p:spPr>
          <p:txBody>
            <a:bodyPr wrap="square" rtlCol="0">
              <a:spAutoFit/>
            </a:bodyPr>
            <a:lstStyle/>
            <a:p>
              <a:r>
                <a:rPr lang="en-US" sz="2800" u="sng" dirty="0" smtClean="0">
                  <a:latin typeface="Franklin Gothic Medium" pitchFamily="34" charset="0"/>
                </a:rPr>
                <a:t>1964</a:t>
              </a:r>
            </a:p>
            <a:p>
              <a:endParaRPr lang="en-US" sz="1400" dirty="0" smtClean="0">
                <a:latin typeface="Franklin Gothic Medium" pitchFamily="34" charset="0"/>
              </a:endParaRPr>
            </a:p>
            <a:p>
              <a:r>
                <a:rPr lang="en-US" sz="2800" dirty="0" smtClean="0">
                  <a:latin typeface="Franklin Gothic Medium" pitchFamily="34" charset="0"/>
                </a:rPr>
                <a:t>8.5 m (28 ft.)</a:t>
              </a:r>
            </a:p>
            <a:p>
              <a:r>
                <a:rPr lang="en-US" sz="2800" dirty="0" smtClean="0">
                  <a:latin typeface="Franklin Gothic Medium" pitchFamily="34" charset="0"/>
                </a:rPr>
                <a:t>(MIT LL)</a:t>
              </a:r>
            </a:p>
            <a:p>
              <a:endParaRPr lang="en-US" sz="1400" dirty="0">
                <a:latin typeface="Franklin Gothic Medium" pitchFamily="34" charset="0"/>
              </a:endParaRPr>
            </a:p>
            <a:p>
              <a:r>
                <a:rPr lang="en-US" sz="2800" dirty="0" smtClean="0">
                  <a:latin typeface="Franklin Gothic Medium" pitchFamily="34" charset="0"/>
                </a:rPr>
                <a:t>22,000 K</a:t>
              </a:r>
              <a:endParaRPr lang="en-US" sz="2800" dirty="0">
                <a:latin typeface="Franklin Gothic Medium" pitchFamily="34" charset="0"/>
              </a:endParaRPr>
            </a:p>
          </p:txBody>
        </p:sp>
        <p:sp>
          <p:nvSpPr>
            <p:cNvPr id="6" name="TextBox 5"/>
            <p:cNvSpPr txBox="1"/>
            <p:nvPr/>
          </p:nvSpPr>
          <p:spPr>
            <a:xfrm>
              <a:off x="4419600" y="1981200"/>
              <a:ext cx="2438400" cy="2246769"/>
            </a:xfrm>
            <a:prstGeom prst="rect">
              <a:avLst/>
            </a:prstGeom>
            <a:noFill/>
          </p:spPr>
          <p:txBody>
            <a:bodyPr wrap="square" rtlCol="0">
              <a:spAutoFit/>
            </a:bodyPr>
            <a:lstStyle/>
            <a:p>
              <a:r>
                <a:rPr lang="en-US" sz="2800" u="sng" dirty="0" smtClean="0">
                  <a:latin typeface="Franklin Gothic Medium" pitchFamily="34" charset="0"/>
                </a:rPr>
                <a:t>2004</a:t>
              </a:r>
            </a:p>
            <a:p>
              <a:endParaRPr lang="en-US" sz="1400" dirty="0" smtClean="0">
                <a:latin typeface="Franklin Gothic Medium" pitchFamily="34" charset="0"/>
              </a:endParaRPr>
            </a:p>
            <a:p>
              <a:r>
                <a:rPr lang="en-US" sz="2800" dirty="0" smtClean="0">
                  <a:latin typeface="Franklin Gothic Medium" pitchFamily="34" charset="0"/>
                </a:rPr>
                <a:t>100 m</a:t>
              </a:r>
            </a:p>
            <a:p>
              <a:r>
                <a:rPr lang="en-US" sz="2800" dirty="0" smtClean="0">
                  <a:latin typeface="Franklin Gothic Medium" pitchFamily="34" charset="0"/>
                </a:rPr>
                <a:t>(GBT at NRAO)</a:t>
              </a:r>
            </a:p>
            <a:p>
              <a:endParaRPr lang="en-US" sz="1400" dirty="0">
                <a:latin typeface="Franklin Gothic Medium" pitchFamily="34" charset="0"/>
              </a:endParaRPr>
            </a:p>
            <a:p>
              <a:r>
                <a:rPr lang="en-US" sz="2800" dirty="0" smtClean="0">
                  <a:latin typeface="Franklin Gothic Medium" pitchFamily="34" charset="0"/>
                </a:rPr>
                <a:t>22 K</a:t>
              </a:r>
              <a:endParaRPr lang="en-US" sz="2800" dirty="0">
                <a:latin typeface="Franklin Gothic Medium" pitchFamily="34" charset="0"/>
              </a:endParaRPr>
            </a:p>
          </p:txBody>
        </p:sp>
        <p:sp>
          <p:nvSpPr>
            <p:cNvPr id="7" name="TextBox 6"/>
            <p:cNvSpPr txBox="1"/>
            <p:nvPr/>
          </p:nvSpPr>
          <p:spPr>
            <a:xfrm>
              <a:off x="7010400" y="1981200"/>
              <a:ext cx="1219200" cy="2246769"/>
            </a:xfrm>
            <a:prstGeom prst="rect">
              <a:avLst/>
            </a:prstGeom>
            <a:noFill/>
          </p:spPr>
          <p:txBody>
            <a:bodyPr wrap="square" rtlCol="0">
              <a:spAutoFit/>
            </a:bodyPr>
            <a:lstStyle/>
            <a:p>
              <a:r>
                <a:rPr lang="en-US" sz="2800" u="sng" dirty="0" smtClean="0">
                  <a:latin typeface="Franklin Gothic Medium" pitchFamily="34" charset="0"/>
                </a:rPr>
                <a:t>factor</a:t>
              </a:r>
            </a:p>
            <a:p>
              <a:endParaRPr lang="en-US" sz="1400" dirty="0" smtClean="0">
                <a:latin typeface="Franklin Gothic Medium" pitchFamily="34" charset="0"/>
              </a:endParaRPr>
            </a:p>
            <a:p>
              <a:r>
                <a:rPr lang="en-US" sz="2800" dirty="0" smtClean="0">
                  <a:latin typeface="Franklin Gothic Medium" pitchFamily="34" charset="0"/>
                </a:rPr>
                <a:t>14</a:t>
              </a:r>
            </a:p>
            <a:p>
              <a:endParaRPr lang="en-US" sz="2800" dirty="0" smtClean="0">
                <a:latin typeface="Franklin Gothic Medium" pitchFamily="34" charset="0"/>
              </a:endParaRPr>
            </a:p>
            <a:p>
              <a:endParaRPr lang="en-US" sz="1400" dirty="0">
                <a:latin typeface="Franklin Gothic Medium" pitchFamily="34" charset="0"/>
              </a:endParaRPr>
            </a:p>
            <a:p>
              <a:r>
                <a:rPr lang="en-US" sz="2800" dirty="0" smtClean="0">
                  <a:latin typeface="Franklin Gothic Medium" pitchFamily="34" charset="0"/>
                </a:rPr>
                <a:t>10</a:t>
              </a:r>
              <a:r>
                <a:rPr lang="en-US" sz="3600" baseline="30000" dirty="0" smtClean="0">
                  <a:latin typeface="Franklin Gothic Medium" pitchFamily="34" charset="0"/>
                </a:rPr>
                <a:t>-3</a:t>
              </a:r>
              <a:endParaRPr lang="en-US" sz="3600" baseline="30000" dirty="0">
                <a:latin typeface="Franklin Gothic Medium" pitchFamily="34" charset="0"/>
              </a:endParaRPr>
            </a:p>
          </p:txBody>
        </p:sp>
      </p:grpSp>
      <p:sp>
        <p:nvSpPr>
          <p:cNvPr id="14" name="TextBox 13"/>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5</a:t>
            </a:r>
            <a:endParaRPr lang="en-US" sz="1600" dirty="0">
              <a:latin typeface="Franklin Gothic Boo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abNebula.jpg"/>
          <p:cNvPicPr>
            <a:picLocks noChangeAspect="1"/>
          </p:cNvPicPr>
          <p:nvPr/>
        </p:nvPicPr>
        <p:blipFill>
          <a:blip r:embed="rId2" cstate="print"/>
          <a:stretch>
            <a:fillRect/>
          </a:stretch>
        </p:blipFill>
        <p:spPr>
          <a:xfrm>
            <a:off x="2498042" y="1764050"/>
            <a:ext cx="4129690" cy="4784397"/>
          </a:xfrm>
          <a:prstGeom prst="rect">
            <a:avLst/>
          </a:prstGeom>
        </p:spPr>
      </p:pic>
      <p:sp>
        <p:nvSpPr>
          <p:cNvPr id="6" name="TextBox 5"/>
          <p:cNvSpPr txBox="1"/>
          <p:nvPr/>
        </p:nvSpPr>
        <p:spPr>
          <a:xfrm>
            <a:off x="0" y="387534"/>
            <a:ext cx="9144000" cy="1323439"/>
          </a:xfrm>
          <a:prstGeom prst="rect">
            <a:avLst/>
          </a:prstGeom>
          <a:noFill/>
        </p:spPr>
        <p:txBody>
          <a:bodyPr wrap="square" rtlCol="0">
            <a:spAutoFit/>
          </a:bodyPr>
          <a:lstStyle/>
          <a:p>
            <a:pPr algn="ctr">
              <a:lnSpc>
                <a:spcPts val="3200"/>
              </a:lnSpc>
            </a:pPr>
            <a:r>
              <a:rPr lang="en-US" sz="3200" dirty="0" smtClean="0">
                <a:solidFill>
                  <a:srgbClr val="556EED"/>
                </a:solidFill>
                <a:latin typeface="Franklin Gothic Demi" pitchFamily="34" charset="0"/>
              </a:rPr>
              <a:t>Crab Nebula</a:t>
            </a:r>
          </a:p>
          <a:p>
            <a:pPr algn="ctr">
              <a:lnSpc>
                <a:spcPts val="3200"/>
              </a:lnSpc>
            </a:pPr>
            <a:r>
              <a:rPr lang="en-US" sz="2800" dirty="0" smtClean="0">
                <a:solidFill>
                  <a:srgbClr val="556EED"/>
                </a:solidFill>
                <a:latin typeface="Franklin Gothic Medium" pitchFamily="34" charset="0"/>
              </a:rPr>
              <a:t>(Supernovae of 1054 AD)</a:t>
            </a:r>
          </a:p>
          <a:p>
            <a:pPr algn="ctr">
              <a:lnSpc>
                <a:spcPts val="3200"/>
              </a:lnSpc>
            </a:pPr>
            <a:r>
              <a:rPr lang="en-US" sz="2800" dirty="0" smtClean="0">
                <a:solidFill>
                  <a:srgbClr val="556EED"/>
                </a:solidFill>
                <a:latin typeface="Franklin Gothic Medium" pitchFamily="34" charset="0"/>
              </a:rPr>
              <a:t>Scale 3’ or 2 parsecs</a:t>
            </a:r>
          </a:p>
        </p:txBody>
      </p:sp>
      <p:sp>
        <p:nvSpPr>
          <p:cNvPr id="7" name="TextBox 6"/>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6</a:t>
            </a:r>
            <a:endParaRPr lang="en-US" sz="1600" dirty="0">
              <a:latin typeface="Franklin Gothic Boo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abNebuladata.jpg"/>
          <p:cNvPicPr>
            <a:picLocks noChangeAspect="1"/>
          </p:cNvPicPr>
          <p:nvPr/>
        </p:nvPicPr>
        <p:blipFill>
          <a:blip r:embed="rId2" cstate="print"/>
          <a:stretch>
            <a:fillRect/>
          </a:stretch>
        </p:blipFill>
        <p:spPr>
          <a:xfrm>
            <a:off x="396631" y="1651163"/>
            <a:ext cx="8350738" cy="3895679"/>
          </a:xfrm>
          <a:prstGeom prst="rect">
            <a:avLst/>
          </a:prstGeom>
        </p:spPr>
      </p:pic>
      <p:sp>
        <p:nvSpPr>
          <p:cNvPr id="3" name="TextBox 2"/>
          <p:cNvSpPr txBox="1"/>
          <p:nvPr/>
        </p:nvSpPr>
        <p:spPr>
          <a:xfrm>
            <a:off x="605306" y="5525592"/>
            <a:ext cx="8010660" cy="646331"/>
          </a:xfrm>
          <a:prstGeom prst="rect">
            <a:avLst/>
          </a:prstGeom>
          <a:noFill/>
        </p:spPr>
        <p:txBody>
          <a:bodyPr wrap="square" rtlCol="0">
            <a:spAutoFit/>
          </a:bodyPr>
          <a:lstStyle/>
          <a:p>
            <a:r>
              <a:rPr lang="en-US" dirty="0" err="1" smtClean="0">
                <a:latin typeface="Franklin Gothic Medium" pitchFamily="34" charset="0"/>
              </a:rPr>
              <a:t>Staelin</a:t>
            </a:r>
            <a:r>
              <a:rPr lang="en-US" dirty="0" smtClean="0">
                <a:latin typeface="Franklin Gothic Medium" pitchFamily="34" charset="0"/>
              </a:rPr>
              <a:t> and </a:t>
            </a:r>
            <a:r>
              <a:rPr lang="en-US" dirty="0" err="1" smtClean="0">
                <a:latin typeface="Franklin Gothic Medium" pitchFamily="34" charset="0"/>
              </a:rPr>
              <a:t>Reifenstein</a:t>
            </a:r>
            <a:r>
              <a:rPr lang="en-US" dirty="0" smtClean="0">
                <a:latin typeface="Franklin Gothic Medium" pitchFamily="34" charset="0"/>
              </a:rPr>
              <a:t>, “Pulsating Radio Sources Near the Crab Nebula,” </a:t>
            </a:r>
            <a:r>
              <a:rPr lang="en-US" i="1" dirty="0" smtClean="0">
                <a:latin typeface="Franklin Gothic Medium" pitchFamily="34" charset="0"/>
              </a:rPr>
              <a:t>Science</a:t>
            </a:r>
            <a:r>
              <a:rPr lang="en-US" dirty="0" smtClean="0">
                <a:latin typeface="Franklin Gothic Medium" pitchFamily="34" charset="0"/>
              </a:rPr>
              <a:t>, 62, 1481 (Dec. 27, 1968)</a:t>
            </a:r>
          </a:p>
        </p:txBody>
      </p:sp>
      <p:grpSp>
        <p:nvGrpSpPr>
          <p:cNvPr id="7" name="Group 6"/>
          <p:cNvGrpSpPr/>
          <p:nvPr/>
        </p:nvGrpSpPr>
        <p:grpSpPr>
          <a:xfrm>
            <a:off x="0" y="606845"/>
            <a:ext cx="9144000" cy="1013180"/>
            <a:chOff x="0" y="423963"/>
            <a:chExt cx="9144000" cy="1013180"/>
          </a:xfrm>
        </p:grpSpPr>
        <p:sp>
          <p:nvSpPr>
            <p:cNvPr id="4" name="TextBox 3"/>
            <p:cNvSpPr txBox="1"/>
            <p:nvPr/>
          </p:nvSpPr>
          <p:spPr>
            <a:xfrm>
              <a:off x="0" y="423963"/>
              <a:ext cx="9144000" cy="584775"/>
            </a:xfrm>
            <a:prstGeom prst="rect">
              <a:avLst/>
            </a:prstGeom>
            <a:noFill/>
          </p:spPr>
          <p:txBody>
            <a:bodyPr wrap="square" rtlCol="0">
              <a:spAutoFit/>
            </a:bodyPr>
            <a:lstStyle/>
            <a:p>
              <a:pPr algn="ctr"/>
              <a:r>
                <a:rPr lang="en-US" sz="3200" dirty="0" smtClean="0">
                  <a:solidFill>
                    <a:srgbClr val="556EED"/>
                  </a:solidFill>
                  <a:latin typeface="Franklin Gothic Demi" pitchFamily="34" charset="0"/>
                </a:rPr>
                <a:t>Discovery of Crab Pulsar</a:t>
              </a:r>
            </a:p>
          </p:txBody>
        </p:sp>
        <p:sp>
          <p:nvSpPr>
            <p:cNvPr id="5" name="TextBox 4"/>
            <p:cNvSpPr txBox="1"/>
            <p:nvPr/>
          </p:nvSpPr>
          <p:spPr>
            <a:xfrm>
              <a:off x="0" y="975478"/>
              <a:ext cx="9144000" cy="461665"/>
            </a:xfrm>
            <a:prstGeom prst="rect">
              <a:avLst/>
            </a:prstGeom>
            <a:noFill/>
          </p:spPr>
          <p:txBody>
            <a:bodyPr wrap="square" rtlCol="0">
              <a:spAutoFit/>
            </a:bodyPr>
            <a:lstStyle/>
            <a:p>
              <a:pPr algn="ctr"/>
              <a:r>
                <a:rPr lang="en-US" sz="2400" dirty="0" smtClean="0">
                  <a:latin typeface="Franklin Gothic Medium" pitchFamily="34" charset="0"/>
                </a:rPr>
                <a:t>GB 300-ft. Telescope, October 1968</a:t>
              </a:r>
            </a:p>
          </p:txBody>
        </p:sp>
      </p:grpSp>
      <p:sp>
        <p:nvSpPr>
          <p:cNvPr id="8" name="TextBox 7"/>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7</a:t>
            </a:r>
            <a:endParaRPr lang="en-US" sz="1600" dirty="0">
              <a:latin typeface="Franklin Gothic Boo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094348"/>
            <a:ext cx="8305800" cy="4154984"/>
          </a:xfrm>
          <a:prstGeom prst="rect">
            <a:avLst/>
          </a:prstGeom>
          <a:noFill/>
        </p:spPr>
        <p:txBody>
          <a:bodyPr wrap="square" rtlCol="0">
            <a:spAutoFit/>
          </a:bodyPr>
          <a:lstStyle/>
          <a:p>
            <a:r>
              <a:rPr lang="en-US" sz="2200" dirty="0" smtClean="0">
                <a:latin typeface="Franklin Gothic Medium" pitchFamily="34" charset="0"/>
              </a:rPr>
              <a:t>“The most significant discovery since the original Cambridge work then came from the National Radio Astronomy Observatory (NRAO) in USA. </a:t>
            </a:r>
            <a:r>
              <a:rPr lang="en-US" sz="2200" dirty="0" err="1" smtClean="0">
                <a:latin typeface="Franklin Gothic Medium" pitchFamily="34" charset="0"/>
              </a:rPr>
              <a:t>Staelin</a:t>
            </a:r>
            <a:r>
              <a:rPr lang="en-US" sz="2200" dirty="0" smtClean="0">
                <a:latin typeface="Franklin Gothic Medium" pitchFamily="34" charset="0"/>
              </a:rPr>
              <a:t> and </a:t>
            </a:r>
            <a:r>
              <a:rPr lang="en-US" sz="2200" dirty="0" err="1" smtClean="0">
                <a:latin typeface="Franklin Gothic Medium" pitchFamily="34" charset="0"/>
              </a:rPr>
              <a:t>Reifenstein</a:t>
            </a:r>
            <a:r>
              <a:rPr lang="en-US" sz="2200" dirty="0" smtClean="0">
                <a:latin typeface="Franklin Gothic Medium" pitchFamily="34" charset="0"/>
              </a:rPr>
              <a:t> (1968) found two pulsars close to the Crab nebula, the best known supernova remnant in the whole sky. They could not, however, measure the periods, and it was left to </a:t>
            </a:r>
            <a:r>
              <a:rPr lang="en-US" sz="2200" dirty="0" err="1" smtClean="0">
                <a:latin typeface="Franklin Gothic Medium" pitchFamily="34" charset="0"/>
              </a:rPr>
              <a:t>Comella</a:t>
            </a:r>
            <a:r>
              <a:rPr lang="en-US" sz="2200" dirty="0" smtClean="0">
                <a:latin typeface="Franklin Gothic Medium" pitchFamily="34" charset="0"/>
              </a:rPr>
              <a:t> et al. (1969) working with the 1,000-ft. telescope at Arecibo to show that one of these two had a period of only 33 ms and that it appeared to be within the nebula. This pulsar is also slowing down, but so much faster than the Vela pulsar that its age is of the order of only 1,000 years. This is in very good agreement with the known age of the Crab nebula itself, and the association is completely established.”</a:t>
            </a:r>
            <a:endParaRPr lang="en-US" sz="2200" dirty="0">
              <a:latin typeface="Franklin Gothic Medium" pitchFamily="34" charset="0"/>
            </a:endParaRPr>
          </a:p>
        </p:txBody>
      </p:sp>
      <p:sp>
        <p:nvSpPr>
          <p:cNvPr id="8" name="TextBox 7"/>
          <p:cNvSpPr txBox="1"/>
          <p:nvPr/>
        </p:nvSpPr>
        <p:spPr>
          <a:xfrm>
            <a:off x="0" y="610538"/>
            <a:ext cx="9144000" cy="1323439"/>
          </a:xfrm>
          <a:prstGeom prst="rect">
            <a:avLst/>
          </a:prstGeom>
          <a:noFill/>
        </p:spPr>
        <p:txBody>
          <a:bodyPr wrap="square" rtlCol="0">
            <a:spAutoFit/>
          </a:bodyPr>
          <a:lstStyle/>
          <a:p>
            <a:pPr algn="ctr">
              <a:lnSpc>
                <a:spcPts val="3200"/>
              </a:lnSpc>
            </a:pPr>
            <a:r>
              <a:rPr lang="en-US" sz="3200" dirty="0" smtClean="0">
                <a:solidFill>
                  <a:srgbClr val="556EED"/>
                </a:solidFill>
                <a:latin typeface="Franklin Gothic Demi" pitchFamily="34" charset="0"/>
              </a:rPr>
              <a:t>Pulsars</a:t>
            </a:r>
          </a:p>
          <a:p>
            <a:pPr algn="ctr">
              <a:lnSpc>
                <a:spcPts val="3200"/>
              </a:lnSpc>
            </a:pPr>
            <a:r>
              <a:rPr lang="en-US" sz="3200" dirty="0" smtClean="0">
                <a:solidFill>
                  <a:srgbClr val="556EED"/>
                </a:solidFill>
                <a:latin typeface="Franklin Gothic Medium" pitchFamily="34" charset="0"/>
              </a:rPr>
              <a:t>A Review by F. </a:t>
            </a:r>
            <a:r>
              <a:rPr lang="en-US" sz="3200" smtClean="0">
                <a:solidFill>
                  <a:srgbClr val="556EED"/>
                </a:solidFill>
                <a:latin typeface="Franklin Gothic Medium" pitchFamily="34" charset="0"/>
              </a:rPr>
              <a:t>Graham-Smith</a:t>
            </a:r>
            <a:endParaRPr lang="en-US" sz="3200" dirty="0" smtClean="0">
              <a:solidFill>
                <a:srgbClr val="556EED"/>
              </a:solidFill>
              <a:latin typeface="Franklin Gothic Medium" pitchFamily="34" charset="0"/>
            </a:endParaRPr>
          </a:p>
          <a:p>
            <a:pPr algn="ctr">
              <a:lnSpc>
                <a:spcPts val="3200"/>
              </a:lnSpc>
            </a:pPr>
            <a:r>
              <a:rPr lang="en-US" sz="2400" i="1" dirty="0" smtClean="0">
                <a:latin typeface="Franklin Gothic Medium" pitchFamily="34" charset="0"/>
              </a:rPr>
              <a:t>Reports on Progress in Physics</a:t>
            </a:r>
            <a:r>
              <a:rPr lang="en-US" sz="2400" dirty="0" smtClean="0">
                <a:latin typeface="Franklin Gothic Medium" pitchFamily="34" charset="0"/>
              </a:rPr>
              <a:t>, 35, 399 (1972)</a:t>
            </a:r>
            <a:endParaRPr lang="en-US" sz="2400" dirty="0">
              <a:latin typeface="Franklin Gothic Medium" pitchFamily="34" charset="0"/>
            </a:endParaRPr>
          </a:p>
        </p:txBody>
      </p:sp>
      <p:sp>
        <p:nvSpPr>
          <p:cNvPr id="6" name="TextBox 5"/>
          <p:cNvSpPr txBox="1"/>
          <p:nvPr/>
        </p:nvSpPr>
        <p:spPr>
          <a:xfrm>
            <a:off x="0" y="6333254"/>
            <a:ext cx="1672046" cy="338554"/>
          </a:xfrm>
          <a:prstGeom prst="rect">
            <a:avLst/>
          </a:prstGeom>
          <a:noFill/>
        </p:spPr>
        <p:txBody>
          <a:bodyPr wrap="square" rtlCol="0">
            <a:spAutoFit/>
          </a:bodyPr>
          <a:lstStyle/>
          <a:p>
            <a:r>
              <a:rPr lang="en-US" sz="1600" dirty="0" smtClean="0">
                <a:latin typeface="Franklin Gothic Book" pitchFamily="34" charset="0"/>
              </a:rPr>
              <a:t>     Figure 8</a:t>
            </a:r>
            <a:endParaRPr lang="en-US" sz="1600" dirty="0">
              <a:latin typeface="Franklin Gothic Book"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522</Words>
  <Application>Microsoft Office PowerPoint</Application>
  <PresentationFormat>On-screen Show (4:3)</PresentationFormat>
  <Paragraphs>100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Harvard College Observatory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cbarrett</dc:creator>
  <cp:lastModifiedBy>cbarrett</cp:lastModifiedBy>
  <cp:revision>48</cp:revision>
  <dcterms:created xsi:type="dcterms:W3CDTF">2011-07-18T14:08:08Z</dcterms:created>
  <dcterms:modified xsi:type="dcterms:W3CDTF">2011-08-01T22:25:57Z</dcterms:modified>
</cp:coreProperties>
</file>