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embeddings/oleObject4.bin" ContentType="application/vnd.openxmlformats-officedocument.oleObject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embeddings/oleObject5.bin" ContentType="application/vnd.openxmlformats-officedocument.oleObject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899" r:id="rId2"/>
    <p:sldId id="853" r:id="rId3"/>
    <p:sldId id="856" r:id="rId4"/>
    <p:sldId id="742" r:id="rId5"/>
    <p:sldId id="922" r:id="rId6"/>
    <p:sldId id="940" r:id="rId7"/>
    <p:sldId id="910" r:id="rId8"/>
    <p:sldId id="950" r:id="rId9"/>
    <p:sldId id="925" r:id="rId10"/>
    <p:sldId id="927" r:id="rId11"/>
    <p:sldId id="949" r:id="rId12"/>
    <p:sldId id="897" r:id="rId13"/>
    <p:sldId id="782" r:id="rId14"/>
    <p:sldId id="783" r:id="rId15"/>
    <p:sldId id="784" r:id="rId16"/>
    <p:sldId id="786" r:id="rId17"/>
    <p:sldId id="788" r:id="rId18"/>
    <p:sldId id="798" r:id="rId19"/>
    <p:sldId id="790" r:id="rId20"/>
    <p:sldId id="797" r:id="rId21"/>
    <p:sldId id="903" r:id="rId22"/>
    <p:sldId id="904" r:id="rId23"/>
    <p:sldId id="905" r:id="rId24"/>
    <p:sldId id="869" r:id="rId25"/>
    <p:sldId id="948" r:id="rId26"/>
    <p:sldId id="947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FF6600"/>
    <a:srgbClr val="FF9900"/>
    <a:srgbClr val="000099"/>
    <a:srgbClr val="990000"/>
    <a:srgbClr val="00FFFF"/>
    <a:srgbClr val="FF00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2112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pPr>
              <a:defRPr/>
            </a:pPr>
            <a:fld id="{AA97711E-ED4A-7B4E-B6BD-3EBB386AE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0E389-A4F2-AE4B-BE2A-C6421ED70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CF60-044A-9B45-97D0-5436D1CFE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3553B-B1B6-4E4C-8D4B-79FFEEB6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668FD-D334-4A46-9678-BCA5896EC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3AC2C-9B5C-144A-9388-924FAAE2A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889B9-A839-9B49-9FAB-44F9BD6AD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E49F8-B20F-DF4A-82E6-E1BE893D6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17F3C-119B-C640-A0AE-FE8ECEE2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615F7-BB98-5F4D-80B1-77CAA6323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89AA-840E-B24F-9B6E-8C6C90D1C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4226E-980A-544F-A787-E7785DBE3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>
              <a:defRPr/>
            </a:pPr>
            <a:fld id="{48B33989-9A2F-7F46-B333-F8329011A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localgroup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galaxy_01_z2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xdf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/>
          <a:lstStyle/>
          <a:p>
            <a:r>
              <a:rPr lang="en-US" b="1" i="1" dirty="0" smtClean="0"/>
              <a:t>The Past and Future of Our Universe</a:t>
            </a:r>
            <a:endParaRPr lang="en-US" sz="36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Professor Avi Loeb</a:t>
            </a:r>
          </a:p>
          <a:p>
            <a:r>
              <a:rPr lang="en-US" dirty="0"/>
              <a:t>Harvard University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7772400" y="3124200"/>
            <a:ext cx="304800" cy="304800"/>
          </a:xfrm>
          <a:prstGeom prst="sun">
            <a:avLst>
              <a:gd name="adj" fmla="val 25000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09600" y="685800"/>
            <a:ext cx="304800" cy="304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1371600" y="990600"/>
            <a:ext cx="304800" cy="304800"/>
          </a:xfrm>
          <a:prstGeom prst="sun">
            <a:avLst>
              <a:gd name="adj" fmla="val 25000"/>
            </a:avLst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5943600" y="3124200"/>
            <a:ext cx="304800" cy="304800"/>
          </a:xfrm>
          <a:prstGeom prst="sun">
            <a:avLst>
              <a:gd name="adj" fmla="val 25000"/>
            </a:avLst>
          </a:prstGeom>
          <a:solidFill>
            <a:srgbClr val="FF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7467600" y="3581400"/>
            <a:ext cx="304800" cy="304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8382000" y="3581400"/>
            <a:ext cx="304800" cy="3048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8077200" y="838200"/>
            <a:ext cx="304800" cy="304800"/>
          </a:xfrm>
          <a:prstGeom prst="sun">
            <a:avLst>
              <a:gd name="adj" fmla="val 25000"/>
            </a:avLst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0" y="2867025"/>
          <a:ext cx="9144000" cy="3990975"/>
        </p:xfrm>
        <a:graphic>
          <a:graphicData uri="http://schemas.openxmlformats.org/presentationml/2006/ole">
            <p:oleObj spid="_x0000_s59394" name="Photo Editor Photo" r:id="rId3" imgW="17847619" imgH="7790476" progId="">
              <p:embed/>
            </p:oleObj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7237" y="329"/>
            <a:ext cx="2036763" cy="28666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04800"/>
            <a:ext cx="579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Mapping Hydrogen in Three Dimensions Through Cosmic Time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The Universe May be Full of Life </a:t>
            </a:r>
            <a:r>
              <a:rPr lang="en-US" dirty="0" smtClean="0">
                <a:solidFill>
                  <a:srgbClr val="3366FF"/>
                </a:solidFill>
              </a:rPr>
              <a:t>When Did Life Begin?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1148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10-100 </a:t>
            </a:r>
            <a:r>
              <a:rPr lang="en-US" dirty="0" err="1" smtClean="0">
                <a:solidFill>
                  <a:srgbClr val="3366FF"/>
                </a:solidFill>
              </a:rPr>
              <a:t>Myr</a:t>
            </a:r>
            <a:r>
              <a:rPr lang="en-US" dirty="0" smtClean="0">
                <a:solidFill>
                  <a:srgbClr val="3366FF"/>
                </a:solidFill>
              </a:rPr>
              <a:t>: </a:t>
            </a:r>
            <a:r>
              <a:rPr lang="en-US" dirty="0" smtClean="0"/>
              <a:t>first stars formed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~15 </a:t>
            </a:r>
            <a:r>
              <a:rPr lang="en-US" dirty="0" err="1" smtClean="0">
                <a:solidFill>
                  <a:srgbClr val="3366FF"/>
                </a:solidFill>
              </a:rPr>
              <a:t>Myr</a:t>
            </a:r>
            <a:r>
              <a:rPr lang="en-US" dirty="0" smtClean="0">
                <a:solidFill>
                  <a:srgbClr val="3366FF"/>
                </a:solidFill>
              </a:rPr>
              <a:t>: </a:t>
            </a:r>
            <a:r>
              <a:rPr lang="en-US" dirty="0" smtClean="0"/>
              <a:t>Cosmic Microwave Background had a temperature of  ~300K=27C and could have served as an incubator for the chemistry of life if rocky planets existed with liquid water on their surface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~14 </a:t>
            </a:r>
            <a:r>
              <a:rPr lang="en-US" dirty="0" err="1" smtClean="0">
                <a:solidFill>
                  <a:srgbClr val="3366FF"/>
                </a:solidFill>
              </a:rPr>
              <a:t>Gyr</a:t>
            </a:r>
            <a:r>
              <a:rPr lang="en-US" dirty="0" smtClean="0">
                <a:solidFill>
                  <a:srgbClr val="3366FF"/>
                </a:solidFill>
              </a:rPr>
              <a:t> (now): </a:t>
            </a:r>
            <a:r>
              <a:rPr lang="en-US" dirty="0" smtClean="0"/>
              <a:t>we exist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/>
          <a:srcRect r="9813"/>
          <a:stretch>
            <a:fillRect/>
          </a:stretch>
        </p:blipFill>
        <p:spPr bwMode="auto">
          <a:xfrm>
            <a:off x="2198687" y="704460"/>
            <a:ext cx="4202113" cy="615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6858000" y="0"/>
            <a:ext cx="533400" cy="6858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3048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dirty="0" smtClean="0"/>
              <a:t>So much about the past, but what does the future hold?</a:t>
            </a:r>
            <a:endParaRPr lang="en-US" sz="44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sz="3200" b="1" i="1"/>
              <a:t>The Long Term Future of Extragalactic Astronomy</a:t>
            </a:r>
            <a:endParaRPr lang="en-U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 l="2921" t="11266" r="4968" b="18379"/>
          <a:stretch>
            <a:fillRect/>
          </a:stretch>
        </p:blipFill>
        <p:spPr bwMode="auto">
          <a:xfrm>
            <a:off x="0" y="709613"/>
            <a:ext cx="441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5181600" y="1900238"/>
            <a:ext cx="3125788" cy="2976562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6705600" y="3276600"/>
            <a:ext cx="152400" cy="152400"/>
          </a:xfrm>
          <a:prstGeom prst="ellipse">
            <a:avLst/>
          </a:prstGeom>
          <a:solidFill>
            <a:srgbClr val="993300"/>
          </a:soli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553200" y="2971800"/>
            <a:ext cx="60960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</a:t>
            </a:r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V="1">
            <a:off x="8077200" y="2057400"/>
            <a:ext cx="457200" cy="381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7924800" y="2438400"/>
            <a:ext cx="152400" cy="152400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7" name="Freeform 9"/>
          <p:cNvSpPr>
            <a:spLocks/>
          </p:cNvSpPr>
          <p:nvPr/>
        </p:nvSpPr>
        <p:spPr bwMode="auto">
          <a:xfrm>
            <a:off x="7315200" y="2565400"/>
            <a:ext cx="457200" cy="406400"/>
          </a:xfrm>
          <a:custGeom>
            <a:avLst/>
            <a:gdLst>
              <a:gd name="T0" fmla="*/ 2147483647 w 288"/>
              <a:gd name="T1" fmla="*/ 2147483647 h 256"/>
              <a:gd name="T2" fmla="*/ 2147483647 w 288"/>
              <a:gd name="T3" fmla="*/ 2147483647 h 256"/>
              <a:gd name="T4" fmla="*/ 2147483647 w 288"/>
              <a:gd name="T5" fmla="*/ 2147483647 h 256"/>
              <a:gd name="T6" fmla="*/ 2147483647 w 288"/>
              <a:gd name="T7" fmla="*/ 2147483647 h 256"/>
              <a:gd name="T8" fmla="*/ 2147483647 w 288"/>
              <a:gd name="T9" fmla="*/ 2147483647 h 256"/>
              <a:gd name="T10" fmla="*/ 2147483647 w 288"/>
              <a:gd name="T11" fmla="*/ 2147483647 h 256"/>
              <a:gd name="T12" fmla="*/ 2147483647 w 288"/>
              <a:gd name="T13" fmla="*/ 2147483647 h 256"/>
              <a:gd name="T14" fmla="*/ 0 w 288"/>
              <a:gd name="T15" fmla="*/ 2147483647 h 2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88"/>
              <a:gd name="T25" fmla="*/ 0 h 256"/>
              <a:gd name="T26" fmla="*/ 288 w 288"/>
              <a:gd name="T27" fmla="*/ 256 h 2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8" h="256">
                <a:moveTo>
                  <a:pt x="288" y="64"/>
                </a:moveTo>
                <a:cubicBezTo>
                  <a:pt x="268" y="32"/>
                  <a:pt x="248" y="0"/>
                  <a:pt x="240" y="16"/>
                </a:cubicBezTo>
                <a:cubicBezTo>
                  <a:pt x="232" y="32"/>
                  <a:pt x="256" y="144"/>
                  <a:pt x="240" y="160"/>
                </a:cubicBezTo>
                <a:cubicBezTo>
                  <a:pt x="224" y="176"/>
                  <a:pt x="160" y="104"/>
                  <a:pt x="144" y="112"/>
                </a:cubicBezTo>
                <a:cubicBezTo>
                  <a:pt x="128" y="120"/>
                  <a:pt x="152" y="184"/>
                  <a:pt x="144" y="208"/>
                </a:cubicBezTo>
                <a:cubicBezTo>
                  <a:pt x="136" y="232"/>
                  <a:pt x="112" y="256"/>
                  <a:pt x="96" y="256"/>
                </a:cubicBezTo>
                <a:cubicBezTo>
                  <a:pt x="80" y="256"/>
                  <a:pt x="64" y="208"/>
                  <a:pt x="48" y="208"/>
                </a:cubicBezTo>
                <a:cubicBezTo>
                  <a:pt x="32" y="208"/>
                  <a:pt x="8" y="248"/>
                  <a:pt x="0" y="256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7315200" y="2438400"/>
            <a:ext cx="22860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</a:t>
            </a:r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H="1">
            <a:off x="7239000" y="2895600"/>
            <a:ext cx="1524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7620000" y="1447800"/>
            <a:ext cx="1524000" cy="7794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Accelerating</a:t>
            </a:r>
          </a:p>
          <a:p>
            <a:pPr>
              <a:spcBef>
                <a:spcPct val="50000"/>
              </a:spcBef>
            </a:pPr>
            <a:r>
              <a:rPr lang="en-US"/>
              <a:t>source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228600" y="6035675"/>
            <a:ext cx="8915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All galaxies beyond a redshift of z=1.8 are already outside our horizon (no cell phone communication to z&gt;1.8!).            (Loeb 2001)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457200" y="560070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 flipV="1">
            <a:off x="838200" y="5257800"/>
            <a:ext cx="0" cy="342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en-US" b="1" i="1"/>
              <a:t>Analogy</a:t>
            </a:r>
            <a:endParaRPr lang="en-US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 flipH="1">
            <a:off x="533400" y="5581650"/>
            <a:ext cx="304800" cy="762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838200" y="5581650"/>
            <a:ext cx="457200" cy="7429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533400" y="63246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V="1">
            <a:off x="1295400" y="6172200"/>
            <a:ext cx="2286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914400" y="4800600"/>
            <a:ext cx="3810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1295400" y="4724400"/>
            <a:ext cx="2286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V="1">
            <a:off x="914400" y="4572000"/>
            <a:ext cx="6096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V="1">
            <a:off x="5410200" y="2362200"/>
            <a:ext cx="762000" cy="685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5486400" y="4648200"/>
            <a:ext cx="762000" cy="609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 flipH="1">
            <a:off x="3657600" y="4953000"/>
            <a:ext cx="381000" cy="838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 flipH="1" flipV="1">
            <a:off x="2362200" y="3733800"/>
            <a:ext cx="990600" cy="76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 flipH="1" flipV="1">
            <a:off x="3505200" y="1905000"/>
            <a:ext cx="609600" cy="914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0" y="6629400"/>
            <a:ext cx="1981200" cy="0"/>
          </a:xfrm>
          <a:prstGeom prst="line">
            <a:avLst/>
          </a:prstGeom>
          <a:noFill/>
          <a:ln w="571500">
            <a:solidFill>
              <a:srgbClr val="99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533400" y="6324600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3429000" y="2743200"/>
            <a:ext cx="2362200" cy="228600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0" name="Freeform 18"/>
          <p:cNvSpPr>
            <a:spLocks/>
          </p:cNvSpPr>
          <p:nvPr/>
        </p:nvSpPr>
        <p:spPr bwMode="auto">
          <a:xfrm>
            <a:off x="3733800" y="47244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1" name="Freeform 19"/>
          <p:cNvSpPr>
            <a:spLocks/>
          </p:cNvSpPr>
          <p:nvPr/>
        </p:nvSpPr>
        <p:spPr bwMode="auto">
          <a:xfrm>
            <a:off x="4724400" y="27432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2" name="Freeform 20"/>
          <p:cNvSpPr>
            <a:spLocks/>
          </p:cNvSpPr>
          <p:nvPr/>
        </p:nvSpPr>
        <p:spPr bwMode="auto">
          <a:xfrm>
            <a:off x="5105400" y="28956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3" name="Freeform 21"/>
          <p:cNvSpPr>
            <a:spLocks/>
          </p:cNvSpPr>
          <p:nvPr/>
        </p:nvSpPr>
        <p:spPr bwMode="auto">
          <a:xfrm>
            <a:off x="5638800" y="42672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609600" y="762000"/>
            <a:ext cx="8229600" cy="519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Ants = Photons                  Balloon=Expanding Space</a:t>
            </a: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760413" y="4114800"/>
            <a:ext cx="457200" cy="457200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762000" y="4552950"/>
            <a:ext cx="152400" cy="1009650"/>
          </a:xfrm>
          <a:prstGeom prst="ellipse">
            <a:avLst/>
          </a:prstGeom>
          <a:solidFill>
            <a:srgbClr val="FFCC99"/>
          </a:soli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7" name="Freeform 25"/>
          <p:cNvSpPr>
            <a:spLocks/>
          </p:cNvSpPr>
          <p:nvPr/>
        </p:nvSpPr>
        <p:spPr bwMode="auto">
          <a:xfrm>
            <a:off x="1112838" y="3203575"/>
            <a:ext cx="2549525" cy="1273175"/>
          </a:xfrm>
          <a:custGeom>
            <a:avLst/>
            <a:gdLst>
              <a:gd name="T0" fmla="*/ 0 w 1606"/>
              <a:gd name="T1" fmla="*/ 2147483647 h 802"/>
              <a:gd name="T2" fmla="*/ 2147483647 w 1606"/>
              <a:gd name="T3" fmla="*/ 2147483647 h 802"/>
              <a:gd name="T4" fmla="*/ 2147483647 w 1606"/>
              <a:gd name="T5" fmla="*/ 2147483647 h 802"/>
              <a:gd name="T6" fmla="*/ 2147483647 w 1606"/>
              <a:gd name="T7" fmla="*/ 2147483647 h 802"/>
              <a:gd name="T8" fmla="*/ 2147483647 w 1606"/>
              <a:gd name="T9" fmla="*/ 2147483647 h 802"/>
              <a:gd name="T10" fmla="*/ 2147483647 w 1606"/>
              <a:gd name="T11" fmla="*/ 2147483647 h 802"/>
              <a:gd name="T12" fmla="*/ 2147483647 w 1606"/>
              <a:gd name="T13" fmla="*/ 2147483647 h 802"/>
              <a:gd name="T14" fmla="*/ 2147483647 w 1606"/>
              <a:gd name="T15" fmla="*/ 2147483647 h 802"/>
              <a:gd name="T16" fmla="*/ 2147483647 w 1606"/>
              <a:gd name="T17" fmla="*/ 2147483647 h 802"/>
              <a:gd name="T18" fmla="*/ 2147483647 w 1606"/>
              <a:gd name="T19" fmla="*/ 2147483647 h 802"/>
              <a:gd name="T20" fmla="*/ 2147483647 w 1606"/>
              <a:gd name="T21" fmla="*/ 2147483647 h 802"/>
              <a:gd name="T22" fmla="*/ 2147483647 w 1606"/>
              <a:gd name="T23" fmla="*/ 2147483647 h 802"/>
              <a:gd name="T24" fmla="*/ 2147483647 w 1606"/>
              <a:gd name="T25" fmla="*/ 2147483647 h 802"/>
              <a:gd name="T26" fmla="*/ 2147483647 w 1606"/>
              <a:gd name="T27" fmla="*/ 2147483647 h 802"/>
              <a:gd name="T28" fmla="*/ 2147483647 w 1606"/>
              <a:gd name="T29" fmla="*/ 2147483647 h 802"/>
              <a:gd name="T30" fmla="*/ 2147483647 w 1606"/>
              <a:gd name="T31" fmla="*/ 2147483647 h 802"/>
              <a:gd name="T32" fmla="*/ 2147483647 w 1606"/>
              <a:gd name="T33" fmla="*/ 2147483647 h 802"/>
              <a:gd name="T34" fmla="*/ 2147483647 w 1606"/>
              <a:gd name="T35" fmla="*/ 0 h 8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6"/>
              <a:gd name="T55" fmla="*/ 0 h 802"/>
              <a:gd name="T56" fmla="*/ 1606 w 1606"/>
              <a:gd name="T57" fmla="*/ 802 h 8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6" h="802">
                <a:moveTo>
                  <a:pt x="0" y="780"/>
                </a:moveTo>
                <a:cubicBezTo>
                  <a:pt x="151" y="802"/>
                  <a:pt x="316" y="772"/>
                  <a:pt x="468" y="756"/>
                </a:cubicBezTo>
                <a:cubicBezTo>
                  <a:pt x="588" y="729"/>
                  <a:pt x="420" y="771"/>
                  <a:pt x="522" y="733"/>
                </a:cubicBezTo>
                <a:cubicBezTo>
                  <a:pt x="641" y="689"/>
                  <a:pt x="774" y="665"/>
                  <a:pt x="889" y="608"/>
                </a:cubicBezTo>
                <a:cubicBezTo>
                  <a:pt x="939" y="583"/>
                  <a:pt x="987" y="556"/>
                  <a:pt x="1037" y="530"/>
                </a:cubicBezTo>
                <a:cubicBezTo>
                  <a:pt x="1042" y="522"/>
                  <a:pt x="1044" y="512"/>
                  <a:pt x="1052" y="507"/>
                </a:cubicBezTo>
                <a:cubicBezTo>
                  <a:pt x="1071" y="494"/>
                  <a:pt x="1115" y="476"/>
                  <a:pt x="1115" y="476"/>
                </a:cubicBezTo>
                <a:cubicBezTo>
                  <a:pt x="1134" y="445"/>
                  <a:pt x="1152" y="446"/>
                  <a:pt x="1185" y="429"/>
                </a:cubicBezTo>
                <a:cubicBezTo>
                  <a:pt x="1215" y="369"/>
                  <a:pt x="1217" y="362"/>
                  <a:pt x="1271" y="328"/>
                </a:cubicBezTo>
                <a:cubicBezTo>
                  <a:pt x="1288" y="301"/>
                  <a:pt x="1294" y="284"/>
                  <a:pt x="1325" y="273"/>
                </a:cubicBezTo>
                <a:cubicBezTo>
                  <a:pt x="1330" y="265"/>
                  <a:pt x="1334" y="256"/>
                  <a:pt x="1341" y="250"/>
                </a:cubicBezTo>
                <a:cubicBezTo>
                  <a:pt x="1350" y="243"/>
                  <a:pt x="1364" y="242"/>
                  <a:pt x="1372" y="234"/>
                </a:cubicBezTo>
                <a:cubicBezTo>
                  <a:pt x="1432" y="173"/>
                  <a:pt x="1374" y="196"/>
                  <a:pt x="1426" y="180"/>
                </a:cubicBezTo>
                <a:cubicBezTo>
                  <a:pt x="1434" y="175"/>
                  <a:pt x="1443" y="171"/>
                  <a:pt x="1450" y="164"/>
                </a:cubicBezTo>
                <a:cubicBezTo>
                  <a:pt x="1456" y="158"/>
                  <a:pt x="1458" y="147"/>
                  <a:pt x="1465" y="141"/>
                </a:cubicBezTo>
                <a:cubicBezTo>
                  <a:pt x="1479" y="129"/>
                  <a:pt x="1512" y="110"/>
                  <a:pt x="1512" y="110"/>
                </a:cubicBezTo>
                <a:cubicBezTo>
                  <a:pt x="1533" y="78"/>
                  <a:pt x="1523" y="67"/>
                  <a:pt x="1559" y="55"/>
                </a:cubicBezTo>
                <a:cubicBezTo>
                  <a:pt x="1593" y="3"/>
                  <a:pt x="1573" y="16"/>
                  <a:pt x="1606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8" name="Freeform 26"/>
          <p:cNvSpPr>
            <a:spLocks/>
          </p:cNvSpPr>
          <p:nvPr/>
        </p:nvSpPr>
        <p:spPr bwMode="auto">
          <a:xfrm>
            <a:off x="1219200" y="4419600"/>
            <a:ext cx="3197225" cy="617538"/>
          </a:xfrm>
          <a:custGeom>
            <a:avLst/>
            <a:gdLst>
              <a:gd name="T0" fmla="*/ 2147483647 w 2014"/>
              <a:gd name="T1" fmla="*/ 0 h 389"/>
              <a:gd name="T2" fmla="*/ 2147483647 w 2014"/>
              <a:gd name="T3" fmla="*/ 2147483647 h 389"/>
              <a:gd name="T4" fmla="*/ 2147483647 w 2014"/>
              <a:gd name="T5" fmla="*/ 2147483647 h 389"/>
              <a:gd name="T6" fmla="*/ 2147483647 w 2014"/>
              <a:gd name="T7" fmla="*/ 2147483647 h 389"/>
              <a:gd name="T8" fmla="*/ 2147483647 w 2014"/>
              <a:gd name="T9" fmla="*/ 2147483647 h 389"/>
              <a:gd name="T10" fmla="*/ 2147483647 w 2014"/>
              <a:gd name="T11" fmla="*/ 2147483647 h 389"/>
              <a:gd name="T12" fmla="*/ 2147483647 w 2014"/>
              <a:gd name="T13" fmla="*/ 2147483647 h 3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14"/>
              <a:gd name="T22" fmla="*/ 0 h 389"/>
              <a:gd name="T23" fmla="*/ 2014 w 2014"/>
              <a:gd name="T24" fmla="*/ 389 h 3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14" h="389">
                <a:moveTo>
                  <a:pt x="4" y="0"/>
                </a:moveTo>
                <a:cubicBezTo>
                  <a:pt x="105" y="23"/>
                  <a:pt x="0" y="1"/>
                  <a:pt x="237" y="15"/>
                </a:cubicBezTo>
                <a:cubicBezTo>
                  <a:pt x="328" y="20"/>
                  <a:pt x="418" y="39"/>
                  <a:pt x="510" y="46"/>
                </a:cubicBezTo>
                <a:cubicBezTo>
                  <a:pt x="676" y="101"/>
                  <a:pt x="850" y="151"/>
                  <a:pt x="1024" y="171"/>
                </a:cubicBezTo>
                <a:cubicBezTo>
                  <a:pt x="1121" y="195"/>
                  <a:pt x="1214" y="232"/>
                  <a:pt x="1313" y="249"/>
                </a:cubicBezTo>
                <a:cubicBezTo>
                  <a:pt x="1431" y="290"/>
                  <a:pt x="1563" y="318"/>
                  <a:pt x="1687" y="327"/>
                </a:cubicBezTo>
                <a:cubicBezTo>
                  <a:pt x="1792" y="352"/>
                  <a:pt x="1905" y="389"/>
                  <a:pt x="2014" y="389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en-US" b="1" i="1"/>
              <a:t>Analogy</a:t>
            </a:r>
            <a:endParaRPr lang="en-US"/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2286000" y="1676400"/>
            <a:ext cx="4572000" cy="434340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 w="63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 flipH="1">
            <a:off x="533400" y="5581650"/>
            <a:ext cx="304800" cy="762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838200" y="5581650"/>
            <a:ext cx="457200" cy="7429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533400" y="63246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 flipV="1">
            <a:off x="1295400" y="6172200"/>
            <a:ext cx="2286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914400" y="4800600"/>
            <a:ext cx="3810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V="1">
            <a:off x="1295400" y="4724400"/>
            <a:ext cx="2286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V="1">
            <a:off x="914400" y="4572000"/>
            <a:ext cx="6096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0" y="6629400"/>
            <a:ext cx="1981200" cy="0"/>
          </a:xfrm>
          <a:prstGeom prst="line">
            <a:avLst/>
          </a:prstGeom>
          <a:noFill/>
          <a:ln w="571500">
            <a:solidFill>
              <a:srgbClr val="99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533400" y="6324600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9" name="Freeform 13"/>
          <p:cNvSpPr>
            <a:spLocks/>
          </p:cNvSpPr>
          <p:nvPr/>
        </p:nvSpPr>
        <p:spPr bwMode="auto">
          <a:xfrm>
            <a:off x="4876800" y="17526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0" name="Freeform 14"/>
          <p:cNvSpPr>
            <a:spLocks/>
          </p:cNvSpPr>
          <p:nvPr/>
        </p:nvSpPr>
        <p:spPr bwMode="auto">
          <a:xfrm>
            <a:off x="5715000" y="20574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1" name="Freeform 15"/>
          <p:cNvSpPr>
            <a:spLocks/>
          </p:cNvSpPr>
          <p:nvPr/>
        </p:nvSpPr>
        <p:spPr bwMode="auto">
          <a:xfrm>
            <a:off x="6629400" y="45720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2" name="Freeform 16"/>
          <p:cNvSpPr>
            <a:spLocks/>
          </p:cNvSpPr>
          <p:nvPr/>
        </p:nvSpPr>
        <p:spPr bwMode="auto">
          <a:xfrm>
            <a:off x="3048000" y="54864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5410200" y="1905000"/>
            <a:ext cx="3048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H="1" flipV="1">
            <a:off x="5029200" y="1828800"/>
            <a:ext cx="304800" cy="76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609600" y="762000"/>
            <a:ext cx="8229600" cy="519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Ants = Photons                  Balloon=Expanding Space</a:t>
            </a:r>
          </a:p>
        </p:txBody>
      </p:sp>
      <p:sp>
        <p:nvSpPr>
          <p:cNvPr id="65556" name="Freeform 20"/>
          <p:cNvSpPr>
            <a:spLocks/>
          </p:cNvSpPr>
          <p:nvPr/>
        </p:nvSpPr>
        <p:spPr bwMode="auto">
          <a:xfrm>
            <a:off x="6429375" y="4330700"/>
            <a:ext cx="361950" cy="604838"/>
          </a:xfrm>
          <a:custGeom>
            <a:avLst/>
            <a:gdLst>
              <a:gd name="T0" fmla="*/ 2147483647 w 228"/>
              <a:gd name="T1" fmla="*/ 0 h 381"/>
              <a:gd name="T2" fmla="*/ 2147483647 w 228"/>
              <a:gd name="T3" fmla="*/ 2147483647 h 381"/>
              <a:gd name="T4" fmla="*/ 2147483647 w 228"/>
              <a:gd name="T5" fmla="*/ 2147483647 h 381"/>
              <a:gd name="T6" fmla="*/ 2147483647 w 228"/>
              <a:gd name="T7" fmla="*/ 2147483647 h 381"/>
              <a:gd name="T8" fmla="*/ 2147483647 w 228"/>
              <a:gd name="T9" fmla="*/ 2147483647 h 381"/>
              <a:gd name="T10" fmla="*/ 2147483647 w 228"/>
              <a:gd name="T11" fmla="*/ 2147483647 h 3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8"/>
              <a:gd name="T19" fmla="*/ 0 h 381"/>
              <a:gd name="T20" fmla="*/ 228 w 228"/>
              <a:gd name="T21" fmla="*/ 381 h 3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8" h="381">
                <a:moveTo>
                  <a:pt x="228" y="0"/>
                </a:moveTo>
                <a:cubicBezTo>
                  <a:pt x="164" y="5"/>
                  <a:pt x="116" y="4"/>
                  <a:pt x="64" y="39"/>
                </a:cubicBezTo>
                <a:cubicBezTo>
                  <a:pt x="54" y="72"/>
                  <a:pt x="37" y="98"/>
                  <a:pt x="26" y="132"/>
                </a:cubicBezTo>
                <a:cubicBezTo>
                  <a:pt x="21" y="148"/>
                  <a:pt x="10" y="179"/>
                  <a:pt x="10" y="179"/>
                </a:cubicBezTo>
                <a:cubicBezTo>
                  <a:pt x="15" y="257"/>
                  <a:pt x="0" y="314"/>
                  <a:pt x="64" y="358"/>
                </a:cubicBezTo>
                <a:cubicBezTo>
                  <a:pt x="69" y="366"/>
                  <a:pt x="80" y="381"/>
                  <a:pt x="80" y="381"/>
                </a:cubicBezTo>
              </a:path>
            </a:pathLst>
          </a:cu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 flipV="1">
            <a:off x="6705600" y="3810000"/>
            <a:ext cx="99060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7543800" y="3429000"/>
            <a:ext cx="1600200" cy="14652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visited area (horizon)  since blowing started       (Big Bang)</a:t>
            </a:r>
          </a:p>
        </p:txBody>
      </p:sp>
      <p:sp>
        <p:nvSpPr>
          <p:cNvPr id="65559" name="Freeform 23"/>
          <p:cNvSpPr>
            <a:spLocks/>
          </p:cNvSpPr>
          <p:nvPr/>
        </p:nvSpPr>
        <p:spPr bwMode="auto">
          <a:xfrm>
            <a:off x="1066800" y="4419600"/>
            <a:ext cx="2349500" cy="1322388"/>
          </a:xfrm>
          <a:custGeom>
            <a:avLst/>
            <a:gdLst>
              <a:gd name="T0" fmla="*/ 0 w 1480"/>
              <a:gd name="T1" fmla="*/ 0 h 833"/>
              <a:gd name="T2" fmla="*/ 2147483647 w 1480"/>
              <a:gd name="T3" fmla="*/ 2147483647 h 833"/>
              <a:gd name="T4" fmla="*/ 2147483647 w 1480"/>
              <a:gd name="T5" fmla="*/ 2147483647 h 833"/>
              <a:gd name="T6" fmla="*/ 2147483647 w 1480"/>
              <a:gd name="T7" fmla="*/ 2147483647 h 833"/>
              <a:gd name="T8" fmla="*/ 2147483647 w 1480"/>
              <a:gd name="T9" fmla="*/ 2147483647 h 833"/>
              <a:gd name="T10" fmla="*/ 2147483647 w 1480"/>
              <a:gd name="T11" fmla="*/ 2147483647 h 833"/>
              <a:gd name="T12" fmla="*/ 2147483647 w 1480"/>
              <a:gd name="T13" fmla="*/ 2147483647 h 833"/>
              <a:gd name="T14" fmla="*/ 2147483647 w 1480"/>
              <a:gd name="T15" fmla="*/ 2147483647 h 833"/>
              <a:gd name="T16" fmla="*/ 2147483647 w 1480"/>
              <a:gd name="T17" fmla="*/ 2147483647 h 833"/>
              <a:gd name="T18" fmla="*/ 2147483647 w 1480"/>
              <a:gd name="T19" fmla="*/ 2147483647 h 833"/>
              <a:gd name="T20" fmla="*/ 2147483647 w 1480"/>
              <a:gd name="T21" fmla="*/ 2147483647 h 833"/>
              <a:gd name="T22" fmla="*/ 2147483647 w 1480"/>
              <a:gd name="T23" fmla="*/ 2147483647 h 833"/>
              <a:gd name="T24" fmla="*/ 2147483647 w 1480"/>
              <a:gd name="T25" fmla="*/ 2147483647 h 833"/>
              <a:gd name="T26" fmla="*/ 2147483647 w 1480"/>
              <a:gd name="T27" fmla="*/ 2147483647 h 833"/>
              <a:gd name="T28" fmla="*/ 2147483647 w 1480"/>
              <a:gd name="T29" fmla="*/ 2147483647 h 833"/>
              <a:gd name="T30" fmla="*/ 2147483647 w 1480"/>
              <a:gd name="T31" fmla="*/ 2147483647 h 833"/>
              <a:gd name="T32" fmla="*/ 2147483647 w 1480"/>
              <a:gd name="T33" fmla="*/ 2147483647 h 833"/>
              <a:gd name="T34" fmla="*/ 2147483647 w 1480"/>
              <a:gd name="T35" fmla="*/ 2147483647 h 833"/>
              <a:gd name="T36" fmla="*/ 2147483647 w 1480"/>
              <a:gd name="T37" fmla="*/ 2147483647 h 83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80"/>
              <a:gd name="T58" fmla="*/ 0 h 833"/>
              <a:gd name="T59" fmla="*/ 1480 w 1480"/>
              <a:gd name="T60" fmla="*/ 833 h 83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80" h="833">
                <a:moveTo>
                  <a:pt x="0" y="0"/>
                </a:moveTo>
                <a:cubicBezTo>
                  <a:pt x="71" y="13"/>
                  <a:pt x="132" y="48"/>
                  <a:pt x="202" y="62"/>
                </a:cubicBezTo>
                <a:cubicBezTo>
                  <a:pt x="271" y="105"/>
                  <a:pt x="351" y="138"/>
                  <a:pt x="428" y="163"/>
                </a:cubicBezTo>
                <a:cubicBezTo>
                  <a:pt x="436" y="171"/>
                  <a:pt x="442" y="181"/>
                  <a:pt x="452" y="187"/>
                </a:cubicBezTo>
                <a:cubicBezTo>
                  <a:pt x="471" y="199"/>
                  <a:pt x="514" y="218"/>
                  <a:pt x="514" y="218"/>
                </a:cubicBezTo>
                <a:cubicBezTo>
                  <a:pt x="551" y="274"/>
                  <a:pt x="529" y="256"/>
                  <a:pt x="576" y="280"/>
                </a:cubicBezTo>
                <a:cubicBezTo>
                  <a:pt x="597" y="322"/>
                  <a:pt x="609" y="319"/>
                  <a:pt x="647" y="342"/>
                </a:cubicBezTo>
                <a:cubicBezTo>
                  <a:pt x="667" y="374"/>
                  <a:pt x="683" y="388"/>
                  <a:pt x="717" y="405"/>
                </a:cubicBezTo>
                <a:cubicBezTo>
                  <a:pt x="727" y="421"/>
                  <a:pt x="738" y="436"/>
                  <a:pt x="748" y="452"/>
                </a:cubicBezTo>
                <a:cubicBezTo>
                  <a:pt x="756" y="464"/>
                  <a:pt x="775" y="461"/>
                  <a:pt x="787" y="467"/>
                </a:cubicBezTo>
                <a:cubicBezTo>
                  <a:pt x="820" y="484"/>
                  <a:pt x="806" y="488"/>
                  <a:pt x="841" y="514"/>
                </a:cubicBezTo>
                <a:cubicBezTo>
                  <a:pt x="858" y="526"/>
                  <a:pt x="879" y="533"/>
                  <a:pt x="896" y="545"/>
                </a:cubicBezTo>
                <a:cubicBezTo>
                  <a:pt x="924" y="588"/>
                  <a:pt x="1035" y="635"/>
                  <a:pt x="1091" y="654"/>
                </a:cubicBezTo>
                <a:cubicBezTo>
                  <a:pt x="1096" y="662"/>
                  <a:pt x="1098" y="673"/>
                  <a:pt x="1106" y="678"/>
                </a:cubicBezTo>
                <a:cubicBezTo>
                  <a:pt x="1110" y="680"/>
                  <a:pt x="1221" y="721"/>
                  <a:pt x="1231" y="724"/>
                </a:cubicBezTo>
                <a:cubicBezTo>
                  <a:pt x="1267" y="749"/>
                  <a:pt x="1307" y="763"/>
                  <a:pt x="1348" y="779"/>
                </a:cubicBezTo>
                <a:cubicBezTo>
                  <a:pt x="1359" y="783"/>
                  <a:pt x="1368" y="790"/>
                  <a:pt x="1379" y="794"/>
                </a:cubicBezTo>
                <a:cubicBezTo>
                  <a:pt x="1394" y="800"/>
                  <a:pt x="1426" y="810"/>
                  <a:pt x="1426" y="810"/>
                </a:cubicBezTo>
                <a:cubicBezTo>
                  <a:pt x="1444" y="823"/>
                  <a:pt x="1457" y="833"/>
                  <a:pt x="1480" y="83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0" name="Freeform 24"/>
          <p:cNvSpPr>
            <a:spLocks/>
          </p:cNvSpPr>
          <p:nvPr/>
        </p:nvSpPr>
        <p:spPr bwMode="auto">
          <a:xfrm>
            <a:off x="1089025" y="2671763"/>
            <a:ext cx="1558925" cy="1793875"/>
          </a:xfrm>
          <a:custGeom>
            <a:avLst/>
            <a:gdLst>
              <a:gd name="T0" fmla="*/ 0 w 982"/>
              <a:gd name="T1" fmla="*/ 2147483647 h 1130"/>
              <a:gd name="T2" fmla="*/ 2147483647 w 982"/>
              <a:gd name="T3" fmla="*/ 2147483647 h 1130"/>
              <a:gd name="T4" fmla="*/ 2147483647 w 982"/>
              <a:gd name="T5" fmla="*/ 2147483647 h 1130"/>
              <a:gd name="T6" fmla="*/ 2147483647 w 982"/>
              <a:gd name="T7" fmla="*/ 2147483647 h 1130"/>
              <a:gd name="T8" fmla="*/ 2147483647 w 982"/>
              <a:gd name="T9" fmla="*/ 2147483647 h 1130"/>
              <a:gd name="T10" fmla="*/ 2147483647 w 982"/>
              <a:gd name="T11" fmla="*/ 2147483647 h 1130"/>
              <a:gd name="T12" fmla="*/ 2147483647 w 982"/>
              <a:gd name="T13" fmla="*/ 2147483647 h 1130"/>
              <a:gd name="T14" fmla="*/ 2147483647 w 982"/>
              <a:gd name="T15" fmla="*/ 2147483647 h 1130"/>
              <a:gd name="T16" fmla="*/ 2147483647 w 982"/>
              <a:gd name="T17" fmla="*/ 2147483647 h 1130"/>
              <a:gd name="T18" fmla="*/ 2147483647 w 982"/>
              <a:gd name="T19" fmla="*/ 2147483647 h 1130"/>
              <a:gd name="T20" fmla="*/ 2147483647 w 982"/>
              <a:gd name="T21" fmla="*/ 2147483647 h 1130"/>
              <a:gd name="T22" fmla="*/ 2147483647 w 982"/>
              <a:gd name="T23" fmla="*/ 2147483647 h 1130"/>
              <a:gd name="T24" fmla="*/ 2147483647 w 982"/>
              <a:gd name="T25" fmla="*/ 2147483647 h 1130"/>
              <a:gd name="T26" fmla="*/ 2147483647 w 982"/>
              <a:gd name="T27" fmla="*/ 2147483647 h 1130"/>
              <a:gd name="T28" fmla="*/ 2147483647 w 982"/>
              <a:gd name="T29" fmla="*/ 2147483647 h 1130"/>
              <a:gd name="T30" fmla="*/ 2147483647 w 982"/>
              <a:gd name="T31" fmla="*/ 2147483647 h 1130"/>
              <a:gd name="T32" fmla="*/ 2147483647 w 982"/>
              <a:gd name="T33" fmla="*/ 2147483647 h 1130"/>
              <a:gd name="T34" fmla="*/ 2147483647 w 982"/>
              <a:gd name="T35" fmla="*/ 2147483647 h 1130"/>
              <a:gd name="T36" fmla="*/ 2147483647 w 982"/>
              <a:gd name="T37" fmla="*/ 2147483647 h 1130"/>
              <a:gd name="T38" fmla="*/ 2147483647 w 982"/>
              <a:gd name="T39" fmla="*/ 2147483647 h 1130"/>
              <a:gd name="T40" fmla="*/ 2147483647 w 982"/>
              <a:gd name="T41" fmla="*/ 2147483647 h 1130"/>
              <a:gd name="T42" fmla="*/ 2147483647 w 982"/>
              <a:gd name="T43" fmla="*/ 2147483647 h 1130"/>
              <a:gd name="T44" fmla="*/ 2147483647 w 982"/>
              <a:gd name="T45" fmla="*/ 0 h 11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82"/>
              <a:gd name="T70" fmla="*/ 0 h 1130"/>
              <a:gd name="T71" fmla="*/ 982 w 982"/>
              <a:gd name="T72" fmla="*/ 1130 h 113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82" h="1130">
                <a:moveTo>
                  <a:pt x="0" y="1130"/>
                </a:moveTo>
                <a:cubicBezTo>
                  <a:pt x="34" y="1113"/>
                  <a:pt x="66" y="1091"/>
                  <a:pt x="101" y="1076"/>
                </a:cubicBezTo>
                <a:cubicBezTo>
                  <a:pt x="111" y="1072"/>
                  <a:pt x="122" y="1072"/>
                  <a:pt x="132" y="1068"/>
                </a:cubicBezTo>
                <a:cubicBezTo>
                  <a:pt x="143" y="1064"/>
                  <a:pt x="153" y="1057"/>
                  <a:pt x="163" y="1052"/>
                </a:cubicBezTo>
                <a:cubicBezTo>
                  <a:pt x="168" y="1042"/>
                  <a:pt x="169" y="1027"/>
                  <a:pt x="179" y="1021"/>
                </a:cubicBezTo>
                <a:cubicBezTo>
                  <a:pt x="200" y="1008"/>
                  <a:pt x="249" y="998"/>
                  <a:pt x="249" y="998"/>
                </a:cubicBezTo>
                <a:cubicBezTo>
                  <a:pt x="297" y="904"/>
                  <a:pt x="233" y="1018"/>
                  <a:pt x="288" y="951"/>
                </a:cubicBezTo>
                <a:cubicBezTo>
                  <a:pt x="337" y="891"/>
                  <a:pt x="271" y="943"/>
                  <a:pt x="327" y="904"/>
                </a:cubicBezTo>
                <a:cubicBezTo>
                  <a:pt x="351" y="857"/>
                  <a:pt x="333" y="879"/>
                  <a:pt x="389" y="842"/>
                </a:cubicBezTo>
                <a:cubicBezTo>
                  <a:pt x="397" y="837"/>
                  <a:pt x="413" y="826"/>
                  <a:pt x="413" y="826"/>
                </a:cubicBezTo>
                <a:cubicBezTo>
                  <a:pt x="428" y="784"/>
                  <a:pt x="442" y="753"/>
                  <a:pt x="483" y="733"/>
                </a:cubicBezTo>
                <a:cubicBezTo>
                  <a:pt x="522" y="652"/>
                  <a:pt x="468" y="748"/>
                  <a:pt x="530" y="686"/>
                </a:cubicBezTo>
                <a:cubicBezTo>
                  <a:pt x="538" y="678"/>
                  <a:pt x="539" y="665"/>
                  <a:pt x="545" y="655"/>
                </a:cubicBezTo>
                <a:cubicBezTo>
                  <a:pt x="559" y="633"/>
                  <a:pt x="574" y="619"/>
                  <a:pt x="592" y="600"/>
                </a:cubicBezTo>
                <a:cubicBezTo>
                  <a:pt x="611" y="553"/>
                  <a:pt x="646" y="521"/>
                  <a:pt x="670" y="476"/>
                </a:cubicBezTo>
                <a:cubicBezTo>
                  <a:pt x="687" y="445"/>
                  <a:pt x="701" y="413"/>
                  <a:pt x="717" y="382"/>
                </a:cubicBezTo>
                <a:cubicBezTo>
                  <a:pt x="726" y="365"/>
                  <a:pt x="726" y="342"/>
                  <a:pt x="740" y="328"/>
                </a:cubicBezTo>
                <a:cubicBezTo>
                  <a:pt x="748" y="320"/>
                  <a:pt x="761" y="317"/>
                  <a:pt x="771" y="312"/>
                </a:cubicBezTo>
                <a:cubicBezTo>
                  <a:pt x="806" y="241"/>
                  <a:pt x="783" y="263"/>
                  <a:pt x="826" y="234"/>
                </a:cubicBezTo>
                <a:cubicBezTo>
                  <a:pt x="843" y="167"/>
                  <a:pt x="819" y="233"/>
                  <a:pt x="857" y="187"/>
                </a:cubicBezTo>
                <a:cubicBezTo>
                  <a:pt x="897" y="139"/>
                  <a:pt x="875" y="95"/>
                  <a:pt x="943" y="63"/>
                </a:cubicBezTo>
                <a:cubicBezTo>
                  <a:pt x="944" y="60"/>
                  <a:pt x="955" y="19"/>
                  <a:pt x="958" y="16"/>
                </a:cubicBezTo>
                <a:cubicBezTo>
                  <a:pt x="964" y="9"/>
                  <a:pt x="982" y="0"/>
                  <a:pt x="982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1" name="AutoShape 25"/>
          <p:cNvSpPr>
            <a:spLocks noChangeArrowheads="1"/>
          </p:cNvSpPr>
          <p:nvPr/>
        </p:nvSpPr>
        <p:spPr bwMode="auto">
          <a:xfrm>
            <a:off x="760413" y="4114800"/>
            <a:ext cx="457200" cy="457200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2" name="Oval 26"/>
          <p:cNvSpPr>
            <a:spLocks noChangeArrowheads="1"/>
          </p:cNvSpPr>
          <p:nvPr/>
        </p:nvSpPr>
        <p:spPr bwMode="auto">
          <a:xfrm>
            <a:off x="762000" y="4552950"/>
            <a:ext cx="152400" cy="1009650"/>
          </a:xfrm>
          <a:prstGeom prst="ellipse">
            <a:avLst/>
          </a:prstGeom>
          <a:solidFill>
            <a:srgbClr val="FFCC99"/>
          </a:soli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 i="1"/>
              <a:t>Future Evolution of Nearby Large-Scale Structure</a:t>
            </a:r>
            <a:endParaRPr lang="en-US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 t="10474" b="19960"/>
          <a:stretch>
            <a:fillRect/>
          </a:stretch>
        </p:blipFill>
        <p:spPr bwMode="auto">
          <a:xfrm>
            <a:off x="990600" y="685800"/>
            <a:ext cx="7010400" cy="6172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924800" y="5942013"/>
            <a:ext cx="1219200" cy="9159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Nagamine &amp; Loeb 2002,2003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667000" y="1066800"/>
            <a:ext cx="76200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Coma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133600" y="1524000"/>
            <a:ext cx="1143000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Great Attractor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200400" y="1828800"/>
            <a:ext cx="990600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Perseus Pisces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6019800" y="1981200"/>
            <a:ext cx="457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5791200" y="4602163"/>
            <a:ext cx="1371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horizon</a:t>
            </a: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3200400" y="5942013"/>
            <a:ext cx="1524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100 cMpc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6477000" y="28956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100 cMpc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3200400" y="28956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100 cMpc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b="1" i="1"/>
              <a:t>How many galaxies will reside within our event horizon in 100 billion years?</a:t>
            </a:r>
            <a:endParaRPr lang="en-US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 t="8893" b="53162"/>
          <a:stretch>
            <a:fillRect/>
          </a:stretch>
        </p:blipFill>
        <p:spPr bwMode="auto">
          <a:xfrm>
            <a:off x="914400" y="1143000"/>
            <a:ext cx="7445375" cy="36576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76200" y="4754562"/>
            <a:ext cx="9067800" cy="2103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 dirty="0" smtClean="0"/>
              <a:t>         Answer</a:t>
            </a:r>
            <a:r>
              <a:rPr lang="en-US" sz="3200" i="0" dirty="0"/>
              <a:t>:</a:t>
            </a:r>
            <a:r>
              <a:rPr lang="en-US" sz="3200" dirty="0"/>
              <a:t> one surrounded by vacuum</a:t>
            </a:r>
          </a:p>
          <a:p>
            <a:pPr>
              <a:spcBef>
                <a:spcPct val="50000"/>
              </a:spcBef>
            </a:pPr>
            <a:r>
              <a:rPr lang="en-US" sz="4000" dirty="0">
                <a:latin typeface="Vivaldi" charset="0"/>
              </a:rPr>
              <a:t>The merger product of the Andromeda and </a:t>
            </a:r>
            <a:r>
              <a:rPr lang="en-US" sz="4000" dirty="0" smtClean="0">
                <a:latin typeface="Vivaldi" charset="0"/>
              </a:rPr>
              <a:t>Milky-Way </a:t>
            </a:r>
            <a:r>
              <a:rPr lang="en-US" sz="4000" dirty="0">
                <a:latin typeface="Vivaldi" charset="0"/>
              </a:rPr>
              <a:t>galaxies!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6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6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lg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10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5765512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Cox &amp; Loeb (2007): The only paper of mine that has a chance of being cited in 5 billion years…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808080"/>
                  </a:outerShdw>
                </a:effectLst>
                <a:latin typeface="Vivaldi" pitchFamily="66" charset="0"/>
                <a:ea typeface="+mj-ea"/>
                <a:cs typeface="+mj-cs"/>
              </a:rPr>
              <a:t>The Future Collision between the Milky Way and Andromeda Galaxies</a:t>
            </a:r>
            <a:r>
              <a:rPr lang="en-US" sz="3600" dirty="0">
                <a:ea typeface="+mj-ea"/>
                <a:cs typeface="+mj-cs"/>
              </a:rPr>
              <a:t> </a:t>
            </a:r>
          </a:p>
        </p:txBody>
      </p:sp>
      <p:pic>
        <p:nvPicPr>
          <p:cNvPr id="71683" name="Picture 3" descr="/Users/aviloeb/Documents/Powerpoint/Movies/localgroup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7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6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752600" y="381000"/>
          <a:ext cx="5978525" cy="5978525"/>
        </p:xfrm>
        <a:graphic>
          <a:graphicData uri="http://schemas.openxmlformats.org/presentationml/2006/ole">
            <p:oleObj spid="_x0000_s20482" name="Photo Editor Photo" r:id="rId3" imgW="23809524" imgH="238095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7092" name="Object 2"/>
          <p:cNvGraphicFramePr>
            <a:graphicFrameLocks noChangeAspect="1"/>
          </p:cNvGraphicFramePr>
          <p:nvPr/>
        </p:nvGraphicFramePr>
        <p:xfrm>
          <a:off x="0" y="628650"/>
          <a:ext cx="3081338" cy="5448300"/>
        </p:xfrm>
        <a:graphic>
          <a:graphicData uri="http://schemas.openxmlformats.org/presentationml/2006/ole">
            <p:oleObj spid="_x0000_s73730" name="Photo Editor Photo" r:id="rId3" imgW="4877481" imgH="8621328" progId="">
              <p:embed/>
            </p:oleObj>
          </a:graphicData>
        </a:graphic>
      </p:graphicFrame>
      <p:sp>
        <p:nvSpPr>
          <p:cNvPr id="857093" name="Text Box 5"/>
          <p:cNvSpPr txBox="1">
            <a:spLocks noChangeArrowheads="1"/>
          </p:cNvSpPr>
          <p:nvPr/>
        </p:nvSpPr>
        <p:spPr bwMode="auto">
          <a:xfrm>
            <a:off x="2971800" y="0"/>
            <a:ext cx="35052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effectLst>
                  <a:outerShdw blurRad="38100" dist="38100" dir="2700000" algn="tl">
                    <a:srgbClr val="808080"/>
                  </a:outerShdw>
                </a:effectLst>
              </a:rPr>
              <a:t>Fate of the Sun</a:t>
            </a:r>
          </a:p>
        </p:txBody>
      </p:sp>
      <p:pic>
        <p:nvPicPr>
          <p:cNvPr id="857094" name="Picture 6" descr="f8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628650"/>
            <a:ext cx="3089275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7095" name="Picture 7" descr="f8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1238" y="628650"/>
            <a:ext cx="30988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7096" name="Picture 8" descr="f8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28650"/>
            <a:ext cx="3043238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7097" name="Picture 9" descr="f8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615950"/>
            <a:ext cx="3089275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57098" name="Object 3"/>
          <p:cNvGraphicFramePr>
            <a:graphicFrameLocks noChangeAspect="1"/>
          </p:cNvGraphicFramePr>
          <p:nvPr/>
        </p:nvGraphicFramePr>
        <p:xfrm>
          <a:off x="6091238" y="628650"/>
          <a:ext cx="3081337" cy="5448300"/>
        </p:xfrm>
        <a:graphic>
          <a:graphicData uri="http://schemas.openxmlformats.org/presentationml/2006/ole">
            <p:oleObj spid="_x0000_s73731" name="Photo Editor Photo" r:id="rId8" imgW="4877481" imgH="862132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5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5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5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5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u="sng" dirty="0" smtClean="0"/>
              <a:t>State of the </a:t>
            </a:r>
            <a:r>
              <a:rPr lang="en-US" u="sng" dirty="0" err="1" smtClean="0"/>
              <a:t>Union</a:t>
            </a:r>
            <a:r>
              <a:rPr lang="en-US" u="sng" dirty="0" err="1" smtClean="0">
                <a:solidFill>
                  <a:srgbClr val="FFFF00"/>
                </a:solidFill>
              </a:rPr>
              <a:t>verse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i="1" dirty="0"/>
              <a:t>Cosmologists are currently exploring the scientific version of the story of genesis (“let there be light”). Future observations will utilize large-aperture infrared telescopes (for imaging the first galaxies) and low-frequency radio arrays (for imaging  cosmic hydrogen in between the galaxies).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chemeClr val="accent1"/>
                </a:solidFill>
              </a:rPr>
              <a:t>Religious ideas about genesis are modified by science.</a:t>
            </a:r>
          </a:p>
          <a:p>
            <a:pPr>
              <a:lnSpc>
                <a:spcPct val="90000"/>
              </a:lnSpc>
            </a:pPr>
            <a:r>
              <a:rPr lang="en-US" sz="2800" b="1" i="1" dirty="0"/>
              <a:t>The merger product of the Milky-Way and Andromeda (</a:t>
            </a:r>
            <a:r>
              <a:rPr lang="en-US" sz="2800" b="1" i="1" dirty="0" err="1">
                <a:latin typeface="Vivaldi" charset="0"/>
              </a:rPr>
              <a:t>Milkomeda</a:t>
            </a:r>
            <a:r>
              <a:rPr lang="en-US" sz="2800" b="1" i="1" dirty="0"/>
              <a:t> ) is the only galaxy that will remain visible to us</a:t>
            </a:r>
            <a:r>
              <a:rPr lang="en-US" sz="2800" b="1" i="1" dirty="0" smtClean="0"/>
              <a:t> once </a:t>
            </a:r>
            <a:r>
              <a:rPr lang="en-US" sz="2800" b="1" i="1" dirty="0"/>
              <a:t>the Universe</a:t>
            </a:r>
            <a:r>
              <a:rPr lang="en-US" sz="2800" b="1" i="1" dirty="0" smtClean="0"/>
              <a:t> will age </a:t>
            </a:r>
            <a:r>
              <a:rPr lang="en-US" sz="2800" b="1" i="1" dirty="0"/>
              <a:t>by a factor of ten (a hundred billion years from now). Subsequent generations of observers will not be able to find</a:t>
            </a:r>
            <a:r>
              <a:rPr lang="en-US" sz="2800" b="1" i="1" dirty="0" smtClean="0"/>
              <a:t> evidence </a:t>
            </a:r>
            <a:r>
              <a:rPr lang="en-US" sz="2800" b="1" i="1" dirty="0"/>
              <a:t>for the big bang.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chemeClr val="accent1"/>
                </a:solidFill>
              </a:rPr>
              <a:t>Will cosmology turn into religion at that time?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5486400" y="228600"/>
            <a:ext cx="609600" cy="53340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10800000">
            <a:off x="5486400" y="228600"/>
            <a:ext cx="609600" cy="53340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7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4114800"/>
          </a:xfrm>
        </p:spPr>
        <p:txBody>
          <a:bodyPr/>
          <a:lstStyle/>
          <a:p>
            <a:r>
              <a:rPr lang="en-US" dirty="0"/>
              <a:t>Once the Universe will age by a factor of ~</a:t>
            </a:r>
            <a:r>
              <a:rPr lang="en-US" dirty="0" smtClean="0"/>
              <a:t>100  </a:t>
            </a:r>
            <a:r>
              <a:rPr lang="en-US" dirty="0"/>
              <a:t>(a trillion years from now), the wavelength of </a:t>
            </a:r>
            <a:r>
              <a:rPr lang="en-US" dirty="0" smtClean="0"/>
              <a:t>the cosmic </a:t>
            </a:r>
            <a:r>
              <a:rPr lang="en-US" dirty="0"/>
              <a:t>microwave background</a:t>
            </a:r>
            <a:r>
              <a:rPr lang="en-US" dirty="0" smtClean="0"/>
              <a:t> (which is ~0.2 cm) will </a:t>
            </a:r>
            <a:r>
              <a:rPr lang="en-US" dirty="0"/>
              <a:t>exceed the scale of </a:t>
            </a:r>
            <a:r>
              <a:rPr lang="en-US" dirty="0" smtClean="0"/>
              <a:t>our cosmic horizon, 10,000,000,000,000,000,000,000,000,000 cm</a:t>
            </a:r>
          </a:p>
          <a:p>
            <a:r>
              <a:rPr lang="en-US" dirty="0"/>
              <a:t>At that time,</a:t>
            </a:r>
            <a:r>
              <a:rPr lang="en-US" dirty="0" smtClean="0"/>
              <a:t> there will be no trace of the Big Bang …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8100"/>
            <a:ext cx="7315200" cy="1143000"/>
          </a:xfrm>
        </p:spPr>
        <p:txBody>
          <a:bodyPr/>
          <a:lstStyle/>
          <a:p>
            <a:r>
              <a:rPr lang="en-US" sz="4000"/>
              <a:t>But our galaxy ejects  hypervelocity stars!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033713"/>
            <a:ext cx="7772400" cy="4114800"/>
          </a:xfrm>
        </p:spPr>
        <p:txBody>
          <a:bodyPr/>
          <a:lstStyle/>
          <a:p>
            <a:r>
              <a:rPr lang="en-US" sz="2400" dirty="0"/>
              <a:t>Measure the vacuum mass density from the acceleration of hypervelocity stars that escape from </a:t>
            </a:r>
            <a:r>
              <a:rPr lang="en-US" sz="2400" dirty="0" err="1"/>
              <a:t>Milkomeda</a:t>
            </a:r>
            <a:endParaRPr lang="en-US" sz="2400" dirty="0"/>
          </a:p>
          <a:p>
            <a:r>
              <a:rPr lang="en-US" sz="2400" dirty="0"/>
              <a:t>Estimate matter density when </a:t>
            </a:r>
            <a:r>
              <a:rPr lang="en-US" sz="2400" dirty="0" err="1"/>
              <a:t>Milkomeda</a:t>
            </a:r>
            <a:r>
              <a:rPr lang="en-US" sz="2400" dirty="0"/>
              <a:t> formed from the mean density of </a:t>
            </a:r>
            <a:r>
              <a:rPr lang="en-US" sz="2400" dirty="0" err="1"/>
              <a:t>Milkomeda</a:t>
            </a:r>
            <a:endParaRPr lang="en-US" sz="2400" dirty="0"/>
          </a:p>
          <a:p>
            <a:r>
              <a:rPr lang="en-US" sz="2400" dirty="0"/>
              <a:t>Calculate time from the Big Bang based on </a:t>
            </a:r>
            <a:r>
              <a:rPr lang="en-US" sz="2400" dirty="0" smtClean="0"/>
              <a:t>the </a:t>
            </a:r>
            <a:r>
              <a:rPr lang="en-US" sz="2400" dirty="0"/>
              <a:t>measured ages of </a:t>
            </a:r>
            <a:r>
              <a:rPr lang="en-US" sz="2400" dirty="0" err="1"/>
              <a:t>Milkomeda’s</a:t>
            </a:r>
            <a:r>
              <a:rPr lang="en-US" sz="2400" dirty="0"/>
              <a:t> stars</a:t>
            </a:r>
          </a:p>
          <a:p>
            <a:r>
              <a:rPr lang="en-US" sz="2400" dirty="0"/>
              <a:t>Infer microwave background temperature from light element abundances</a:t>
            </a:r>
          </a:p>
          <a:p>
            <a:r>
              <a:rPr lang="en-US" sz="2400" dirty="0"/>
              <a:t>VALIDATE ancient cosmology textbooks</a:t>
            </a:r>
          </a:p>
        </p:txBody>
      </p:sp>
      <p:pic>
        <p:nvPicPr>
          <p:cNvPr id="977924" name="Picture 4"/>
          <p:cNvPicPr>
            <a:picLocks noChangeAspect="1" noChangeArrowheads="1"/>
          </p:cNvPicPr>
          <p:nvPr/>
        </p:nvPicPr>
        <p:blipFill>
          <a:blip r:embed="rId2"/>
          <a:srcRect l="1961" t="8713" r="2942" b="17235"/>
          <a:stretch>
            <a:fillRect/>
          </a:stretch>
        </p:blipFill>
        <p:spPr bwMode="auto">
          <a:xfrm>
            <a:off x="609600" y="1447800"/>
            <a:ext cx="5370513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6805" name="Oval 5"/>
          <p:cNvSpPr>
            <a:spLocks noChangeArrowheads="1"/>
          </p:cNvSpPr>
          <p:nvPr/>
        </p:nvSpPr>
        <p:spPr bwMode="auto">
          <a:xfrm>
            <a:off x="6477000" y="671513"/>
            <a:ext cx="2438400" cy="2362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6" name="AutoShape 6"/>
          <p:cNvSpPr>
            <a:spLocks noChangeAspect="1" noChangeArrowheads="1"/>
          </p:cNvSpPr>
          <p:nvPr/>
        </p:nvSpPr>
        <p:spPr bwMode="auto">
          <a:xfrm>
            <a:off x="7947025" y="876300"/>
            <a:ext cx="411163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 flipV="1">
            <a:off x="8153400" y="271463"/>
            <a:ext cx="45720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8" name="AutoShape 8"/>
          <p:cNvSpPr>
            <a:spLocks noChangeAspect="1" noChangeArrowheads="1"/>
          </p:cNvSpPr>
          <p:nvPr/>
        </p:nvSpPr>
        <p:spPr bwMode="auto">
          <a:xfrm>
            <a:off x="7581900" y="1752600"/>
            <a:ext cx="165100" cy="165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7375525" y="1917700"/>
            <a:ext cx="1143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SgrA*</a:t>
            </a:r>
          </a:p>
        </p:txBody>
      </p:sp>
      <p:sp>
        <p:nvSpPr>
          <p:cNvPr id="76810" name="AutoShape 10"/>
          <p:cNvSpPr>
            <a:spLocks noChangeAspect="1" noChangeArrowheads="1"/>
          </p:cNvSpPr>
          <p:nvPr/>
        </p:nvSpPr>
        <p:spPr bwMode="auto">
          <a:xfrm>
            <a:off x="7535863" y="88900"/>
            <a:ext cx="411162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1" name="AutoShape 11"/>
          <p:cNvSpPr>
            <a:spLocks noChangeAspect="1" noChangeArrowheads="1"/>
          </p:cNvSpPr>
          <p:nvPr/>
        </p:nvSpPr>
        <p:spPr bwMode="auto">
          <a:xfrm>
            <a:off x="8709025" y="488950"/>
            <a:ext cx="411163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2" name="AutoShape 12"/>
          <p:cNvSpPr>
            <a:spLocks noChangeAspect="1" noChangeArrowheads="1"/>
          </p:cNvSpPr>
          <p:nvPr/>
        </p:nvSpPr>
        <p:spPr bwMode="auto">
          <a:xfrm>
            <a:off x="8610600" y="3352800"/>
            <a:ext cx="411163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3" name="AutoShape 13"/>
          <p:cNvSpPr>
            <a:spLocks noChangeAspect="1" noChangeArrowheads="1"/>
          </p:cNvSpPr>
          <p:nvPr/>
        </p:nvSpPr>
        <p:spPr bwMode="auto">
          <a:xfrm>
            <a:off x="5980113" y="306388"/>
            <a:ext cx="411162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4" name="AutoShape 14"/>
          <p:cNvSpPr>
            <a:spLocks noChangeAspect="1" noChangeArrowheads="1"/>
          </p:cNvSpPr>
          <p:nvPr/>
        </p:nvSpPr>
        <p:spPr bwMode="auto">
          <a:xfrm>
            <a:off x="6065838" y="2284413"/>
            <a:ext cx="411162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5" name="AutoShape 15"/>
          <p:cNvSpPr>
            <a:spLocks noChangeAspect="1" noChangeArrowheads="1"/>
          </p:cNvSpPr>
          <p:nvPr/>
        </p:nvSpPr>
        <p:spPr bwMode="auto">
          <a:xfrm>
            <a:off x="8107363" y="5638800"/>
            <a:ext cx="411162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6219825" y="6307138"/>
            <a:ext cx="3054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(Loeb 2011, arXiv:1102.0007)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7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38400"/>
            <a:ext cx="7772400" cy="1143000"/>
          </a:xfrm>
        </p:spPr>
        <p:txBody>
          <a:bodyPr/>
          <a:lstStyle/>
          <a:p>
            <a:r>
              <a:rPr lang="en-US" dirty="0" smtClean="0"/>
              <a:t>The End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4572000" y="-14288"/>
            <a:ext cx="0" cy="6858001"/>
          </a:xfrm>
          <a:prstGeom prst="line">
            <a:avLst/>
          </a:prstGeom>
          <a:noFill/>
          <a:ln w="76200" cmpd="tri">
            <a:solidFill>
              <a:srgbClr val="66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>
            <a:off x="8991600" y="-14288"/>
            <a:ext cx="0" cy="684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>
            <a:off x="8839200" y="-14288"/>
            <a:ext cx="0" cy="684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52328" name="Picture 8"/>
          <p:cNvPicPr>
            <a:picLocks noChangeAspect="1" noChangeArrowheads="1"/>
          </p:cNvPicPr>
          <p:nvPr/>
        </p:nvPicPr>
        <p:blipFill>
          <a:blip r:embed="rId3"/>
          <a:srcRect l="6764"/>
          <a:stretch>
            <a:fillRect/>
          </a:stretch>
        </p:blipFill>
        <p:spPr bwMode="auto">
          <a:xfrm>
            <a:off x="4724400" y="-14288"/>
            <a:ext cx="4419600" cy="687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52329" name="Picture 9"/>
          <p:cNvPicPr>
            <a:picLocks noChangeAspect="1" noChangeArrowheads="1"/>
          </p:cNvPicPr>
          <p:nvPr/>
        </p:nvPicPr>
        <p:blipFill>
          <a:blip r:embed="rId4"/>
          <a:srcRect l="8786" r="6589" b="2847"/>
          <a:stretch>
            <a:fillRect/>
          </a:stretch>
        </p:blipFill>
        <p:spPr bwMode="auto">
          <a:xfrm>
            <a:off x="0" y="-14288"/>
            <a:ext cx="4403725" cy="6858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5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5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547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1257300"/>
          <a:ext cx="7543800" cy="4191000"/>
        </p:xfrm>
        <a:graphic>
          <a:graphicData uri="http://schemas.openxmlformats.org/presentationml/2006/ole">
            <p:oleObj spid="_x0000_s21506" name="Photo Editor Photo" r:id="rId3" imgW="9523810" imgH="7621064" progId="">
              <p:embed/>
            </p:oleObj>
          </a:graphicData>
        </a:graphic>
      </p:graphicFrame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5562600" y="2376488"/>
            <a:ext cx="2057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we are here</a:t>
            </a:r>
          </a:p>
        </p:txBody>
      </p:sp>
      <p:sp>
        <p:nvSpPr>
          <p:cNvPr id="21508" name="Line 9"/>
          <p:cNvSpPr>
            <a:spLocks noChangeShapeType="1"/>
          </p:cNvSpPr>
          <p:nvPr/>
        </p:nvSpPr>
        <p:spPr bwMode="auto">
          <a:xfrm>
            <a:off x="6172200" y="2743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7912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But there was a time when stars like the Sun and galaxies like the Milky Way did not exist. When and how did the first stars form?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Our Cosmic Roots: </a:t>
            </a:r>
          </a:p>
          <a:p>
            <a:r>
              <a:rPr lang="en-US" sz="4400" dirty="0" smtClean="0"/>
              <a:t>The Scientific Story of Genesis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609600" y="-76200"/>
            <a:ext cx="10210800" cy="914400"/>
          </a:xfrm>
        </p:spPr>
        <p:txBody>
          <a:bodyPr/>
          <a:lstStyle/>
          <a:p>
            <a:r>
              <a:rPr lang="en-US" sz="4000" b="1" i="1" dirty="0" smtClean="0"/>
              <a:t>Growth of Structure through Gravity</a:t>
            </a:r>
            <a:endParaRPr lang="en-US" dirty="0"/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609600" y="1981200"/>
            <a:ext cx="792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609600" y="1600200"/>
            <a:ext cx="7772400" cy="685800"/>
          </a:xfrm>
          <a:custGeom>
            <a:avLst/>
            <a:gdLst>
              <a:gd name="T0" fmla="*/ 0 w 4896"/>
              <a:gd name="T1" fmla="*/ 2147483647 h 720"/>
              <a:gd name="T2" fmla="*/ 2147483647 w 4896"/>
              <a:gd name="T3" fmla="*/ 2147483647 h 720"/>
              <a:gd name="T4" fmla="*/ 2147483647 w 4896"/>
              <a:gd name="T5" fmla="*/ 2147483647 h 720"/>
              <a:gd name="T6" fmla="*/ 2147483647 w 4896"/>
              <a:gd name="T7" fmla="*/ 2147483647 h 720"/>
              <a:gd name="T8" fmla="*/ 2147483647 w 4896"/>
              <a:gd name="T9" fmla="*/ 2147483647 h 720"/>
              <a:gd name="T10" fmla="*/ 2147483647 w 4896"/>
              <a:gd name="T11" fmla="*/ 2147483647 h 720"/>
              <a:gd name="T12" fmla="*/ 2147483647 w 4896"/>
              <a:gd name="T13" fmla="*/ 2147483647 h 720"/>
              <a:gd name="T14" fmla="*/ 2147483647 w 4896"/>
              <a:gd name="T15" fmla="*/ 2147483647 h 720"/>
              <a:gd name="T16" fmla="*/ 2147483647 w 4896"/>
              <a:gd name="T17" fmla="*/ 2147483647 h 720"/>
              <a:gd name="T18" fmla="*/ 2147483647 w 4896"/>
              <a:gd name="T19" fmla="*/ 2147483647 h 720"/>
              <a:gd name="T20" fmla="*/ 2147483647 w 4896"/>
              <a:gd name="T21" fmla="*/ 2147483647 h 720"/>
              <a:gd name="T22" fmla="*/ 2147483647 w 4896"/>
              <a:gd name="T23" fmla="*/ 2147483647 h 720"/>
              <a:gd name="T24" fmla="*/ 2147483647 w 4896"/>
              <a:gd name="T25" fmla="*/ 2147483647 h 720"/>
              <a:gd name="T26" fmla="*/ 2147483647 w 4896"/>
              <a:gd name="T27" fmla="*/ 2147483647 h 72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96"/>
              <a:gd name="T43" fmla="*/ 0 h 720"/>
              <a:gd name="T44" fmla="*/ 4896 w 4896"/>
              <a:gd name="T45" fmla="*/ 720 h 72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96" h="720">
                <a:moveTo>
                  <a:pt x="0" y="416"/>
                </a:moveTo>
                <a:cubicBezTo>
                  <a:pt x="80" y="300"/>
                  <a:pt x="160" y="184"/>
                  <a:pt x="336" y="224"/>
                </a:cubicBezTo>
                <a:cubicBezTo>
                  <a:pt x="512" y="264"/>
                  <a:pt x="816" y="656"/>
                  <a:pt x="1056" y="656"/>
                </a:cubicBezTo>
                <a:cubicBezTo>
                  <a:pt x="1296" y="656"/>
                  <a:pt x="1568" y="248"/>
                  <a:pt x="1776" y="224"/>
                </a:cubicBezTo>
                <a:cubicBezTo>
                  <a:pt x="1984" y="200"/>
                  <a:pt x="2160" y="512"/>
                  <a:pt x="2304" y="512"/>
                </a:cubicBezTo>
                <a:cubicBezTo>
                  <a:pt x="2448" y="512"/>
                  <a:pt x="2512" y="200"/>
                  <a:pt x="2640" y="224"/>
                </a:cubicBezTo>
                <a:cubicBezTo>
                  <a:pt x="2768" y="248"/>
                  <a:pt x="2888" y="656"/>
                  <a:pt x="3072" y="656"/>
                </a:cubicBezTo>
                <a:cubicBezTo>
                  <a:pt x="3256" y="656"/>
                  <a:pt x="3608" y="248"/>
                  <a:pt x="3744" y="224"/>
                </a:cubicBezTo>
                <a:cubicBezTo>
                  <a:pt x="3880" y="200"/>
                  <a:pt x="3848" y="488"/>
                  <a:pt x="3888" y="512"/>
                </a:cubicBezTo>
                <a:cubicBezTo>
                  <a:pt x="3928" y="536"/>
                  <a:pt x="3920" y="376"/>
                  <a:pt x="3984" y="368"/>
                </a:cubicBezTo>
                <a:cubicBezTo>
                  <a:pt x="4048" y="360"/>
                  <a:pt x="4192" y="520"/>
                  <a:pt x="4272" y="464"/>
                </a:cubicBezTo>
                <a:cubicBezTo>
                  <a:pt x="4352" y="408"/>
                  <a:pt x="4392" y="0"/>
                  <a:pt x="4464" y="32"/>
                </a:cubicBezTo>
                <a:cubicBezTo>
                  <a:pt x="4536" y="64"/>
                  <a:pt x="4632" y="592"/>
                  <a:pt x="4704" y="656"/>
                </a:cubicBezTo>
                <a:cubicBezTo>
                  <a:pt x="4776" y="720"/>
                  <a:pt x="4864" y="456"/>
                  <a:pt x="4896" y="4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-76200" y="1600200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Mean Density</a:t>
            </a:r>
            <a:endParaRPr lang="en-US">
              <a:solidFill>
                <a:srgbClr val="111111"/>
              </a:solidFill>
            </a:endParaRPr>
          </a:p>
        </p:txBody>
      </p:sp>
      <p:sp>
        <p:nvSpPr>
          <p:cNvPr id="26630" name="WordArt 6"/>
          <p:cNvSpPr>
            <a:spLocks noChangeArrowheads="1" noChangeShapeType="1" noTextEdit="1"/>
          </p:cNvSpPr>
          <p:nvPr/>
        </p:nvSpPr>
        <p:spPr bwMode="auto">
          <a:xfrm>
            <a:off x="4648200" y="1295400"/>
            <a:ext cx="1935163" cy="3238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kern="10" spc="-18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Density perturbation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4419600" y="2667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81000" y="990600"/>
            <a:ext cx="1371600" cy="366713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Early times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381000" y="2743200"/>
            <a:ext cx="2057400" cy="366713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Intermediate  times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609600" y="3886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762000" y="60960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33400" y="4419600"/>
            <a:ext cx="1219200" cy="366713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Late times</a:t>
            </a:r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685800" y="2971800"/>
            <a:ext cx="8077200" cy="1295400"/>
          </a:xfrm>
          <a:custGeom>
            <a:avLst/>
            <a:gdLst>
              <a:gd name="T0" fmla="*/ 0 w 5088"/>
              <a:gd name="T1" fmla="*/ 2147483647 h 1072"/>
              <a:gd name="T2" fmla="*/ 2147483647 w 5088"/>
              <a:gd name="T3" fmla="*/ 2147483647 h 1072"/>
              <a:gd name="T4" fmla="*/ 2147483647 w 5088"/>
              <a:gd name="T5" fmla="*/ 2147483647 h 1072"/>
              <a:gd name="T6" fmla="*/ 2147483647 w 5088"/>
              <a:gd name="T7" fmla="*/ 2147483647 h 1072"/>
              <a:gd name="T8" fmla="*/ 2147483647 w 5088"/>
              <a:gd name="T9" fmla="*/ 2147483647 h 1072"/>
              <a:gd name="T10" fmla="*/ 2147483647 w 5088"/>
              <a:gd name="T11" fmla="*/ 2147483647 h 1072"/>
              <a:gd name="T12" fmla="*/ 2147483647 w 5088"/>
              <a:gd name="T13" fmla="*/ 2147483647 h 1072"/>
              <a:gd name="T14" fmla="*/ 2147483647 w 5088"/>
              <a:gd name="T15" fmla="*/ 2147483647 h 1072"/>
              <a:gd name="T16" fmla="*/ 2147483647 w 5088"/>
              <a:gd name="T17" fmla="*/ 2147483647 h 1072"/>
              <a:gd name="T18" fmla="*/ 2147483647 w 5088"/>
              <a:gd name="T19" fmla="*/ 2147483647 h 1072"/>
              <a:gd name="T20" fmla="*/ 2147483647 w 5088"/>
              <a:gd name="T21" fmla="*/ 2147483647 h 1072"/>
              <a:gd name="T22" fmla="*/ 2147483647 w 5088"/>
              <a:gd name="T23" fmla="*/ 2147483647 h 1072"/>
              <a:gd name="T24" fmla="*/ 2147483647 w 5088"/>
              <a:gd name="T25" fmla="*/ 2147483647 h 1072"/>
              <a:gd name="T26" fmla="*/ 2147483647 w 5088"/>
              <a:gd name="T27" fmla="*/ 2147483647 h 1072"/>
              <a:gd name="T28" fmla="*/ 2147483647 w 5088"/>
              <a:gd name="T29" fmla="*/ 2147483647 h 1072"/>
              <a:gd name="T30" fmla="*/ 2147483647 w 5088"/>
              <a:gd name="T31" fmla="*/ 2147483647 h 1072"/>
              <a:gd name="T32" fmla="*/ 2147483647 w 5088"/>
              <a:gd name="T33" fmla="*/ 2147483647 h 1072"/>
              <a:gd name="T34" fmla="*/ 2147483647 w 5088"/>
              <a:gd name="T35" fmla="*/ 2147483647 h 1072"/>
              <a:gd name="T36" fmla="*/ 2147483647 w 5088"/>
              <a:gd name="T37" fmla="*/ 2147483647 h 1072"/>
              <a:gd name="T38" fmla="*/ 2147483647 w 5088"/>
              <a:gd name="T39" fmla="*/ 2147483647 h 1072"/>
              <a:gd name="T40" fmla="*/ 2147483647 w 5088"/>
              <a:gd name="T41" fmla="*/ 2147483647 h 1072"/>
              <a:gd name="T42" fmla="*/ 2147483647 w 5088"/>
              <a:gd name="T43" fmla="*/ 2147483647 h 1072"/>
              <a:gd name="T44" fmla="*/ 2147483647 w 5088"/>
              <a:gd name="T45" fmla="*/ 2147483647 h 1072"/>
              <a:gd name="T46" fmla="*/ 2147483647 w 5088"/>
              <a:gd name="T47" fmla="*/ 2147483647 h 1072"/>
              <a:gd name="T48" fmla="*/ 2147483647 w 5088"/>
              <a:gd name="T49" fmla="*/ 2147483647 h 1072"/>
              <a:gd name="T50" fmla="*/ 2147483647 w 5088"/>
              <a:gd name="T51" fmla="*/ 2147483647 h 1072"/>
              <a:gd name="T52" fmla="*/ 2147483647 w 5088"/>
              <a:gd name="T53" fmla="*/ 2147483647 h 1072"/>
              <a:gd name="T54" fmla="*/ 2147483647 w 5088"/>
              <a:gd name="T55" fmla="*/ 2147483647 h 1072"/>
              <a:gd name="T56" fmla="*/ 2147483647 w 5088"/>
              <a:gd name="T57" fmla="*/ 2147483647 h 1072"/>
              <a:gd name="T58" fmla="*/ 2147483647 w 5088"/>
              <a:gd name="T59" fmla="*/ 2147483647 h 1072"/>
              <a:gd name="T60" fmla="*/ 2147483647 w 5088"/>
              <a:gd name="T61" fmla="*/ 2147483647 h 107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088"/>
              <a:gd name="T94" fmla="*/ 0 h 1072"/>
              <a:gd name="T95" fmla="*/ 5088 w 5088"/>
              <a:gd name="T96" fmla="*/ 1072 h 107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088" h="1072">
                <a:moveTo>
                  <a:pt x="0" y="776"/>
                </a:moveTo>
                <a:cubicBezTo>
                  <a:pt x="92" y="760"/>
                  <a:pt x="184" y="744"/>
                  <a:pt x="240" y="680"/>
                </a:cubicBezTo>
                <a:cubicBezTo>
                  <a:pt x="296" y="616"/>
                  <a:pt x="304" y="392"/>
                  <a:pt x="336" y="392"/>
                </a:cubicBezTo>
                <a:cubicBezTo>
                  <a:pt x="368" y="392"/>
                  <a:pt x="400" y="592"/>
                  <a:pt x="432" y="680"/>
                </a:cubicBezTo>
                <a:cubicBezTo>
                  <a:pt x="464" y="768"/>
                  <a:pt x="472" y="872"/>
                  <a:pt x="528" y="920"/>
                </a:cubicBezTo>
                <a:cubicBezTo>
                  <a:pt x="584" y="968"/>
                  <a:pt x="640" y="960"/>
                  <a:pt x="768" y="968"/>
                </a:cubicBezTo>
                <a:cubicBezTo>
                  <a:pt x="896" y="976"/>
                  <a:pt x="1176" y="1008"/>
                  <a:pt x="1296" y="968"/>
                </a:cubicBezTo>
                <a:cubicBezTo>
                  <a:pt x="1416" y="928"/>
                  <a:pt x="1440" y="816"/>
                  <a:pt x="1488" y="728"/>
                </a:cubicBezTo>
                <a:cubicBezTo>
                  <a:pt x="1536" y="640"/>
                  <a:pt x="1560" y="504"/>
                  <a:pt x="1584" y="440"/>
                </a:cubicBezTo>
                <a:cubicBezTo>
                  <a:pt x="1608" y="376"/>
                  <a:pt x="1608" y="304"/>
                  <a:pt x="1632" y="344"/>
                </a:cubicBezTo>
                <a:cubicBezTo>
                  <a:pt x="1656" y="384"/>
                  <a:pt x="1640" y="560"/>
                  <a:pt x="1728" y="680"/>
                </a:cubicBezTo>
                <a:cubicBezTo>
                  <a:pt x="1816" y="800"/>
                  <a:pt x="2032" y="1072"/>
                  <a:pt x="2160" y="1064"/>
                </a:cubicBezTo>
                <a:cubicBezTo>
                  <a:pt x="2288" y="1056"/>
                  <a:pt x="2432" y="752"/>
                  <a:pt x="2496" y="632"/>
                </a:cubicBezTo>
                <a:cubicBezTo>
                  <a:pt x="2560" y="512"/>
                  <a:pt x="2520" y="384"/>
                  <a:pt x="2544" y="344"/>
                </a:cubicBezTo>
                <a:cubicBezTo>
                  <a:pt x="2568" y="304"/>
                  <a:pt x="2616" y="328"/>
                  <a:pt x="2640" y="392"/>
                </a:cubicBezTo>
                <a:cubicBezTo>
                  <a:pt x="2664" y="456"/>
                  <a:pt x="2656" y="640"/>
                  <a:pt x="2688" y="728"/>
                </a:cubicBezTo>
                <a:cubicBezTo>
                  <a:pt x="2720" y="816"/>
                  <a:pt x="2736" y="872"/>
                  <a:pt x="2832" y="920"/>
                </a:cubicBezTo>
                <a:cubicBezTo>
                  <a:pt x="2928" y="968"/>
                  <a:pt x="3128" y="1056"/>
                  <a:pt x="3264" y="1016"/>
                </a:cubicBezTo>
                <a:cubicBezTo>
                  <a:pt x="3400" y="976"/>
                  <a:pt x="3576" y="784"/>
                  <a:pt x="3648" y="680"/>
                </a:cubicBezTo>
                <a:cubicBezTo>
                  <a:pt x="3720" y="576"/>
                  <a:pt x="3680" y="400"/>
                  <a:pt x="3696" y="392"/>
                </a:cubicBezTo>
                <a:cubicBezTo>
                  <a:pt x="3712" y="384"/>
                  <a:pt x="3720" y="560"/>
                  <a:pt x="3744" y="632"/>
                </a:cubicBezTo>
                <a:cubicBezTo>
                  <a:pt x="3768" y="704"/>
                  <a:pt x="3768" y="760"/>
                  <a:pt x="3840" y="824"/>
                </a:cubicBezTo>
                <a:cubicBezTo>
                  <a:pt x="3912" y="888"/>
                  <a:pt x="4088" y="1048"/>
                  <a:pt x="4176" y="1016"/>
                </a:cubicBezTo>
                <a:cubicBezTo>
                  <a:pt x="4264" y="984"/>
                  <a:pt x="4328" y="760"/>
                  <a:pt x="4368" y="632"/>
                </a:cubicBezTo>
                <a:cubicBezTo>
                  <a:pt x="4408" y="504"/>
                  <a:pt x="4408" y="328"/>
                  <a:pt x="4416" y="248"/>
                </a:cubicBezTo>
                <a:cubicBezTo>
                  <a:pt x="4424" y="168"/>
                  <a:pt x="4408" y="184"/>
                  <a:pt x="4416" y="152"/>
                </a:cubicBezTo>
                <a:cubicBezTo>
                  <a:pt x="4424" y="120"/>
                  <a:pt x="4440" y="0"/>
                  <a:pt x="4464" y="56"/>
                </a:cubicBezTo>
                <a:cubicBezTo>
                  <a:pt x="4488" y="112"/>
                  <a:pt x="4528" y="360"/>
                  <a:pt x="4560" y="488"/>
                </a:cubicBezTo>
                <a:cubicBezTo>
                  <a:pt x="4592" y="616"/>
                  <a:pt x="4584" y="768"/>
                  <a:pt x="4656" y="824"/>
                </a:cubicBezTo>
                <a:cubicBezTo>
                  <a:pt x="4728" y="880"/>
                  <a:pt x="4920" y="832"/>
                  <a:pt x="4992" y="824"/>
                </a:cubicBezTo>
                <a:cubicBezTo>
                  <a:pt x="5064" y="816"/>
                  <a:pt x="5076" y="796"/>
                  <a:pt x="5088" y="7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4495800" y="4343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990600" y="4051300"/>
            <a:ext cx="7772400" cy="2794000"/>
          </a:xfrm>
          <a:custGeom>
            <a:avLst/>
            <a:gdLst>
              <a:gd name="T0" fmla="*/ 0 w 4896"/>
              <a:gd name="T1" fmla="*/ 2147483647 h 1760"/>
              <a:gd name="T2" fmla="*/ 2147483647 w 4896"/>
              <a:gd name="T3" fmla="*/ 2147483647 h 1760"/>
              <a:gd name="T4" fmla="*/ 2147483647 w 4896"/>
              <a:gd name="T5" fmla="*/ 2147483647 h 1760"/>
              <a:gd name="T6" fmla="*/ 2147483647 w 4896"/>
              <a:gd name="T7" fmla="*/ 2147483647 h 1760"/>
              <a:gd name="T8" fmla="*/ 2147483647 w 4896"/>
              <a:gd name="T9" fmla="*/ 2147483647 h 1760"/>
              <a:gd name="T10" fmla="*/ 2147483647 w 4896"/>
              <a:gd name="T11" fmla="*/ 2147483647 h 1760"/>
              <a:gd name="T12" fmla="*/ 2147483647 w 4896"/>
              <a:gd name="T13" fmla="*/ 2147483647 h 1760"/>
              <a:gd name="T14" fmla="*/ 2147483647 w 4896"/>
              <a:gd name="T15" fmla="*/ 2147483647 h 1760"/>
              <a:gd name="T16" fmla="*/ 2147483647 w 4896"/>
              <a:gd name="T17" fmla="*/ 2147483647 h 1760"/>
              <a:gd name="T18" fmla="*/ 2147483647 w 4896"/>
              <a:gd name="T19" fmla="*/ 2147483647 h 1760"/>
              <a:gd name="T20" fmla="*/ 2147483647 w 4896"/>
              <a:gd name="T21" fmla="*/ 2147483647 h 1760"/>
              <a:gd name="T22" fmla="*/ 2147483647 w 4896"/>
              <a:gd name="T23" fmla="*/ 2147483647 h 1760"/>
              <a:gd name="T24" fmla="*/ 2147483647 w 4896"/>
              <a:gd name="T25" fmla="*/ 2147483647 h 1760"/>
              <a:gd name="T26" fmla="*/ 2147483647 w 4896"/>
              <a:gd name="T27" fmla="*/ 2147483647 h 1760"/>
              <a:gd name="T28" fmla="*/ 2147483647 w 4896"/>
              <a:gd name="T29" fmla="*/ 2147483647 h 1760"/>
              <a:gd name="T30" fmla="*/ 2147483647 w 4896"/>
              <a:gd name="T31" fmla="*/ 2147483647 h 1760"/>
              <a:gd name="T32" fmla="*/ 2147483647 w 4896"/>
              <a:gd name="T33" fmla="*/ 2147483647 h 1760"/>
              <a:gd name="T34" fmla="*/ 2147483647 w 4896"/>
              <a:gd name="T35" fmla="*/ 2147483647 h 1760"/>
              <a:gd name="T36" fmla="*/ 2147483647 w 4896"/>
              <a:gd name="T37" fmla="*/ 2147483647 h 1760"/>
              <a:gd name="T38" fmla="*/ 2147483647 w 4896"/>
              <a:gd name="T39" fmla="*/ 2147483647 h 1760"/>
              <a:gd name="T40" fmla="*/ 2147483647 w 4896"/>
              <a:gd name="T41" fmla="*/ 2147483647 h 1760"/>
              <a:gd name="T42" fmla="*/ 2147483647 w 4896"/>
              <a:gd name="T43" fmla="*/ 2147483647 h 1760"/>
              <a:gd name="T44" fmla="*/ 2147483647 w 4896"/>
              <a:gd name="T45" fmla="*/ 2147483647 h 1760"/>
              <a:gd name="T46" fmla="*/ 2147483647 w 4896"/>
              <a:gd name="T47" fmla="*/ 2147483647 h 1760"/>
              <a:gd name="T48" fmla="*/ 2147483647 w 4896"/>
              <a:gd name="T49" fmla="*/ 2147483647 h 1760"/>
              <a:gd name="T50" fmla="*/ 2147483647 w 4896"/>
              <a:gd name="T51" fmla="*/ 2147483647 h 1760"/>
              <a:gd name="T52" fmla="*/ 2147483647 w 4896"/>
              <a:gd name="T53" fmla="*/ 2147483647 h 1760"/>
              <a:gd name="T54" fmla="*/ 2147483647 w 4896"/>
              <a:gd name="T55" fmla="*/ 2147483647 h 1760"/>
              <a:gd name="T56" fmla="*/ 2147483647 w 4896"/>
              <a:gd name="T57" fmla="*/ 2147483647 h 1760"/>
              <a:gd name="T58" fmla="*/ 2147483647 w 4896"/>
              <a:gd name="T59" fmla="*/ 2147483647 h 1760"/>
              <a:gd name="T60" fmla="*/ 2147483647 w 4896"/>
              <a:gd name="T61" fmla="*/ 2147483647 h 1760"/>
              <a:gd name="T62" fmla="*/ 2147483647 w 4896"/>
              <a:gd name="T63" fmla="*/ 2147483647 h 1760"/>
              <a:gd name="T64" fmla="*/ 2147483647 w 4896"/>
              <a:gd name="T65" fmla="*/ 2147483647 h 1760"/>
              <a:gd name="T66" fmla="*/ 2147483647 w 4896"/>
              <a:gd name="T67" fmla="*/ 2147483647 h 176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96"/>
              <a:gd name="T103" fmla="*/ 0 h 1760"/>
              <a:gd name="T104" fmla="*/ 4896 w 4896"/>
              <a:gd name="T105" fmla="*/ 1760 h 176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96" h="1760">
                <a:moveTo>
                  <a:pt x="0" y="1288"/>
                </a:moveTo>
                <a:cubicBezTo>
                  <a:pt x="40" y="1148"/>
                  <a:pt x="80" y="1008"/>
                  <a:pt x="96" y="904"/>
                </a:cubicBezTo>
                <a:cubicBezTo>
                  <a:pt x="112" y="800"/>
                  <a:pt x="80" y="736"/>
                  <a:pt x="96" y="664"/>
                </a:cubicBezTo>
                <a:cubicBezTo>
                  <a:pt x="112" y="592"/>
                  <a:pt x="168" y="480"/>
                  <a:pt x="192" y="472"/>
                </a:cubicBezTo>
                <a:cubicBezTo>
                  <a:pt x="216" y="464"/>
                  <a:pt x="224" y="488"/>
                  <a:pt x="240" y="616"/>
                </a:cubicBezTo>
                <a:cubicBezTo>
                  <a:pt x="256" y="744"/>
                  <a:pt x="272" y="1096"/>
                  <a:pt x="288" y="1240"/>
                </a:cubicBezTo>
                <a:cubicBezTo>
                  <a:pt x="304" y="1384"/>
                  <a:pt x="280" y="1432"/>
                  <a:pt x="336" y="1480"/>
                </a:cubicBezTo>
                <a:cubicBezTo>
                  <a:pt x="392" y="1528"/>
                  <a:pt x="480" y="1520"/>
                  <a:pt x="624" y="1528"/>
                </a:cubicBezTo>
                <a:cubicBezTo>
                  <a:pt x="768" y="1536"/>
                  <a:pt x="1088" y="1552"/>
                  <a:pt x="1200" y="1528"/>
                </a:cubicBezTo>
                <a:cubicBezTo>
                  <a:pt x="1312" y="1504"/>
                  <a:pt x="1272" y="1448"/>
                  <a:pt x="1296" y="1384"/>
                </a:cubicBezTo>
                <a:cubicBezTo>
                  <a:pt x="1320" y="1320"/>
                  <a:pt x="1328" y="1272"/>
                  <a:pt x="1344" y="1144"/>
                </a:cubicBezTo>
                <a:cubicBezTo>
                  <a:pt x="1360" y="1016"/>
                  <a:pt x="1376" y="744"/>
                  <a:pt x="1392" y="616"/>
                </a:cubicBezTo>
                <a:cubicBezTo>
                  <a:pt x="1408" y="488"/>
                  <a:pt x="1416" y="352"/>
                  <a:pt x="1440" y="376"/>
                </a:cubicBezTo>
                <a:cubicBezTo>
                  <a:pt x="1464" y="400"/>
                  <a:pt x="1520" y="616"/>
                  <a:pt x="1536" y="760"/>
                </a:cubicBezTo>
                <a:cubicBezTo>
                  <a:pt x="1552" y="904"/>
                  <a:pt x="1520" y="1120"/>
                  <a:pt x="1536" y="1240"/>
                </a:cubicBezTo>
                <a:cubicBezTo>
                  <a:pt x="1552" y="1360"/>
                  <a:pt x="1560" y="1424"/>
                  <a:pt x="1632" y="1480"/>
                </a:cubicBezTo>
                <a:cubicBezTo>
                  <a:pt x="1704" y="1536"/>
                  <a:pt x="1824" y="1584"/>
                  <a:pt x="1968" y="1576"/>
                </a:cubicBezTo>
                <a:cubicBezTo>
                  <a:pt x="2112" y="1568"/>
                  <a:pt x="2392" y="1544"/>
                  <a:pt x="2496" y="1432"/>
                </a:cubicBezTo>
                <a:cubicBezTo>
                  <a:pt x="2600" y="1320"/>
                  <a:pt x="2576" y="1040"/>
                  <a:pt x="2592" y="904"/>
                </a:cubicBezTo>
                <a:cubicBezTo>
                  <a:pt x="2608" y="768"/>
                  <a:pt x="2584" y="672"/>
                  <a:pt x="2592" y="616"/>
                </a:cubicBezTo>
                <a:cubicBezTo>
                  <a:pt x="2600" y="560"/>
                  <a:pt x="2624" y="464"/>
                  <a:pt x="2640" y="568"/>
                </a:cubicBezTo>
                <a:cubicBezTo>
                  <a:pt x="2656" y="672"/>
                  <a:pt x="2648" y="1080"/>
                  <a:pt x="2688" y="1240"/>
                </a:cubicBezTo>
                <a:cubicBezTo>
                  <a:pt x="2728" y="1400"/>
                  <a:pt x="2744" y="1488"/>
                  <a:pt x="2880" y="1528"/>
                </a:cubicBezTo>
                <a:cubicBezTo>
                  <a:pt x="3016" y="1568"/>
                  <a:pt x="3384" y="1664"/>
                  <a:pt x="3504" y="1480"/>
                </a:cubicBezTo>
                <a:cubicBezTo>
                  <a:pt x="3624" y="1296"/>
                  <a:pt x="3576" y="608"/>
                  <a:pt x="3600" y="424"/>
                </a:cubicBezTo>
                <a:cubicBezTo>
                  <a:pt x="3624" y="240"/>
                  <a:pt x="3632" y="264"/>
                  <a:pt x="3648" y="376"/>
                </a:cubicBezTo>
                <a:cubicBezTo>
                  <a:pt x="3664" y="488"/>
                  <a:pt x="3664" y="912"/>
                  <a:pt x="3696" y="1096"/>
                </a:cubicBezTo>
                <a:cubicBezTo>
                  <a:pt x="3728" y="1280"/>
                  <a:pt x="3760" y="1408"/>
                  <a:pt x="3840" y="1480"/>
                </a:cubicBezTo>
                <a:cubicBezTo>
                  <a:pt x="3920" y="1552"/>
                  <a:pt x="4120" y="1760"/>
                  <a:pt x="4176" y="1528"/>
                </a:cubicBezTo>
                <a:cubicBezTo>
                  <a:pt x="4232" y="1296"/>
                  <a:pt x="4152" y="176"/>
                  <a:pt x="4176" y="88"/>
                </a:cubicBezTo>
                <a:cubicBezTo>
                  <a:pt x="4200" y="0"/>
                  <a:pt x="4280" y="792"/>
                  <a:pt x="4320" y="1000"/>
                </a:cubicBezTo>
                <a:cubicBezTo>
                  <a:pt x="4360" y="1208"/>
                  <a:pt x="4368" y="1256"/>
                  <a:pt x="4416" y="1336"/>
                </a:cubicBezTo>
                <a:cubicBezTo>
                  <a:pt x="4464" y="1416"/>
                  <a:pt x="4528" y="1456"/>
                  <a:pt x="4608" y="1480"/>
                </a:cubicBezTo>
                <a:cubicBezTo>
                  <a:pt x="4688" y="1504"/>
                  <a:pt x="4856" y="1480"/>
                  <a:pt x="4896" y="14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WordArt 16" descr="White marble"/>
          <p:cNvSpPr>
            <a:spLocks noChangeArrowheads="1" noChangeShapeType="1" noTextEdit="1"/>
          </p:cNvSpPr>
          <p:nvPr/>
        </p:nvSpPr>
        <p:spPr bwMode="auto">
          <a:xfrm>
            <a:off x="2438400" y="4876800"/>
            <a:ext cx="1684338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Bound Object</a:t>
            </a:r>
          </a:p>
        </p:txBody>
      </p:sp>
      <p:sp>
        <p:nvSpPr>
          <p:cNvPr id="26641" name="AutoShape 17"/>
          <p:cNvSpPr>
            <a:spLocks noChangeArrowheads="1"/>
          </p:cNvSpPr>
          <p:nvPr/>
        </p:nvSpPr>
        <p:spPr bwMode="auto">
          <a:xfrm>
            <a:off x="4343400" y="2667000"/>
            <a:ext cx="76200" cy="762000"/>
          </a:xfrm>
          <a:prstGeom prst="downArrow">
            <a:avLst>
              <a:gd name="adj1" fmla="val 50000"/>
              <a:gd name="adj2" fmla="val 2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2" name="AutoShape 18"/>
          <p:cNvSpPr>
            <a:spLocks noChangeArrowheads="1"/>
          </p:cNvSpPr>
          <p:nvPr/>
        </p:nvSpPr>
        <p:spPr bwMode="auto">
          <a:xfrm>
            <a:off x="4419600" y="4343400"/>
            <a:ext cx="76200" cy="762000"/>
          </a:xfrm>
          <a:prstGeom prst="downArrow">
            <a:avLst>
              <a:gd name="adj1" fmla="val 50000"/>
              <a:gd name="adj2" fmla="val 2500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3" name="WordArt 19"/>
          <p:cNvSpPr>
            <a:spLocks noChangeArrowheads="1" noChangeShapeType="1" noTextEdit="1"/>
          </p:cNvSpPr>
          <p:nvPr/>
        </p:nvSpPr>
        <p:spPr bwMode="auto">
          <a:xfrm>
            <a:off x="3962400" y="6400800"/>
            <a:ext cx="411163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Void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 Thinking Inside the Simulation Box</a:t>
            </a:r>
            <a:endParaRPr lang="en-US" sz="2800" dirty="0" smtClean="0"/>
          </a:p>
        </p:txBody>
      </p:sp>
      <p:pic>
        <p:nvPicPr>
          <p:cNvPr id="30723" name="Picture 3" descr="/Users/aviloeb/Documents/Powerpoint/Movies/galaxy_01_z2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143000"/>
            <a:ext cx="7620000" cy="5715000"/>
          </a:xfrm>
        </p:spPr>
      </p:pic>
      <p:sp>
        <p:nvSpPr>
          <p:cNvPr id="3072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6B8DF9E-8BC2-3F4C-80D2-443230CA7787}" type="datetime1">
              <a:rPr lang="en-US" smtClean="0"/>
              <a:pPr/>
              <a:t>2/15/14</a:t>
            </a:fld>
            <a:endParaRPr lang="en-US" smtClean="0"/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9107DE-C52F-B348-839F-7D5373277EB7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7" fill="hold"/>
                                        <p:tgtEl>
                                          <p:spTgt spid="30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7178" t="40166" r="10823"/>
          <a:stretch>
            <a:fillRect/>
          </a:stretch>
        </p:blipFill>
        <p:spPr bwMode="auto">
          <a:xfrm>
            <a:off x="1295400" y="596900"/>
            <a:ext cx="6629400" cy="62611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295400" y="0"/>
            <a:ext cx="6629400" cy="625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0" i="0" dirty="0" smtClean="0">
                <a:solidFill>
                  <a:schemeClr val="accent2"/>
                </a:solidFill>
              </a:rPr>
              <a:t>Our Archaeological Dig</a:t>
            </a:r>
            <a:endParaRPr lang="en-US" sz="4400" b="0" i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34400" cy="682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219200" y="1797050"/>
            <a:ext cx="990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z~7-8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219200" y="1066800"/>
            <a:ext cx="1438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t~0.6-0.8 Gyr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 smtClean="0"/>
              <a:t>Finding the </a:t>
            </a:r>
            <a:r>
              <a:rPr lang="en-US" dirty="0" err="1" smtClean="0"/>
              <a:t>Redshift</a:t>
            </a:r>
            <a:r>
              <a:rPr lang="en-US" dirty="0" smtClean="0"/>
              <a:t> of Galaxies</a:t>
            </a:r>
            <a:endParaRPr lang="en-US" dirty="0"/>
          </a:p>
        </p:txBody>
      </p:sp>
      <p:pic>
        <p:nvPicPr>
          <p:cNvPr id="4" name="xdf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914400"/>
            <a:ext cx="9211733" cy="5181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/>
          <a:srcRect t="13766" b="26822"/>
          <a:stretch>
            <a:fillRect/>
          </a:stretch>
        </p:blipFill>
        <p:spPr bwMode="auto">
          <a:xfrm>
            <a:off x="533400" y="563563"/>
            <a:ext cx="8126413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410200" y="5911850"/>
            <a:ext cx="23891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Bromm et al. (2009)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14300" y="0"/>
            <a:ext cx="8915400" cy="119062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The First Stars Are Predicted to Have Formed    ~100 Million Years After the Big Bang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676400" y="3382963"/>
            <a:ext cx="2286000" cy="366712"/>
          </a:xfrm>
          <a:prstGeom prst="rect">
            <a:avLst/>
          </a:prstGeom>
          <a:solidFill>
            <a:srgbClr val="00FFFF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</a:rPr>
              <a:t>1000 light-years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572000" y="3382963"/>
            <a:ext cx="2057400" cy="366712"/>
          </a:xfrm>
          <a:prstGeom prst="rect">
            <a:avLst/>
          </a:prstGeom>
          <a:solidFill>
            <a:srgbClr val="FFCC99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</a:rPr>
              <a:t>15 light-years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358900"/>
            <a:ext cx="3314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82700"/>
            <a:ext cx="37084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5213" y="2836863"/>
            <a:ext cx="50546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00CC99"/>
      </a:accent1>
      <a:accent2>
        <a:srgbClr val="000066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005C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8716</TotalTime>
  <Words>646</Words>
  <Application>Microsoft Macintosh PowerPoint</Application>
  <PresentationFormat>On-screen Show (4:3)</PresentationFormat>
  <Paragraphs>76</Paragraphs>
  <Slides>26</Slides>
  <Notes>0</Notes>
  <HiddenSlides>0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Photo Editor Photo</vt:lpstr>
      <vt:lpstr>The Past and Future of Our Universe</vt:lpstr>
      <vt:lpstr>Slide 2</vt:lpstr>
      <vt:lpstr>Slide 3</vt:lpstr>
      <vt:lpstr>Growth of Structure through Gravity</vt:lpstr>
      <vt:lpstr> Thinking Inside the Simulation Box</vt:lpstr>
      <vt:lpstr>Slide 6</vt:lpstr>
      <vt:lpstr>Slide 7</vt:lpstr>
      <vt:lpstr>Finding the Redshift of Galaxies</vt:lpstr>
      <vt:lpstr>Slide 9</vt:lpstr>
      <vt:lpstr>Slide 10</vt:lpstr>
      <vt:lpstr>The Universe May be Full of Life When Did Life Begin?</vt:lpstr>
      <vt:lpstr>Slide 12</vt:lpstr>
      <vt:lpstr>The Long Term Future of Extragalactic Astronomy</vt:lpstr>
      <vt:lpstr>Analogy</vt:lpstr>
      <vt:lpstr>Analogy</vt:lpstr>
      <vt:lpstr>Future Evolution of Nearby Large-Scale Structure</vt:lpstr>
      <vt:lpstr>How many galaxies will reside within our event horizon in 100 billion years?</vt:lpstr>
      <vt:lpstr>Slide 18</vt:lpstr>
      <vt:lpstr>The Future Collision between the Milky Way and Andromeda Galaxies </vt:lpstr>
      <vt:lpstr>Slide 20</vt:lpstr>
      <vt:lpstr>State of the Unionverse</vt:lpstr>
      <vt:lpstr>Slide 22</vt:lpstr>
      <vt:lpstr>But our galaxy ejects  hypervelocity stars!</vt:lpstr>
      <vt:lpstr>The End   </vt:lpstr>
      <vt:lpstr>Slide 25</vt:lpstr>
      <vt:lpstr>Slide 26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Sources of Light</dc:title>
  <dc:creator>Abraham Loeb</dc:creator>
  <cp:lastModifiedBy>Avi Loeb</cp:lastModifiedBy>
  <cp:revision>378</cp:revision>
  <cp:lastPrinted>2002-08-26T17:14:28Z</cp:lastPrinted>
  <dcterms:created xsi:type="dcterms:W3CDTF">2014-02-16T02:34:49Z</dcterms:created>
  <dcterms:modified xsi:type="dcterms:W3CDTF">2014-02-16T02:35:01Z</dcterms:modified>
</cp:coreProperties>
</file>