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1108" r:id="rId2"/>
    <p:sldId id="1112" r:id="rId3"/>
    <p:sldId id="1113" r:id="rId4"/>
    <p:sldId id="1036" r:id="rId5"/>
    <p:sldId id="1012" r:id="rId6"/>
    <p:sldId id="967" r:id="rId7"/>
    <p:sldId id="896" r:id="rId8"/>
    <p:sldId id="958" r:id="rId9"/>
    <p:sldId id="1120" r:id="rId10"/>
    <p:sldId id="1121" r:id="rId11"/>
    <p:sldId id="1122" r:id="rId12"/>
    <p:sldId id="1190" r:id="rId13"/>
    <p:sldId id="1066" r:id="rId14"/>
    <p:sldId id="971" r:id="rId15"/>
    <p:sldId id="1003" r:id="rId16"/>
    <p:sldId id="1077" r:id="rId17"/>
    <p:sldId id="1187" r:id="rId18"/>
    <p:sldId id="1079" r:id="rId19"/>
    <p:sldId id="1173" r:id="rId20"/>
    <p:sldId id="970" r:id="rId21"/>
    <p:sldId id="1188" r:id="rId22"/>
    <p:sldId id="1193" r:id="rId23"/>
    <p:sldId id="1189" r:id="rId24"/>
    <p:sldId id="1183" r:id="rId25"/>
    <p:sldId id="810" r:id="rId26"/>
    <p:sldId id="1123" r:id="rId27"/>
    <p:sldId id="811" r:id="rId28"/>
    <p:sldId id="1170" r:id="rId29"/>
    <p:sldId id="1069" r:id="rId30"/>
    <p:sldId id="1002" r:id="rId31"/>
    <p:sldId id="1115" r:id="rId32"/>
    <p:sldId id="1116" r:id="rId33"/>
    <p:sldId id="1177" r:id="rId34"/>
    <p:sldId id="1050" r:id="rId35"/>
    <p:sldId id="1186" r:id="rId36"/>
    <p:sldId id="1179" r:id="rId37"/>
    <p:sldId id="1172" r:id="rId38"/>
    <p:sldId id="1149" r:id="rId39"/>
    <p:sldId id="1082" r:id="rId40"/>
    <p:sldId id="1174" r:id="rId41"/>
    <p:sldId id="1165" r:id="rId42"/>
    <p:sldId id="1158" r:id="rId43"/>
    <p:sldId id="1125" r:id="rId44"/>
    <p:sldId id="1194" r:id="rId45"/>
    <p:sldId id="1081" r:id="rId46"/>
    <p:sldId id="1126" r:id="rId47"/>
    <p:sldId id="1163" r:id="rId48"/>
    <p:sldId id="1184" r:id="rId49"/>
    <p:sldId id="1160" r:id="rId50"/>
    <p:sldId id="1159" r:id="rId51"/>
    <p:sldId id="1161" r:id="rId52"/>
    <p:sldId id="1156" r:id="rId53"/>
    <p:sldId id="1157" r:id="rId54"/>
    <p:sldId id="747" r:id="rId55"/>
    <p:sldId id="1192" r:id="rId56"/>
    <p:sldId id="1191" r:id="rId57"/>
    <p:sldId id="1118" r:id="rId58"/>
    <p:sldId id="1162" r:id="rId59"/>
    <p:sldId id="1164" r:id="rId60"/>
    <p:sldId id="1180" r:id="rId61"/>
    <p:sldId id="1181" r:id="rId62"/>
    <p:sldId id="1185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C1C1C"/>
    <a:srgbClr val="333333"/>
    <a:srgbClr val="336699"/>
    <a:srgbClr val="006699"/>
    <a:srgbClr val="FF6600"/>
    <a:srgbClr val="FF9933"/>
    <a:srgbClr val="CC6600"/>
    <a:srgbClr val="2929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2112" y="-9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001A36-7161-314D-8921-F965A4732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2B4C-E4FE-5944-A47E-F9794B68C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4596-719F-C744-8883-13E092FA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CC51-227C-5644-B73E-0D3535671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DEAB-2AEE-1540-A1FD-C5321EF9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A4-1F3E-DC4B-B556-5EDEF7944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0AEC-D9B6-DB43-BF1C-9D486371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F0D-7934-CD42-945E-724E26DC1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B255-DDB5-084C-8976-B8E18FAE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77DB1-DF76-AA45-96C8-E3CA9EF2F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3C96-F2D2-7647-A494-252C41CF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BB5C-0E86-4647-8D6A-767546348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45C5D21-082E-E641-A5E8-199CB7C1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video" Target="file://localhost/Users/aviloeb/Documents/Powerpoint/Movies/incl.mov" TargetMode="External"/><Relationship Id="rId2" Type="http://schemas.openxmlformats.org/officeDocument/2006/relationships/video" Target="file://localhost/Users/aviloeb/Documents/Powerpoint/Movies/shanghai_final.mov" TargetMode="External"/><Relationship Id="rId3" Type="http://schemas.openxmlformats.org/officeDocument/2006/relationships/video" Target="file://localhost/Users/aviloeb/Documents/Powerpoint/Movies/ne_v2.mov" TargetMode="External"/><Relationship Id="rId4" Type="http://schemas.openxmlformats.org/officeDocument/2006/relationships/slideLayout" Target="../slideLayouts/slideLayout2.xml"/><Relationship Id="rId5" Type="http://schemas.openxmlformats.org/officeDocument/2006/relationships/hyperlink" Target="http://arxiv.org/find/astro-ph/1/au:+Moscibrodzka_M/0/1/0/all/0/1" TargetMode="External"/><Relationship Id="rId6" Type="http://schemas.openxmlformats.org/officeDocument/2006/relationships/hyperlink" Target="http://arxiv.org/find/astro-ph/1/au:+Shiokawa_H/0/1/0/all/0/1" TargetMode="External"/><Relationship Id="rId7" Type="http://schemas.openxmlformats.org/officeDocument/2006/relationships/hyperlink" Target="http://arxiv.org/find/astro-ph/1/au:+Leung_P/0/1/0/all/0/1" TargetMode="External"/><Relationship Id="rId8" Type="http://schemas.openxmlformats.org/officeDocument/2006/relationships/hyperlink" Target="file:///C:\loeb\Images\New\incl.mov" TargetMode="External"/><Relationship Id="rId9" Type="http://schemas.openxmlformats.org/officeDocument/2006/relationships/hyperlink" Target="file:///C:\loeb\Images\New\ne_v2.mov" TargetMode="External"/><Relationship Id="rId10" Type="http://schemas.openxmlformats.org/officeDocument/2006/relationships/hyperlink" Target="file:///C:\loeb\Images\New\shanghai_final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df"/><Relationship Id="rId5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file:///C:\loeb\Images\New\merger.mov" TargetMode="External"/><Relationship Id="rId5" Type="http://schemas.openxmlformats.org/officeDocument/2006/relationships/hyperlink" Target="file:///C:\loeb\Images\New\spbmovie.mpg" TargetMode="External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video" Target="file://localhost/Users/aviloeb/Documents/Powerpoint/Movies/spbmovie.mpg" TargetMode="External"/><Relationship Id="rId2" Type="http://schemas.openxmlformats.org/officeDocument/2006/relationships/video" Target="file://localhost/Users/aviloeb/Documents/Powerpoint/Movies/merger.m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wmf"/><Relationship Id="rId3" Type="http://schemas.openxmlformats.org/officeDocument/2006/relationships/image" Target="../media/image6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2.3695" TargetMode="External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0809.4262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media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del2a.gif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4" Type="http://schemas.openxmlformats.org/officeDocument/2006/relationships/image" Target="../media/image99.wmf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video" Target="file://localhost/Users/aviloeb/Documents/Powerpoint/Movies/orbits3d.avi" TargetMode="Externa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video" Target="file://localhost/Users/aviloeb/Documents/Powerpoint/Movies/a0_half.fli" TargetMode="Externa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 Closer Look at Black Holes</a:t>
            </a:r>
            <a:endParaRPr lang="en-US" sz="3200" b="1" i="1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8153400" cy="2590800"/>
          </a:xfrm>
        </p:spPr>
        <p:txBody>
          <a:bodyPr/>
          <a:lstStyle/>
          <a:p>
            <a:r>
              <a:rPr lang="en-US"/>
              <a:t>Imaging black hole silhouettes</a:t>
            </a:r>
          </a:p>
          <a:p>
            <a:r>
              <a:rPr lang="en-US"/>
              <a:t>Gravitational waves from black hole binaries</a:t>
            </a:r>
          </a:p>
          <a:p>
            <a:r>
              <a:rPr lang="en-US"/>
              <a:t>Recoil of black holes</a:t>
            </a:r>
          </a:p>
          <a:p>
            <a:r>
              <a:rPr lang="en-US"/>
              <a:t>Tidal disruption of stars by black holes</a:t>
            </a:r>
          </a:p>
        </p:txBody>
      </p:sp>
      <p:pic>
        <p:nvPicPr>
          <p:cNvPr id="14340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066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t="2742" b="48470"/>
          <a:stretch>
            <a:fillRect/>
          </a:stretch>
        </p:blipFill>
        <p:spPr bwMode="auto">
          <a:xfrm>
            <a:off x="304800" y="0"/>
            <a:ext cx="4092575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t="50983"/>
          <a:stretch>
            <a:fillRect/>
          </a:stretch>
        </p:blipFill>
        <p:spPr bwMode="auto">
          <a:xfrm>
            <a:off x="4800600" y="-31750"/>
            <a:ext cx="4092575" cy="681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t="53778"/>
          <a:stretch>
            <a:fillRect/>
          </a:stretch>
        </p:blipFill>
        <p:spPr bwMode="auto">
          <a:xfrm>
            <a:off x="0" y="609600"/>
            <a:ext cx="9305925" cy="560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5791200"/>
            <a:ext cx="205740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57200" y="57912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85800" y="6096000"/>
            <a:ext cx="914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5791200"/>
            <a:ext cx="2514600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086600" y="5791200"/>
            <a:ext cx="2219325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 l="5583" t="11494" r="8275" b="21838"/>
          <a:stretch>
            <a:fillRect/>
          </a:stretch>
        </p:blipFill>
        <p:spPr bwMode="auto">
          <a:xfrm>
            <a:off x="4953000" y="1143000"/>
            <a:ext cx="41910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 l="7178" t="10127" r="8275" b="17722"/>
          <a:stretch>
            <a:fillRect/>
          </a:stretch>
        </p:blipFill>
        <p:spPr bwMode="auto">
          <a:xfrm>
            <a:off x="0" y="1143000"/>
            <a:ext cx="47244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48934" name="Text Box 6"/>
          <p:cNvSpPr txBox="1">
            <a:spLocks noChangeArrowheads="1"/>
          </p:cNvSpPr>
          <p:nvPr/>
        </p:nvSpPr>
        <p:spPr bwMode="auto">
          <a:xfrm>
            <a:off x="3238500" y="152400"/>
            <a:ext cx="3429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spin matters!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2057400" y="44196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horizon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1219200" y="2057400"/>
            <a:ext cx="23622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Innermost Stable Circular </a:t>
            </a:r>
            <a:r>
              <a:rPr lang="en-US" sz="2400" dirty="0" smtClean="0">
                <a:solidFill>
                  <a:srgbClr val="FF6600"/>
                </a:solidFill>
              </a:rPr>
              <a:t>Orbit (ISCO)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5943600" y="3689350"/>
            <a:ext cx="27813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radiative efficiency (binding energy at ISCO)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Numerical Simulations (GRMHD)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C. Gammie</a:t>
            </a:r>
            <a:r>
              <a:rPr lang="en-US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</a:rPr>
              <a:t>J. Dolence, M.</a:t>
            </a:r>
            <a:r>
              <a:rPr lang="en-US" sz="2000">
                <a:solidFill>
                  <a:schemeClr val="tx2"/>
                </a:solidFill>
                <a:hlinkClick r:id="rId5"/>
              </a:rPr>
              <a:t> Moscibrodzka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6"/>
              </a:rPr>
              <a:t>H. Shiokawa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7"/>
              </a:rPr>
              <a:t>P. Leung</a:t>
            </a:r>
            <a:r>
              <a:rPr lang="en-US" sz="2000">
                <a:solidFill>
                  <a:schemeClr val="tx2"/>
                </a:solidFill>
              </a:rPr>
              <a:t>  (2009)</a:t>
            </a:r>
          </a:p>
        </p:txBody>
      </p:sp>
      <p:sp useBgFill="1">
        <p:nvSpPr>
          <p:cNvPr id="45060" name="AutoShape 6">
            <a:hlinkClick r:id="rId8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8382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1" name="AutoShape 7">
            <a:hlinkClick r:id="rId9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6602413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2" name="AutoShape 8">
            <a:hlinkClick r:id="rId10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3657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315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setup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267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image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1219200" y="4768850"/>
            <a:ext cx="14747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inclination</a:t>
            </a:r>
          </a:p>
        </p:txBody>
      </p:sp>
      <p:pic>
        <p:nvPicPr>
          <p:cNvPr id="45066" name="Picture 10" descr="/Users/aviloeb/Documents/Powerpoint/Movies/incl.mov">
            <a:hlinkClick r:id="" action="ppaction://media"/>
          </p:cNvPr>
          <p:cNvPicPr/>
          <p:nvPr>
            <a:vide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85800" y="1828800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/Users/aviloeb/Documents/Powerpoint/Movies/shanghai_final.mov">
            <a:hlinkClick r:id="" action="ppaction://media"/>
          </p:cNvPr>
          <p:cNvPicPr/>
          <p:nvPr>
            <a:videoFile r:link="rId2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922588" y="1143000"/>
            <a:ext cx="36020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/Users/aviloeb/Documents/Powerpoint/Movies/ne_v2.mov">
            <a:hlinkClick r:id="" action="ppaction://media"/>
          </p:cNvPr>
          <p:cNvPicPr/>
          <p:nvPr>
            <a:vide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324600" y="1346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0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300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Three Fortunate Coincidences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81100"/>
            <a:ext cx="8458200" cy="5219700"/>
          </a:xfrm>
          <a:solidFill>
            <a:srgbClr val="000066"/>
          </a:solidFill>
        </p:spPr>
        <p:txBody>
          <a:bodyPr/>
          <a:lstStyle/>
          <a:p>
            <a:r>
              <a:rPr lang="en-US"/>
              <a:t>The accretion flow of SgrA* becomes transparent to synchrotron self-absorption </a:t>
            </a:r>
            <a:r>
              <a:rPr lang="en-US" i="1">
                <a:solidFill>
                  <a:schemeClr val="hlink"/>
                </a:solidFill>
              </a:rPr>
              <a:t>at  wavelengths shorter than 1 millimeter</a:t>
            </a:r>
          </a:p>
          <a:p>
            <a:r>
              <a:rPr lang="en-US"/>
              <a:t>Interstellar scattering ceases to blur the image of SgrA* on horizon scales </a:t>
            </a:r>
            <a:r>
              <a:rPr lang="en-US" i="1">
                <a:solidFill>
                  <a:schemeClr val="hlink"/>
                </a:solidFill>
              </a:rPr>
              <a:t>at wavelengths   shorter than 1 millimeter</a:t>
            </a:r>
          </a:p>
          <a:p>
            <a:r>
              <a:rPr lang="en-US"/>
              <a:t>The horizon scale of SgrA* and M87 (tens of micro-arcseconds) can be resolved by a Very Large Baseline Array across the Earth </a:t>
            </a:r>
            <a:r>
              <a:rPr lang="en-US" i="1">
                <a:solidFill>
                  <a:schemeClr val="hlink"/>
                </a:solidFill>
              </a:rPr>
              <a:t>at wavelengths shorter than 1 millimeter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/>
          <p:cNvSpPr txBox="1">
            <a:spLocks noChangeArrowheads="1"/>
          </p:cNvSpPr>
          <p:nvPr/>
        </p:nvSpPr>
        <p:spPr bwMode="auto">
          <a:xfrm>
            <a:off x="2476500" y="6248400"/>
            <a:ext cx="5562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Different orbital phases of the hot spot </a:t>
            </a:r>
            <a:r>
              <a:rPr lang="en-US">
                <a:solidFill>
                  <a:schemeClr val="tx2"/>
                </a:solidFill>
                <a:sym typeface="Wingdings" charset="2"/>
              </a:rPr>
              <a:t>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4038600" y="0"/>
            <a:ext cx="2530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SgrA*</a:t>
            </a:r>
          </a:p>
        </p:txBody>
      </p:sp>
      <p:pic>
        <p:nvPicPr>
          <p:cNvPr id="3686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438"/>
            <a:ext cx="7162800" cy="558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4038600" y="6096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230 GHz</a:t>
            </a:r>
          </a:p>
        </p:txBody>
      </p:sp>
      <p:sp>
        <p:nvSpPr>
          <p:cNvPr id="36870" name="Text Box 13"/>
          <p:cNvSpPr txBox="1">
            <a:spLocks noChangeArrowheads="1"/>
          </p:cNvSpPr>
          <p:nvPr/>
        </p:nvSpPr>
        <p:spPr bwMode="auto">
          <a:xfrm>
            <a:off x="3200400" y="19812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1" name="Text Box 14"/>
          <p:cNvSpPr txBox="1">
            <a:spLocks noChangeArrowheads="1"/>
          </p:cNvSpPr>
          <p:nvPr/>
        </p:nvSpPr>
        <p:spPr bwMode="auto">
          <a:xfrm>
            <a:off x="4038600" y="34290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345 GHz</a:t>
            </a:r>
          </a:p>
        </p:txBody>
      </p:sp>
      <p:sp>
        <p:nvSpPr>
          <p:cNvPr id="36872" name="Text Box 15"/>
          <p:cNvSpPr txBox="1">
            <a:spLocks noChangeArrowheads="1"/>
          </p:cNvSpPr>
          <p:nvPr/>
        </p:nvSpPr>
        <p:spPr bwMode="auto">
          <a:xfrm>
            <a:off x="3200400" y="48006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3" name="Line 16"/>
          <p:cNvSpPr>
            <a:spLocks noChangeShapeType="1"/>
          </p:cNvSpPr>
          <p:nvPr/>
        </p:nvSpPr>
        <p:spPr bwMode="auto">
          <a:xfrm>
            <a:off x="1066800" y="4800600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4" name="Line 17"/>
          <p:cNvSpPr>
            <a:spLocks noChangeShapeType="1"/>
          </p:cNvSpPr>
          <p:nvPr/>
        </p:nvSpPr>
        <p:spPr bwMode="auto">
          <a:xfrm>
            <a:off x="1066800" y="1998663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/>
              <a:t>Very Long Baseline Interferometry (VLBI) at sub-millimeter wavelengths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23523"/>
          <a:stretch>
            <a:fillRect/>
          </a:stretch>
        </p:blipFill>
        <p:spPr bwMode="auto">
          <a:xfrm>
            <a:off x="4564063" y="2401888"/>
            <a:ext cx="4579937" cy="4532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23448" r="725"/>
          <a:stretch>
            <a:fillRect/>
          </a:stretch>
        </p:blipFill>
        <p:spPr bwMode="auto">
          <a:xfrm>
            <a:off x="0" y="2401888"/>
            <a:ext cx="4564063" cy="455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4"/>
          <a:srcRect t="14842" b="13914"/>
          <a:stretch>
            <a:fillRect/>
          </a:stretch>
        </p:blipFill>
        <p:spPr bwMode="auto">
          <a:xfrm>
            <a:off x="596900" y="0"/>
            <a:ext cx="7934325" cy="731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dirty="0" smtClean="0"/>
              <a:t>Event Horizon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8" y="0"/>
            <a:ext cx="8825752" cy="681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2388"/>
            <a:ext cx="8458200" cy="709612"/>
          </a:xfrm>
        </p:spPr>
        <p:txBody>
          <a:bodyPr/>
          <a:lstStyle/>
          <a:p>
            <a:r>
              <a:rPr lang="en-US" sz="4000"/>
              <a:t>Evidence for a Low-Spin BH in SgrA*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570288"/>
            <a:ext cx="3379788" cy="328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27788" y="4645025"/>
            <a:ext cx="2716212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Broderick, Fish, Doeleman &amp; Loeb 2010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 t="66928"/>
          <a:stretch>
            <a:fillRect/>
          </a:stretch>
        </p:blipFill>
        <p:spPr bwMode="auto">
          <a:xfrm>
            <a:off x="0" y="762000"/>
            <a:ext cx="9144000" cy="2776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81413"/>
            <a:ext cx="9278938" cy="317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4724400" cy="358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09600" y="2057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4000">
                <a:solidFill>
                  <a:schemeClr val="tx2"/>
                </a:solidFill>
              </a:rPr>
              <a:t>How does a black hole look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4000"/>
              <a:t>M87</a:t>
            </a:r>
          </a:p>
        </p:txBody>
      </p:sp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4038600" y="895350"/>
            <a:ext cx="5105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hlink"/>
                </a:solidFill>
              </a:rPr>
              <a:t>(1400 </a:t>
            </a:r>
            <a:r>
              <a:rPr lang="en-US" sz="2400" dirty="0">
                <a:solidFill>
                  <a:schemeClr val="hlink"/>
                </a:solidFill>
              </a:rPr>
              <a:t>times more massive than </a:t>
            </a:r>
            <a:r>
              <a:rPr lang="en-US" sz="2400" dirty="0" err="1">
                <a:solidFill>
                  <a:schemeClr val="hlink"/>
                </a:solidFill>
              </a:rPr>
              <a:t>SgrA</a:t>
            </a:r>
            <a:r>
              <a:rPr lang="en-US" sz="2400" dirty="0">
                <a:solidFill>
                  <a:schemeClr val="hlink"/>
                </a:solidFill>
              </a:rPr>
              <a:t>*)</a:t>
            </a:r>
          </a:p>
        </p:txBody>
      </p:sp>
      <p:sp>
        <p:nvSpPr>
          <p:cNvPr id="1076232" name="Text Box 8"/>
          <p:cNvSpPr txBox="1">
            <a:spLocks noChangeArrowheads="1"/>
          </p:cNvSpPr>
          <p:nvPr/>
        </p:nvSpPr>
        <p:spPr bwMode="auto">
          <a:xfrm>
            <a:off x="4267200" y="15240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(~2000 times farther than SgrA*)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2"/>
          <a:srcRect l="4712" t="11118" r="11136" b="8388"/>
          <a:stretch>
            <a:fillRect/>
          </a:stretch>
        </p:blipFill>
        <p:spPr bwMode="auto">
          <a:xfrm>
            <a:off x="1447800" y="2354263"/>
            <a:ext cx="63801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35052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2600" y="895350"/>
            <a:ext cx="3251200" cy="46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7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0" grpId="0"/>
      <p:bldP spid="10762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0" y="685800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M87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pPr>
              <a:defRPr/>
            </a:pPr>
            <a:r>
              <a:rPr lang="en-US" sz="36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0.87 mm Images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l="9026" t="6377" r="4820" b="52464"/>
          <a:stretch>
            <a:fillRect/>
          </a:stretch>
        </p:blipFill>
        <p:spPr bwMode="auto">
          <a:xfrm>
            <a:off x="685800" y="914400"/>
            <a:ext cx="80010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0" y="5465763"/>
            <a:ext cx="914400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FF"/>
                </a:solidFill>
              </a:rPr>
              <a:t>US</a:t>
            </a:r>
          </a:p>
          <a:p>
            <a:r>
              <a:rPr lang="en-US">
                <a:solidFill>
                  <a:srgbClr val="00FF00"/>
                </a:solidFill>
              </a:rPr>
              <a:t>+EU</a:t>
            </a:r>
          </a:p>
          <a:p>
            <a:r>
              <a:rPr lang="en-US">
                <a:solidFill>
                  <a:srgbClr val="FFFF00"/>
                </a:solidFill>
              </a:rPr>
              <a:t>+LMT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333"/>
          <a:stretch>
            <a:fillRect/>
          </a:stretch>
        </p:blipFill>
        <p:spPr>
          <a:xfrm>
            <a:off x="1828800" y="0"/>
            <a:ext cx="51435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choices for the location of the jet base and black hole spin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"/>
            <a:ext cx="8458200" cy="1143000"/>
          </a:xfrm>
        </p:spPr>
        <p:txBody>
          <a:bodyPr/>
          <a:lstStyle/>
          <a:p>
            <a:r>
              <a:rPr lang="en-US" sz="3600" i="1" dirty="0" smtClean="0"/>
              <a:t>Detection of Jet Launching Structure in M87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6022032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Doeleman</a:t>
            </a:r>
            <a:r>
              <a:rPr lang="en-US" sz="2400" dirty="0" smtClean="0">
                <a:solidFill>
                  <a:schemeClr val="tx1"/>
                </a:solidFill>
              </a:rPr>
              <a:t> et al. (2012)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4495800" cy="43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31" y="1181100"/>
            <a:ext cx="4421969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4800" y="13393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a&lt;0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250293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a&gt;0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30" y="3399482"/>
            <a:ext cx="4421969" cy="2103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9698" t="23531" r="13637" b="8824"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Black Hole Binaries due to Galaxy Mergers</a:t>
            </a:r>
            <a:endParaRPr lang="en-US" sz="24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r>
              <a:rPr lang="en-US" sz="4000" b="1" i="1"/>
              <a:t>Binary AGN with 1-10kpc separation at z&lt;0.3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1181100"/>
            <a:ext cx="72263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243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Shen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i="1"/>
              <a:t>X-ray Image of a binary black hole system in NGC 6240</a:t>
            </a:r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Komossa et al. 2002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4938" y="2957513"/>
            <a:ext cx="0" cy="191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34938" y="12192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z=0.025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/>
          <a:srcRect l="6061" t="23529" r="6061" b="23346"/>
          <a:stretch>
            <a:fillRect/>
          </a:stretch>
        </p:blipFill>
        <p:spPr bwMode="auto">
          <a:xfrm>
            <a:off x="304800" y="1066800"/>
            <a:ext cx="8839200" cy="412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2620963"/>
            <a:ext cx="638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0">
                <a:solidFill>
                  <a:schemeClr val="tx1"/>
                </a:solidFill>
              </a:rPr>
              <a:t>10kpc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/>
          <a:srcRect l="38235" t="41966" r="44118" b="44556"/>
          <a:stretch>
            <a:fillRect/>
          </a:stretch>
        </p:blipFill>
        <p:spPr bwMode="auto">
          <a:xfrm>
            <a:off x="5257800" y="4968875"/>
            <a:ext cx="1371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5486400" y="2957513"/>
            <a:ext cx="990600" cy="245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6324600" y="3352800"/>
            <a:ext cx="5334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257800" y="5195888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019925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0">
                <a:solidFill>
                  <a:schemeClr val="tx2"/>
                </a:solidFill>
              </a:rPr>
              <a:t>NGC 3393</a:t>
            </a:r>
          </a:p>
          <a:p>
            <a:r>
              <a:rPr lang="en-US" sz="2400">
                <a:solidFill>
                  <a:schemeClr val="tx2"/>
                </a:solidFill>
              </a:rPr>
              <a:t>Fabbiano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 r="18057" b="46518"/>
          <a:stretch>
            <a:fillRect/>
          </a:stretch>
        </p:blipFill>
        <p:spPr bwMode="auto">
          <a:xfrm>
            <a:off x="0" y="609600"/>
            <a:ext cx="9144000" cy="527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179705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3C 75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1333500" y="242888"/>
            <a:ext cx="2628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X-ray Cluster Abell 400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324600" y="495300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NGC 1128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i="1" u="sng"/>
              <a:t>Image of a black hole in vacuum</a:t>
            </a:r>
          </a:p>
        </p:txBody>
      </p:sp>
      <p:sp useBgFill="1">
        <p:nvSpPr>
          <p:cNvPr id="1234948" name="Rectangle 4"/>
          <p:cNvSpPr>
            <a:spLocks noChangeArrowheads="1"/>
          </p:cNvSpPr>
          <p:nvPr/>
        </p:nvSpPr>
        <p:spPr bwMode="auto">
          <a:xfrm>
            <a:off x="914400" y="1676400"/>
            <a:ext cx="7543800" cy="4191000"/>
          </a:xfrm>
          <a:prstGeom prst="rect">
            <a:avLst/>
          </a:prstGeom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4495800" y="3352800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4648200" y="1981200"/>
            <a:ext cx="1600200" cy="15240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0" name="Oval 8"/>
          <p:cNvSpPr>
            <a:spLocks noChangeArrowheads="1"/>
          </p:cNvSpPr>
          <p:nvPr/>
        </p:nvSpPr>
        <p:spPr bwMode="auto">
          <a:xfrm>
            <a:off x="3581400" y="2590800"/>
            <a:ext cx="1828800" cy="1676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3" name="Oval 9"/>
          <p:cNvSpPr>
            <a:spLocks noChangeArrowheads="1"/>
          </p:cNvSpPr>
          <p:nvPr/>
        </p:nvSpPr>
        <p:spPr bwMode="auto">
          <a:xfrm>
            <a:off x="3429000" y="2590800"/>
            <a:ext cx="2438400" cy="22860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4" name="Text Box 10"/>
          <p:cNvSpPr txBox="1">
            <a:spLocks noChangeArrowheads="1"/>
          </p:cNvSpPr>
          <p:nvPr/>
        </p:nvSpPr>
        <p:spPr bwMode="auto">
          <a:xfrm>
            <a:off x="4038600" y="48768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event horizon</a:t>
            </a:r>
          </a:p>
        </p:txBody>
      </p:sp>
      <p:sp>
        <p:nvSpPr>
          <p:cNvPr id="1234955" name="Text Box 11"/>
          <p:cNvSpPr txBox="1">
            <a:spLocks noChangeArrowheads="1"/>
          </p:cNvSpPr>
          <p:nvPr/>
        </p:nvSpPr>
        <p:spPr bwMode="auto">
          <a:xfrm>
            <a:off x="4038600" y="35052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singularity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387600"/>
            <a:ext cx="2527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3000" y="1751013"/>
            <a:ext cx="70104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a non-spinning black hole: Schwarzschild radius: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48" grpId="0" animBg="1"/>
      <p:bldP spid="1234953" grpId="0" animBg="1"/>
      <p:bldP spid="1234954" grpId="0"/>
      <p:bldP spid="1234955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sz="3600" b="1" i="1"/>
              <a:t>0402+379 (Rodriguez et al. 2006-9)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785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Projected separation: 7.3 pc,</a:t>
            </a:r>
          </a:p>
          <a:p>
            <a:pPr>
              <a:lnSpc>
                <a:spcPct val="90000"/>
              </a:lnSpc>
            </a:pPr>
            <a:r>
              <a:rPr lang="en-US"/>
              <a:t>Estimated total mass: 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/>
          <a:srcRect l="17548" t="13867" r="16251" b="35593"/>
          <a:stretch>
            <a:fillRect/>
          </a:stretch>
        </p:blipFill>
        <p:spPr bwMode="auto">
          <a:xfrm>
            <a:off x="304800" y="838200"/>
            <a:ext cx="3124200" cy="329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/>
          <a:srcRect l="17297" t="14716" r="11716" b="26733"/>
          <a:stretch>
            <a:fillRect/>
          </a:stretch>
        </p:blipFill>
        <p:spPr bwMode="auto">
          <a:xfrm>
            <a:off x="3705225" y="838200"/>
            <a:ext cx="5334000" cy="481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1905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VLBI at </a:t>
            </a:r>
            <a:r>
              <a:rPr lang="en-US" b="0" i="0">
                <a:solidFill>
                  <a:schemeClr val="tx2"/>
                </a:solidFill>
              </a:rPr>
              <a:t>1.35 GHz</a:t>
            </a:r>
          </a:p>
        </p:txBody>
      </p:sp>
      <p:pic>
        <p:nvPicPr>
          <p:cNvPr id="64519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40463"/>
            <a:ext cx="152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2"/>
          <p:cNvSpPr>
            <a:spLocks noChangeArrowheads="1"/>
          </p:cNvSpPr>
          <p:nvPr/>
        </p:nvSpPr>
        <p:spPr bwMode="auto">
          <a:xfrm>
            <a:off x="762000" y="1981200"/>
            <a:ext cx="2971800" cy="1676400"/>
          </a:xfrm>
          <a:prstGeom prst="ellipse">
            <a:avLst/>
          </a:prstGeom>
          <a:solidFill>
            <a:srgbClr val="808080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5334000" y="22860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867400" y="39624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143000" y="37338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5542" name="Oval 6"/>
          <p:cNvSpPr>
            <a:spLocks noChangeArrowheads="1"/>
          </p:cNvSpPr>
          <p:nvPr/>
        </p:nvSpPr>
        <p:spPr bwMode="auto">
          <a:xfrm>
            <a:off x="6324600" y="28575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3" name="Oval 7"/>
          <p:cNvSpPr>
            <a:spLocks noChangeArrowheads="1"/>
          </p:cNvSpPr>
          <p:nvPr/>
        </p:nvSpPr>
        <p:spPr bwMode="auto">
          <a:xfrm>
            <a:off x="1828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6705600" y="28956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2098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5288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371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5548" name="AutoShape 12"/>
          <p:cNvSpPr>
            <a:spLocks noChangeArrowheads="1"/>
          </p:cNvSpPr>
          <p:nvPr/>
        </p:nvSpPr>
        <p:spPr bwMode="auto">
          <a:xfrm>
            <a:off x="0" y="3238500"/>
            <a:ext cx="914400" cy="776288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9" name="AutoShape 13"/>
          <p:cNvSpPr>
            <a:spLocks noChangeArrowheads="1"/>
          </p:cNvSpPr>
          <p:nvPr/>
        </p:nvSpPr>
        <p:spPr bwMode="auto">
          <a:xfrm rot="10800000">
            <a:off x="7848600" y="1592263"/>
            <a:ext cx="914400" cy="776287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0" name="AutoShape 14"/>
          <p:cNvSpPr>
            <a:spLocks noChangeArrowheads="1"/>
          </p:cNvSpPr>
          <p:nvPr/>
        </p:nvSpPr>
        <p:spPr bwMode="auto">
          <a:xfrm>
            <a:off x="3352800" y="3467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1" name="AutoShape 15"/>
          <p:cNvSpPr>
            <a:spLocks noChangeArrowheads="1"/>
          </p:cNvSpPr>
          <p:nvPr/>
        </p:nvSpPr>
        <p:spPr bwMode="auto">
          <a:xfrm>
            <a:off x="35433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2" name="AutoShape 16"/>
          <p:cNvSpPr>
            <a:spLocks noChangeArrowheads="1"/>
          </p:cNvSpPr>
          <p:nvPr/>
        </p:nvSpPr>
        <p:spPr bwMode="auto">
          <a:xfrm>
            <a:off x="18288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3" name="AutoShape 17"/>
          <p:cNvSpPr>
            <a:spLocks noChangeArrowheads="1"/>
          </p:cNvSpPr>
          <p:nvPr/>
        </p:nvSpPr>
        <p:spPr bwMode="auto">
          <a:xfrm>
            <a:off x="190500" y="2338388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4" name="AutoShape 18"/>
          <p:cNvSpPr>
            <a:spLocks noChangeArrowheads="1"/>
          </p:cNvSpPr>
          <p:nvPr/>
        </p:nvSpPr>
        <p:spPr bwMode="auto">
          <a:xfrm>
            <a:off x="8382000" y="3162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5" name="AutoShape 19"/>
          <p:cNvSpPr>
            <a:spLocks noChangeArrowheads="1"/>
          </p:cNvSpPr>
          <p:nvPr/>
        </p:nvSpPr>
        <p:spPr bwMode="auto">
          <a:xfrm>
            <a:off x="4953000" y="3352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6" name="AutoShape 20"/>
          <p:cNvSpPr>
            <a:spLocks noChangeArrowheads="1"/>
          </p:cNvSpPr>
          <p:nvPr/>
        </p:nvSpPr>
        <p:spPr bwMode="auto">
          <a:xfrm>
            <a:off x="4953000" y="236855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7" name="AutoShape 21"/>
          <p:cNvSpPr>
            <a:spLocks noChangeArrowheads="1"/>
          </p:cNvSpPr>
          <p:nvPr/>
        </p:nvSpPr>
        <p:spPr bwMode="auto">
          <a:xfrm>
            <a:off x="6324600" y="1828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5334000" y="19716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571500" y="17430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2895600" y="20574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352800" y="377825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6564" name="Oval 4"/>
          <p:cNvSpPr>
            <a:spLocks noChangeArrowheads="1"/>
          </p:cNvSpPr>
          <p:nvPr/>
        </p:nvSpPr>
        <p:spPr bwMode="auto">
          <a:xfrm>
            <a:off x="4495800" y="26670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65" name="Oval 5"/>
          <p:cNvSpPr>
            <a:spLocks noChangeArrowheads="1"/>
          </p:cNvSpPr>
          <p:nvPr/>
        </p:nvSpPr>
        <p:spPr bwMode="auto">
          <a:xfrm>
            <a:off x="3352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4876800" y="27813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36576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267200" y="300990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895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6570" name="AutoShape 10"/>
          <p:cNvSpPr>
            <a:spLocks noChangeArrowheads="1"/>
          </p:cNvSpPr>
          <p:nvPr/>
        </p:nvSpPr>
        <p:spPr bwMode="auto">
          <a:xfrm>
            <a:off x="3048000" y="2781300"/>
            <a:ext cx="609600" cy="357188"/>
          </a:xfrm>
          <a:prstGeom prst="curvedRightArrow">
            <a:avLst>
              <a:gd name="adj1" fmla="val 20000"/>
              <a:gd name="adj2" fmla="val 40000"/>
              <a:gd name="adj3" fmla="val 56889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1" name="AutoShape 11"/>
          <p:cNvSpPr>
            <a:spLocks noChangeArrowheads="1"/>
          </p:cNvSpPr>
          <p:nvPr/>
        </p:nvSpPr>
        <p:spPr bwMode="auto">
          <a:xfrm rot="10800000">
            <a:off x="5067300" y="2395538"/>
            <a:ext cx="685800" cy="465137"/>
          </a:xfrm>
          <a:prstGeom prst="curvedRightArrow">
            <a:avLst>
              <a:gd name="adj1" fmla="val 20000"/>
              <a:gd name="adj2" fmla="val 40000"/>
              <a:gd name="adj3" fmla="val 49147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2" name="AutoShape 12"/>
          <p:cNvSpPr>
            <a:spLocks noChangeArrowheads="1"/>
          </p:cNvSpPr>
          <p:nvPr/>
        </p:nvSpPr>
        <p:spPr bwMode="auto">
          <a:xfrm>
            <a:off x="22860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3" name="AutoShape 13"/>
          <p:cNvSpPr>
            <a:spLocks noChangeArrowheads="1"/>
          </p:cNvSpPr>
          <p:nvPr/>
        </p:nvSpPr>
        <p:spPr bwMode="auto">
          <a:xfrm>
            <a:off x="6438900" y="2400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4" name="AutoShape 14"/>
          <p:cNvSpPr>
            <a:spLocks noChangeArrowheads="1"/>
          </p:cNvSpPr>
          <p:nvPr/>
        </p:nvSpPr>
        <p:spPr bwMode="auto">
          <a:xfrm>
            <a:off x="5410200" y="3733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5" name="AutoShape 15"/>
          <p:cNvSpPr>
            <a:spLocks noChangeArrowheads="1"/>
          </p:cNvSpPr>
          <p:nvPr/>
        </p:nvSpPr>
        <p:spPr bwMode="auto">
          <a:xfrm>
            <a:off x="5676900" y="17907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6" name="AutoShape 16"/>
          <p:cNvSpPr>
            <a:spLocks noChangeArrowheads="1"/>
          </p:cNvSpPr>
          <p:nvPr/>
        </p:nvSpPr>
        <p:spPr bwMode="auto">
          <a:xfrm>
            <a:off x="4267200" y="1447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7" name="AutoShape 17"/>
          <p:cNvSpPr>
            <a:spLocks noChangeArrowheads="1"/>
          </p:cNvSpPr>
          <p:nvPr/>
        </p:nvSpPr>
        <p:spPr bwMode="auto">
          <a:xfrm>
            <a:off x="28956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8" name="AutoShape 18"/>
          <p:cNvSpPr>
            <a:spLocks noChangeArrowheads="1"/>
          </p:cNvSpPr>
          <p:nvPr/>
        </p:nvSpPr>
        <p:spPr bwMode="auto">
          <a:xfrm>
            <a:off x="2400300" y="3505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9" name="AutoShape 19"/>
          <p:cNvSpPr>
            <a:spLocks noChangeArrowheads="1"/>
          </p:cNvSpPr>
          <p:nvPr/>
        </p:nvSpPr>
        <p:spPr bwMode="auto">
          <a:xfrm>
            <a:off x="6248400" y="3124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80" name="AutoShape 20"/>
          <p:cNvSpPr>
            <a:spLocks noChangeArrowheads="1"/>
          </p:cNvSpPr>
          <p:nvPr/>
        </p:nvSpPr>
        <p:spPr bwMode="auto">
          <a:xfrm>
            <a:off x="2095500" y="2705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4800600" y="150812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0"/>
            <a:ext cx="7162800" cy="609600"/>
          </a:xfrm>
        </p:spPr>
        <p:txBody>
          <a:bodyPr/>
          <a:lstStyle/>
          <a:p>
            <a:r>
              <a:rPr lang="en-US" sz="3200" b="1" i="1" dirty="0"/>
              <a:t>Double Broad </a:t>
            </a:r>
            <a:r>
              <a:rPr lang="en-US" sz="3200" b="1" i="1" dirty="0" smtClean="0"/>
              <a:t>Lines: Reverberation </a:t>
            </a:r>
            <a:endParaRPr lang="en-US" sz="3200" b="1" i="1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435225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09600"/>
            <a:ext cx="2403475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6008688" y="639603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 Shen &amp; Loeb (2010)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r="49329"/>
          <a:stretch>
            <a:fillRect/>
          </a:stretch>
        </p:blipFill>
        <p:spPr bwMode="auto">
          <a:xfrm>
            <a:off x="6110288" y="609600"/>
            <a:ext cx="28702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6110288" y="3379788"/>
            <a:ext cx="28702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Liu_etal_09_Fig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1638" y="180975"/>
            <a:ext cx="6202362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0" y="381000"/>
            <a:ext cx="2981325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SDSS images &amp; spectra of selected  double narrow -line quasars</a:t>
            </a: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(Liu et al.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12" y="0"/>
            <a:ext cx="4759138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2389882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362200"/>
            <a:ext cx="1905000" cy="2375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682" y="2340758"/>
            <a:ext cx="2387600" cy="2396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6649"/>
            <a:ext cx="3981450" cy="2541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471354"/>
            <a:ext cx="2349500" cy="2386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202632"/>
            <a:ext cx="360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Comerford</a:t>
            </a:r>
            <a:r>
              <a:rPr lang="en-US" sz="2400" dirty="0" smtClean="0">
                <a:solidFill>
                  <a:schemeClr val="tx2"/>
                </a:solidFill>
              </a:rPr>
              <a:t> et al.  (2012)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8268" y="0"/>
            <a:ext cx="2875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Double-peaked Narrow-Line Signatures of Dual </a:t>
            </a:r>
            <a:r>
              <a:rPr lang="en-US" sz="2400" dirty="0" err="1" smtClean="0">
                <a:solidFill>
                  <a:schemeClr val="tx1"/>
                </a:solidFill>
              </a:rPr>
              <a:t>Supermassive</a:t>
            </a:r>
            <a:r>
              <a:rPr lang="en-US" sz="2400" dirty="0" smtClean="0">
                <a:solidFill>
                  <a:schemeClr val="tx1"/>
                </a:solidFill>
              </a:rPr>
              <a:t> Black Holes in Galaxy Merger Simulations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682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582793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Blecha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, Loeb, &amp; </a:t>
            </a:r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Narayan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(2012)</a:t>
            </a:r>
            <a:endParaRPr lang="en-US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457200" y="85725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Gas Accretion and Electromagnetic Emission from BH Binaries</a:t>
            </a:r>
          </a:p>
        </p:txBody>
      </p:sp>
      <p:pic>
        <p:nvPicPr>
          <p:cNvPr id="686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774700"/>
            <a:ext cx="8597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165350" y="6267450"/>
            <a:ext cx="670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Kocsis, Haiman, &amp; Loeb ArXiv:1205.5268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0"/>
            <a:ext cx="859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Multiple Black Holes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08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2209800" y="6465888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Kulkarni</a:t>
            </a:r>
            <a:r>
              <a:rPr lang="en-US" sz="2000" dirty="0">
                <a:solidFill>
                  <a:schemeClr val="tx1"/>
                </a:solidFill>
              </a:rPr>
              <a:t> &amp; Loeb </a:t>
            </a:r>
            <a:r>
              <a:rPr lang="en-US" sz="2000" dirty="0" smtClean="0">
                <a:solidFill>
                  <a:schemeClr val="tx1"/>
                </a:solidFill>
              </a:rPr>
              <a:t>2011; Hoffman &amp; Loeb 2007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4724400" y="1143000"/>
            <a:ext cx="914400" cy="914400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57600" y="11430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&gt;2000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952500"/>
          </a:xfrm>
        </p:spPr>
        <p:txBody>
          <a:bodyPr/>
          <a:lstStyle/>
          <a:p>
            <a:r>
              <a:rPr lang="en-US"/>
              <a:t>Black Hole Recoil</a:t>
            </a:r>
          </a:p>
        </p:txBody>
      </p:sp>
      <p:sp useBgFill="1">
        <p:nvSpPr>
          <p:cNvPr id="72707" name="AutoShape 3">
            <a:hlinkClick r:id="" action="ppaction://noaction" highlightClick="1"/>
            <a:hlinkHover r:id="rId4" action="ppaction://program"/>
          </p:cNvPr>
          <p:cNvSpPr>
            <a:spLocks noChangeAspect="1" noChangeArrowheads="1"/>
          </p:cNvSpPr>
          <p:nvPr/>
        </p:nvSpPr>
        <p:spPr bwMode="auto">
          <a:xfrm>
            <a:off x="5589588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589588" y="61722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(Blecha &amp; Loeb 2009)</a:t>
            </a:r>
          </a:p>
        </p:txBody>
      </p:sp>
      <p:sp useBgFill="1">
        <p:nvSpPr>
          <p:cNvPr id="72709" name="AutoShape 5">
            <a:hlinkClick r:id="" action="ppaction://noaction" highlightClick="1"/>
            <a:hlinkHover r:id="rId5" action="ppaction://program"/>
          </p:cNvPr>
          <p:cNvSpPr>
            <a:spLocks noChangeAspect="1" noChangeArrowheads="1"/>
          </p:cNvSpPr>
          <p:nvPr/>
        </p:nvSpPr>
        <p:spPr bwMode="auto">
          <a:xfrm>
            <a:off x="990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>
                <a:solidFill>
                  <a:schemeClr val="tx1"/>
                </a:solidFill>
              </a:rPr>
              <a:t>(Centrella et al.   2007)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371600" y="3124200"/>
            <a:ext cx="17033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791200" y="3276600"/>
            <a:ext cx="213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Astrophysics</a:t>
            </a:r>
          </a:p>
        </p:txBody>
      </p:sp>
      <p:pic>
        <p:nvPicPr>
          <p:cNvPr id="72713" name="Picture 9" descr="/Users/aviloeb/Documents/Powerpoint/Movies/spbmovie.mpg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16050"/>
            <a:ext cx="4189413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 descr="/Users/aviloeb/Documents/Powerpoint/Movies/merger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416050"/>
            <a:ext cx="419735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00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5953125"/>
            <a:ext cx="4467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Broderick, Loeb, &amp; Narayan 2008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 l="4288" t="9862" b="3343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/>
              <a:t>A recoil candidate: CID-42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3313113"/>
            <a:ext cx="3962400" cy="3643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4876800" y="3810000"/>
            <a:ext cx="40386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*spatial offset:  ~2.5 kpc                     *velocity offset in NLR/BLR of H-beta:   ~1,200 km/s                                          *z=0.36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6237288" y="6019800"/>
            <a:ext cx="29067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Civano et al. (2010)</a:t>
            </a:r>
          </a:p>
        </p:txBody>
      </p:sp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" y="666750"/>
            <a:ext cx="7947025" cy="2627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6700"/>
            <a:ext cx="8686800" cy="495300"/>
          </a:xfrm>
        </p:spPr>
        <p:txBody>
          <a:bodyPr/>
          <a:lstStyle/>
          <a:p>
            <a:pPr>
              <a:defRPr/>
            </a:pPr>
            <a:r>
              <a:rPr lang="en-US" sz="36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Star Clusters Around Recoiled Black Holes in the Milky Way Halo</a:t>
            </a:r>
            <a:r>
              <a:rPr lang="en-US" sz="4000">
                <a:ea typeface="+mj-ea"/>
                <a:cs typeface="+mj-cs"/>
              </a:rPr>
              <a:t> </a:t>
            </a:r>
          </a:p>
        </p:txBody>
      </p:sp>
      <p:sp>
        <p:nvSpPr>
          <p:cNvPr id="78851" name="Oval 4"/>
          <p:cNvSpPr>
            <a:spLocks noChangeArrowheads="1"/>
          </p:cNvSpPr>
          <p:nvPr/>
        </p:nvSpPr>
        <p:spPr bwMode="auto">
          <a:xfrm>
            <a:off x="228600" y="762000"/>
            <a:ext cx="2362200" cy="2209800"/>
          </a:xfrm>
          <a:prstGeom prst="ellipse">
            <a:avLst/>
          </a:prstGeom>
          <a:solidFill>
            <a:srgbClr val="99CC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2" name="Oval 5"/>
          <p:cNvSpPr>
            <a:spLocks noChangeArrowheads="1"/>
          </p:cNvSpPr>
          <p:nvPr/>
        </p:nvSpPr>
        <p:spPr bwMode="auto">
          <a:xfrm>
            <a:off x="8001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3" name="Oval 6"/>
          <p:cNvSpPr>
            <a:spLocks noChangeArrowheads="1"/>
          </p:cNvSpPr>
          <p:nvPr/>
        </p:nvSpPr>
        <p:spPr bwMode="auto">
          <a:xfrm>
            <a:off x="1181100" y="9525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4" name="Oval 7"/>
          <p:cNvSpPr>
            <a:spLocks noChangeArrowheads="1"/>
          </p:cNvSpPr>
          <p:nvPr/>
        </p:nvSpPr>
        <p:spPr bwMode="auto">
          <a:xfrm>
            <a:off x="990600" y="2247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5" name="Oval 8"/>
          <p:cNvSpPr>
            <a:spLocks noChangeArrowheads="1"/>
          </p:cNvSpPr>
          <p:nvPr/>
        </p:nvSpPr>
        <p:spPr bwMode="auto">
          <a:xfrm>
            <a:off x="1905000" y="1866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6" name="Oval 9"/>
          <p:cNvSpPr>
            <a:spLocks noChangeArrowheads="1"/>
          </p:cNvSpPr>
          <p:nvPr/>
        </p:nvSpPr>
        <p:spPr bwMode="auto">
          <a:xfrm>
            <a:off x="20574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Oval 10"/>
          <p:cNvSpPr>
            <a:spLocks noChangeAspect="1" noChangeArrowheads="1"/>
          </p:cNvSpPr>
          <p:nvPr/>
        </p:nvSpPr>
        <p:spPr bwMode="auto">
          <a:xfrm>
            <a:off x="2047875" y="19970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8" name="Oval 11"/>
          <p:cNvSpPr>
            <a:spLocks noChangeAspect="1" noChangeArrowheads="1"/>
          </p:cNvSpPr>
          <p:nvPr/>
        </p:nvSpPr>
        <p:spPr bwMode="auto">
          <a:xfrm>
            <a:off x="2166938" y="1806575"/>
            <a:ext cx="119062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9" name="Oval 12"/>
          <p:cNvSpPr>
            <a:spLocks noChangeAspect="1" noChangeArrowheads="1"/>
          </p:cNvSpPr>
          <p:nvPr/>
        </p:nvSpPr>
        <p:spPr bwMode="auto">
          <a:xfrm>
            <a:off x="1120775" y="236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0" name="Oval 13"/>
          <p:cNvSpPr>
            <a:spLocks noChangeAspect="1" noChangeArrowheads="1"/>
          </p:cNvSpPr>
          <p:nvPr/>
        </p:nvSpPr>
        <p:spPr bwMode="auto">
          <a:xfrm>
            <a:off x="930275" y="18065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Oval 14"/>
          <p:cNvSpPr>
            <a:spLocks noChangeAspect="1" noChangeArrowheads="1"/>
          </p:cNvSpPr>
          <p:nvPr/>
        </p:nvSpPr>
        <p:spPr bwMode="auto">
          <a:xfrm>
            <a:off x="1311275" y="109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2" name="Line 17"/>
          <p:cNvSpPr>
            <a:spLocks noChangeShapeType="1"/>
          </p:cNvSpPr>
          <p:nvPr/>
        </p:nvSpPr>
        <p:spPr bwMode="auto">
          <a:xfrm flipH="1" flipV="1">
            <a:off x="1905000" y="1676400"/>
            <a:ext cx="261938" cy="24923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67026" name="Text Box 18"/>
          <p:cNvSpPr txBox="1">
            <a:spLocks noChangeArrowheads="1"/>
          </p:cNvSpPr>
          <p:nvPr/>
        </p:nvSpPr>
        <p:spPr bwMode="auto">
          <a:xfrm>
            <a:off x="0" y="434340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escape (dwarf) ~ 10 km/s &lt;&lt; GW recoil~hundreds of km/s  &lt; escape(MW) ~ 500 km/s</a:t>
            </a:r>
          </a:p>
        </p:txBody>
      </p:sp>
      <p:sp>
        <p:nvSpPr>
          <p:cNvPr id="78864" name="Freeform 20"/>
          <p:cNvSpPr>
            <a:spLocks/>
          </p:cNvSpPr>
          <p:nvPr/>
        </p:nvSpPr>
        <p:spPr bwMode="auto">
          <a:xfrm>
            <a:off x="152400" y="3111500"/>
            <a:ext cx="2514600" cy="812800"/>
          </a:xfrm>
          <a:custGeom>
            <a:avLst/>
            <a:gdLst>
              <a:gd name="T0" fmla="*/ 0 w 1584"/>
              <a:gd name="T1" fmla="*/ 2147483647 h 512"/>
              <a:gd name="T2" fmla="*/ 2147483647 w 1584"/>
              <a:gd name="T3" fmla="*/ 2147483647 h 512"/>
              <a:gd name="T4" fmla="*/ 2147483647 w 1584"/>
              <a:gd name="T5" fmla="*/ 2147483647 h 512"/>
              <a:gd name="T6" fmla="*/ 2147483647 w 1584"/>
              <a:gd name="T7" fmla="*/ 2147483647 h 512"/>
              <a:gd name="T8" fmla="*/ 2147483647 w 1584"/>
              <a:gd name="T9" fmla="*/ 2147483647 h 512"/>
              <a:gd name="T10" fmla="*/ 2147483647 w 1584"/>
              <a:gd name="T11" fmla="*/ 2147483647 h 512"/>
              <a:gd name="T12" fmla="*/ 2147483647 w 1584"/>
              <a:gd name="T13" fmla="*/ 2147483647 h 512"/>
              <a:gd name="T14" fmla="*/ 2147483647 w 1584"/>
              <a:gd name="T15" fmla="*/ 2147483647 h 512"/>
              <a:gd name="T16" fmla="*/ 2147483647 w 1584"/>
              <a:gd name="T17" fmla="*/ 2147483647 h 5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512"/>
              <a:gd name="T29" fmla="*/ 1584 w 1584"/>
              <a:gd name="T30" fmla="*/ 512 h 5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512">
                <a:moveTo>
                  <a:pt x="0" y="56"/>
                </a:moveTo>
                <a:cubicBezTo>
                  <a:pt x="64" y="28"/>
                  <a:pt x="128" y="0"/>
                  <a:pt x="192" y="56"/>
                </a:cubicBezTo>
                <a:cubicBezTo>
                  <a:pt x="256" y="112"/>
                  <a:pt x="280" y="320"/>
                  <a:pt x="384" y="392"/>
                </a:cubicBezTo>
                <a:cubicBezTo>
                  <a:pt x="488" y="464"/>
                  <a:pt x="688" y="512"/>
                  <a:pt x="816" y="488"/>
                </a:cubicBezTo>
                <a:cubicBezTo>
                  <a:pt x="944" y="464"/>
                  <a:pt x="1072" y="280"/>
                  <a:pt x="1152" y="248"/>
                </a:cubicBezTo>
                <a:cubicBezTo>
                  <a:pt x="1232" y="216"/>
                  <a:pt x="1264" y="304"/>
                  <a:pt x="1296" y="296"/>
                </a:cubicBezTo>
                <a:cubicBezTo>
                  <a:pt x="1328" y="288"/>
                  <a:pt x="1320" y="232"/>
                  <a:pt x="1344" y="200"/>
                </a:cubicBezTo>
                <a:cubicBezTo>
                  <a:pt x="1368" y="168"/>
                  <a:pt x="1400" y="120"/>
                  <a:pt x="1440" y="104"/>
                </a:cubicBezTo>
                <a:cubicBezTo>
                  <a:pt x="1480" y="88"/>
                  <a:pt x="1532" y="96"/>
                  <a:pt x="1584" y="104"/>
                </a:cubicBezTo>
              </a:path>
            </a:pathLst>
          </a:custGeom>
          <a:noFill/>
          <a:ln w="12700">
            <a:solidFill>
              <a:srgbClr val="CC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5" name="Line 21"/>
          <p:cNvSpPr>
            <a:spLocks noChangeShapeType="1"/>
          </p:cNvSpPr>
          <p:nvPr/>
        </p:nvSpPr>
        <p:spPr bwMode="auto">
          <a:xfrm>
            <a:off x="152400" y="3111500"/>
            <a:ext cx="243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6" name="Line 22"/>
          <p:cNvSpPr>
            <a:spLocks noChangeShapeType="1"/>
          </p:cNvSpPr>
          <p:nvPr/>
        </p:nvSpPr>
        <p:spPr bwMode="auto">
          <a:xfrm flipH="1" flipV="1">
            <a:off x="1562100" y="3525838"/>
            <a:ext cx="61595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7" name="Text Box 25"/>
          <p:cNvSpPr txBox="1">
            <a:spLocks noChangeArrowheads="1"/>
          </p:cNvSpPr>
          <p:nvPr/>
        </p:nvSpPr>
        <p:spPr bwMode="auto">
          <a:xfrm>
            <a:off x="2286000" y="5608638"/>
            <a:ext cx="49530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O’Leary &amp; Loeb 2008, 2010</a:t>
            </a:r>
            <a:r>
              <a:rPr lang="en-US" sz="2400"/>
              <a:t> </a:t>
            </a:r>
            <a:r>
              <a:rPr lang="en-US" sz="2400">
                <a:hlinkClick r:id="rId2" tooltip="Abstract"/>
              </a:rPr>
              <a:t>arXiv:0809.4262</a:t>
            </a:r>
            <a:r>
              <a:rPr lang="en-US" sz="2400"/>
              <a:t> </a:t>
            </a:r>
            <a:r>
              <a:rPr lang="en-US" sz="2400">
                <a:solidFill>
                  <a:schemeClr val="tx1"/>
                </a:solidFill>
              </a:rPr>
              <a:t>;</a:t>
            </a:r>
            <a:r>
              <a:rPr lang="en-US" sz="2400"/>
              <a:t> </a:t>
            </a:r>
            <a:r>
              <a:rPr lang="en-US" sz="2400">
                <a:hlinkClick r:id="rId3" tooltip="Abstract"/>
              </a:rPr>
              <a:t>arXiv:1102.3695</a:t>
            </a:r>
            <a:r>
              <a:rPr lang="en-US" sz="2400"/>
              <a:t> </a:t>
            </a:r>
          </a:p>
        </p:txBody>
      </p:sp>
      <p:sp>
        <p:nvSpPr>
          <p:cNvPr id="1067036" name="Text Box 28"/>
          <p:cNvSpPr txBox="1">
            <a:spLocks noChangeArrowheads="1"/>
          </p:cNvSpPr>
          <p:nvPr/>
        </p:nvSpPr>
        <p:spPr bwMode="auto">
          <a:xfrm>
            <a:off x="3352800" y="1812925"/>
            <a:ext cx="5791200" cy="161607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~100 BHs ejected during assembly of MW halo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 Carry star clusters from cusp of host dwarf galaxy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Clusters characterized by compact size (~1pc) and high velocity dispersion (~10-100 km/s)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550"/>
            <a:ext cx="8941642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6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26" grpId="0"/>
      <p:bldP spid="10670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81100"/>
          </a:xfrm>
        </p:spPr>
        <p:txBody>
          <a:bodyPr/>
          <a:lstStyle/>
          <a:p>
            <a:r>
              <a:rPr lang="en-US" smtClean="0"/>
              <a:t>Tidal Disruption of a Star by a Supermassive Black Hole </a:t>
            </a:r>
          </a:p>
        </p:txBody>
      </p:sp>
      <p:pic>
        <p:nvPicPr>
          <p:cNvPr id="79875" name="Picture 3" descr="/Users/aviloeb/Documents/Powerpoint/Movies/media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20800" y="2057400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9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/>
              <a:t>Tidal Disruption of Stars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83200"/>
            <a:ext cx="9144000" cy="157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Single BH rate                          per MW galaxy due to empty loss cone</a:t>
            </a:r>
          </a:p>
          <a:p>
            <a:pPr>
              <a:lnSpc>
                <a:spcPct val="90000"/>
              </a:lnSpc>
            </a:pPr>
            <a:r>
              <a:rPr lang="en-US" sz="2400"/>
              <a:t>BHs with                                     swallow the star whole</a:t>
            </a:r>
          </a:p>
          <a:p>
            <a:pPr>
              <a:lnSpc>
                <a:spcPct val="90000"/>
              </a:lnSpc>
            </a:pPr>
            <a:r>
              <a:rPr lang="en-US" sz="2400"/>
              <a:t>Super-Eddington initial feeding rate: </a:t>
            </a: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540000" y="914400"/>
          <a:ext cx="4064000" cy="4064000"/>
        </p:xfrm>
        <a:graphic>
          <a:graphicData uri="http://schemas.openxmlformats.org/presentationml/2006/ole">
            <p:oleObj spid="_x0000_s80898" name="Photo Editor Photo" r:id="rId3" imgW="22857143" imgH="22857143" progId="">
              <p:embed/>
            </p:oleObj>
          </a:graphicData>
        </a:graphic>
      </p:graphicFrame>
      <p:pic>
        <p:nvPicPr>
          <p:cNvPr id="80901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0" y="5338763"/>
            <a:ext cx="1590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5710238"/>
            <a:ext cx="22733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6159500"/>
            <a:ext cx="2590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el2a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4700" y="901700"/>
            <a:ext cx="5054600" cy="5054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38203"/>
            <a:ext cx="930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2"/>
                </a:solidFill>
              </a:rPr>
              <a:t>Bound Star in a Pseudo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-</a:t>
            </a:r>
            <a:r>
              <a:rPr lang="en-US" altLang="ja-JP" sz="2800" dirty="0" smtClean="0">
                <a:solidFill>
                  <a:schemeClr val="tx2"/>
                </a:solidFill>
              </a:rPr>
              <a:t>Newtonian</a:t>
            </a:r>
            <a:r>
              <a:rPr lang="en-US" altLang="ja-JP" sz="2800" dirty="0" smtClean="0">
                <a:solidFill>
                  <a:schemeClr val="tx2"/>
                </a:solidFill>
              </a:rPr>
              <a:t> Potential  </a:t>
            </a:r>
            <a:r>
              <a:rPr lang="en-US" altLang="ja-JP" sz="2800" dirty="0" smtClean="0">
                <a:solidFill>
                  <a:schemeClr val="tx2"/>
                </a:solidFill>
              </a:rPr>
              <a:t>(</a:t>
            </a:r>
            <a:r>
              <a:rPr lang="en-US" altLang="ja-JP" sz="2800" dirty="0" err="1" smtClean="0">
                <a:solidFill>
                  <a:schemeClr val="tx2"/>
                </a:solidFill>
              </a:rPr>
              <a:t>e</a:t>
            </a:r>
            <a:r>
              <a:rPr lang="en-US" altLang="ja-JP" sz="2800" dirty="0" smtClean="0">
                <a:solidFill>
                  <a:schemeClr val="tx2"/>
                </a:solidFill>
              </a:rPr>
              <a:t>=0.8,beta=5)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5938" y="6324600"/>
            <a:ext cx="626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Hayasaki</a:t>
            </a:r>
            <a:r>
              <a:rPr lang="en-US" sz="2400" dirty="0" smtClean="0">
                <a:solidFill>
                  <a:schemeClr val="tx2"/>
                </a:solidFill>
              </a:rPr>
              <a:t>, Stone, and Loeb 2012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4000"/>
              <a:t>EM Counterpart of LISA Sources: Tidal Disruption of Stars</a:t>
            </a:r>
          </a:p>
        </p:txBody>
      </p:sp>
      <p:pic>
        <p:nvPicPr>
          <p:cNvPr id="81923" name="Picture 3" descr="http://www.weizmann.ac.il/home/clovis/tidal_dis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5791200" y="35052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143000" y="60960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(Stone &amp; Loeb 2010)</a:t>
            </a:r>
          </a:p>
        </p:txBody>
      </p:sp>
      <p:pic>
        <p:nvPicPr>
          <p:cNvPr id="1200134" name="Picture 6"/>
          <p:cNvPicPr>
            <a:picLocks noChangeAspect="1" noChangeArrowheads="1"/>
          </p:cNvPicPr>
          <p:nvPr/>
        </p:nvPicPr>
        <p:blipFill>
          <a:blip r:embed="rId3"/>
          <a:srcRect l="8180" t="12807" r="51738" b="56799"/>
          <a:stretch>
            <a:fillRect/>
          </a:stretch>
        </p:blipFill>
        <p:spPr bwMode="auto">
          <a:xfrm>
            <a:off x="5181600" y="3125788"/>
            <a:ext cx="3733800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4419600" y="1814513"/>
            <a:ext cx="47244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“loss cone” filled by GW recoil</a:t>
            </a:r>
          </a:p>
        </p:txBody>
      </p:sp>
      <p:pic>
        <p:nvPicPr>
          <p:cNvPr id="81928" name="Picture 1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279525"/>
            <a:ext cx="3403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0"/>
            <a:ext cx="8458200" cy="952500"/>
          </a:xfrm>
        </p:spPr>
        <p:txBody>
          <a:bodyPr/>
          <a:lstStyle/>
          <a:p>
            <a:r>
              <a:rPr lang="en-US" sz="4000" b="1" i="1"/>
              <a:t>A Relativistic Jet from a TDE: Swift 164449.3+573451 (GRB110328A)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 l="7014" r="12746" b="18887"/>
          <a:stretch>
            <a:fillRect/>
          </a:stretch>
        </p:blipFill>
        <p:spPr bwMode="auto">
          <a:xfrm>
            <a:off x="228600" y="1658938"/>
            <a:ext cx="3821113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/>
          <a:srcRect l="5321"/>
          <a:stretch>
            <a:fillRect/>
          </a:stretch>
        </p:blipFill>
        <p:spPr bwMode="auto">
          <a:xfrm>
            <a:off x="3494088" y="1658938"/>
            <a:ext cx="5649912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228600" y="6286500"/>
            <a:ext cx="87026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*Synchrotron and X-ray peaks are emitted from different regions; bulk Lorentz factor~2-3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001713" y="1173163"/>
            <a:ext cx="3048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Bloom et al. 2011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562600" y="1173163"/>
            <a:ext cx="2667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Zauderer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Observing Lense-Thirring Precession in Tidal Disruption Flares                             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6172200" y="6021388"/>
            <a:ext cx="320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Stone &amp; Loeb (2011)</a:t>
            </a:r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74800"/>
            <a:ext cx="3657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59263"/>
            <a:ext cx="5778500" cy="2178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Donut 10"/>
          <p:cNvSpPr/>
          <p:nvPr/>
        </p:nvSpPr>
        <p:spPr bwMode="auto">
          <a:xfrm>
            <a:off x="1600200" y="3048000"/>
            <a:ext cx="1371600" cy="457200"/>
          </a:xfrm>
          <a:prstGeom prst="donut">
            <a:avLst/>
          </a:prstGeom>
          <a:solidFill>
            <a:srgbClr val="FF9933">
              <a:alpha val="30000"/>
            </a:srgbClr>
          </a:solidFill>
          <a:ln w="12700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60000"/>
            </a:camera>
            <a:lightRig rig="threePt" dir="t"/>
          </a:scene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3975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1143000"/>
            <a:ext cx="34893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7100" y="1828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days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67500" y="39227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log(spin)</a:t>
            </a:r>
          </a:p>
        </p:txBody>
      </p:sp>
      <p:sp>
        <p:nvSpPr>
          <p:cNvPr id="83978" name="TextBox 9"/>
          <p:cNvSpPr txBox="1">
            <a:spLocks noChangeArrowheads="1"/>
          </p:cNvSpPr>
          <p:nvPr/>
        </p:nvSpPr>
        <p:spPr bwMode="auto">
          <a:xfrm>
            <a:off x="1600200" y="425926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1620838" y="4075113"/>
            <a:ext cx="496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a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b="1" i="1" dirty="0" smtClean="0"/>
              <a:t>Pulsations in Short </a:t>
            </a:r>
            <a:r>
              <a:rPr lang="en-US" sz="3600" b="1" i="1" dirty="0" err="1" smtClean="0"/>
              <a:t>GRBs</a:t>
            </a:r>
            <a:r>
              <a:rPr lang="en-US" sz="3600" b="1" i="1" dirty="0" smtClean="0"/>
              <a:t> from Black Hole-Neutron Star Mergers 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3134"/>
            <a:ext cx="7772400" cy="4114800"/>
          </a:xfrm>
        </p:spPr>
        <p:txBody>
          <a:bodyPr/>
          <a:lstStyle/>
          <a:p>
            <a:r>
              <a:rPr lang="en-US" dirty="0" smtClean="0"/>
              <a:t>Jet precession period 0.01-0.1 </a:t>
            </a:r>
            <a:r>
              <a:rPr lang="en-US" dirty="0" err="1" smtClean="0"/>
              <a:t>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Spin misalignment ~10 degrees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9017" r="24180" b="31424"/>
          <a:stretch>
            <a:fillRect/>
          </a:stretch>
        </p:blipFill>
        <p:spPr bwMode="auto">
          <a:xfrm>
            <a:off x="7162800" y="1143000"/>
            <a:ext cx="1752600" cy="3751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7162800" y="1263134"/>
            <a:ext cx="228600" cy="36933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1263134"/>
            <a:ext cx="228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4070866"/>
            <a:ext cx="457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617666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Stone, Loeb, &amp; Berger 2012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748979"/>
            <a:ext cx="3334422" cy="33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1024"/>
            <a:ext cx="3098800" cy="1473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 b="7405"/>
          <a:stretch>
            <a:fillRect/>
          </a:stretch>
        </p:blipFill>
        <p:spPr bwMode="auto">
          <a:xfrm>
            <a:off x="0" y="1143000"/>
            <a:ext cx="4359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1143000"/>
            <a:ext cx="4860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381000" y="5149850"/>
            <a:ext cx="358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Gillessen et al., Nature 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Text Box 2"/>
          <p:cNvSpPr txBox="1">
            <a:spLocks noChangeArrowheads="1"/>
          </p:cNvSpPr>
          <p:nvPr/>
        </p:nvSpPr>
        <p:spPr bwMode="auto">
          <a:xfrm>
            <a:off x="1765300" y="228600"/>
            <a:ext cx="5257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Imaging Black Holes </a:t>
            </a:r>
          </a:p>
        </p:txBody>
      </p:sp>
      <p:sp>
        <p:nvSpPr>
          <p:cNvPr id="1123331" name="Rectangle 3"/>
          <p:cNvSpPr>
            <a:spLocks noChangeArrowheads="1"/>
          </p:cNvSpPr>
          <p:nvPr/>
        </p:nvSpPr>
        <p:spPr bwMode="auto">
          <a:xfrm>
            <a:off x="457200" y="1981200"/>
            <a:ext cx="8153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theory of gas accretion: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disks, jets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General Relativity: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strong field  gravity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4400" i="0">
              <a:solidFill>
                <a:schemeClr val="tx1"/>
              </a:solidFill>
              <a:latin typeface="Edwardian Script ITC" charset="0"/>
            </a:endParaRPr>
          </a:p>
        </p:txBody>
      </p:sp>
      <p:pic>
        <p:nvPicPr>
          <p:cNvPr id="26629" name="Picture 4" descr="The image “file:///C:/Documents%20and%20Settings/loeb/Application%20Data/SSH/temp/Fig1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r="35709" b="10161"/>
          <a:stretch>
            <a:fillRect/>
          </a:stretch>
        </p:blipFill>
        <p:spPr bwMode="auto">
          <a:xfrm>
            <a:off x="7023100" y="3387725"/>
            <a:ext cx="1146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023100" y="1981200"/>
          <a:ext cx="1905000" cy="1101725"/>
        </p:xfrm>
        <a:graphic>
          <a:graphicData uri="http://schemas.openxmlformats.org/presentationml/2006/ole">
            <p:oleObj spid="_x0000_s26626" name="Image" r:id="rId4" imgW="4259949" imgH="232430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mtClean="0"/>
              <a:t>Tidal Disruption of a Proto-Planetary Disk by SgrA*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 l="4948" r="4948"/>
          <a:stretch>
            <a:fillRect/>
          </a:stretch>
        </p:blipFill>
        <p:spPr bwMode="auto">
          <a:xfrm>
            <a:off x="1828800" y="1347788"/>
            <a:ext cx="55626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0" y="6132513"/>
            <a:ext cx="182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Murray-Clay &amp; Loeb (2012)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91400" y="1347788"/>
            <a:ext cx="1828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*Planets form near SgrA*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*Flags low-mass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82550"/>
            <a:ext cx="74485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6858000" y="28575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Schartmann et al.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/>
              <a:t>    1. Direct imaging of the largest silhouettes of  black holes (SgrA*, M87) will be achievable with upcoming radio telescopes within the next decade.</a:t>
            </a:r>
          </a:p>
        </p:txBody>
      </p:sp>
      <p:pic>
        <p:nvPicPr>
          <p:cNvPr id="88068" name="Picture 4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124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 smtClean="0"/>
              <a:t>2. Black hole binaries form in galaxy mergers and produce detectable gravitational waves </a:t>
            </a:r>
          </a:p>
          <a:p>
            <a:pPr>
              <a:buFontTx/>
              <a:buNone/>
            </a:pPr>
            <a:r>
              <a:rPr lang="en-US" b="1" i="1" smtClean="0"/>
              <a:t>3. Coalescence of black hole binaries results in  recoils and consequently: offset quasars, floating star clusters in the Milky-Way halo, enhanced rate for tidal disruption of stars</a:t>
            </a:r>
          </a:p>
          <a:p>
            <a:endParaRPr lang="en-US" b="1" i="1" smtClean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196824"/>
            <a:ext cx="2481038" cy="228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362200"/>
            <a:ext cx="8470900" cy="1143000"/>
          </a:xfrm>
        </p:spPr>
        <p:txBody>
          <a:bodyPr/>
          <a:lstStyle/>
          <a:p>
            <a:r>
              <a:rPr lang="en-US" dirty="0" smtClean="0"/>
              <a:t>Why are there galaxies and not just black holes in the Universe?</a:t>
            </a:r>
          </a:p>
        </p:txBody>
      </p:sp>
      <p:sp>
        <p:nvSpPr>
          <p:cNvPr id="15363" name="Oval 5"/>
          <p:cNvSpPr>
            <a:spLocks noChangeArrowheads="1"/>
          </p:cNvSpPr>
          <p:nvPr/>
        </p:nvSpPr>
        <p:spPr bwMode="auto">
          <a:xfrm>
            <a:off x="685800" y="38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4" name="Curved Left Arrow 6"/>
          <p:cNvSpPr>
            <a:spLocks noChangeArrowheads="1"/>
          </p:cNvSpPr>
          <p:nvPr/>
        </p:nvSpPr>
        <p:spPr bwMode="auto">
          <a:xfrm>
            <a:off x="163830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5" name="Curved Left Arrow 7"/>
          <p:cNvSpPr>
            <a:spLocks noChangeArrowheads="1"/>
          </p:cNvSpPr>
          <p:nvPr/>
        </p:nvSpPr>
        <p:spPr bwMode="auto">
          <a:xfrm rot="10800000">
            <a:off x="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038600" y="817563"/>
            <a:ext cx="3657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Spherical Collapse of dark matter and gas</a:t>
            </a:r>
          </a:p>
        </p:txBody>
      </p:sp>
      <p:sp>
        <p:nvSpPr>
          <p:cNvPr id="15367" name="Curved Left Arrow 9"/>
          <p:cNvSpPr>
            <a:spLocks noChangeArrowheads="1"/>
          </p:cNvSpPr>
          <p:nvPr/>
        </p:nvSpPr>
        <p:spPr bwMode="auto">
          <a:xfrm rot="-5400000">
            <a:off x="914400" y="4191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8" name="Curved Left Arrow 10"/>
          <p:cNvSpPr>
            <a:spLocks noChangeArrowheads="1"/>
          </p:cNvSpPr>
          <p:nvPr/>
        </p:nvSpPr>
        <p:spPr bwMode="auto">
          <a:xfrm rot="5400000">
            <a:off x="762000" y="17145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76300" y="419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urved Left Arrow 12"/>
          <p:cNvSpPr>
            <a:spLocks noChangeArrowheads="1"/>
          </p:cNvSpPr>
          <p:nvPr/>
        </p:nvSpPr>
        <p:spPr bwMode="auto">
          <a:xfrm>
            <a:off x="236220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urved Left Arrow 13"/>
          <p:cNvSpPr>
            <a:spLocks noChangeArrowheads="1"/>
          </p:cNvSpPr>
          <p:nvPr/>
        </p:nvSpPr>
        <p:spPr bwMode="auto">
          <a:xfrm rot="10800000">
            <a:off x="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3400" y="3917950"/>
            <a:ext cx="480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Tidal torque from neighboring objects near turnaround: angular momentum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257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606425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4038600" y="6172200"/>
            <a:ext cx="1219200" cy="34925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300" y="6096000"/>
            <a:ext cx="302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2117" name="Rectangle 5"/>
          <p:cNvSpPr>
            <a:spLocks noChangeArrowheads="1"/>
          </p:cNvSpPr>
          <p:nvPr/>
        </p:nvSpPr>
        <p:spPr bwMode="auto">
          <a:xfrm>
            <a:off x="2286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Is general relativity a valid description of strong gravity?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8382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0">
                <a:solidFill>
                  <a:schemeClr val="tx1"/>
                </a:solidFill>
              </a:rPr>
              <a:t>     </a:t>
            </a:r>
            <a:r>
              <a:rPr lang="en-US" sz="2800" b="0">
                <a:solidFill>
                  <a:schemeClr val="tx1"/>
                </a:solidFill>
              </a:rPr>
              <a:t>*Infrared variability of flux (Genzel et al.) and polarization (Eckart et al.) of SgrA*: hot spots.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 *Innermost Stable Circular Orbit: radius of 30 (10) micro-arcsecond and orbital time of 30 (8) minutes for a non-rotating (maximally-rotating)  black hole at the Galactic center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*A hot spot would result in infrared centroid motion (GRAVITY-VLT) and could be imaged by a Very Large Baseline Array of (existing) sub-millimeter observatories. Targets: SgrA* and M87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b="1" i="1" u="sng"/>
              <a:t>Gravitational Waves</a:t>
            </a:r>
          </a:p>
        </p:txBody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05500"/>
            <a:ext cx="9067800" cy="685800"/>
          </a:xfrm>
        </p:spPr>
        <p:txBody>
          <a:bodyPr/>
          <a:lstStyle/>
          <a:p>
            <a:r>
              <a:rPr lang="en-US"/>
              <a:t>Precision: one thousandth the diameter of a proton</a:t>
            </a:r>
          </a:p>
          <a:p>
            <a:endParaRPr lang="en-US"/>
          </a:p>
        </p:txBody>
      </p:sp>
      <p:pic>
        <p:nvPicPr>
          <p:cNvPr id="1241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85875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41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285875"/>
            <a:ext cx="5257800" cy="224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41094" name="Text Box 6"/>
          <p:cNvSpPr txBox="1">
            <a:spLocks noChangeArrowheads="1"/>
          </p:cNvSpPr>
          <p:nvPr/>
        </p:nvSpPr>
        <p:spPr bwMode="auto">
          <a:xfrm>
            <a:off x="533400" y="3530600"/>
            <a:ext cx="2743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 dirty="0">
                <a:solidFill>
                  <a:schemeClr val="tx2"/>
                </a:solidFill>
              </a:rPr>
              <a:t>source:</a:t>
            </a:r>
            <a:r>
              <a:rPr lang="en-US" dirty="0">
                <a:solidFill>
                  <a:schemeClr val="tx2"/>
                </a:solidFill>
              </a:rPr>
              <a:t> BH/NS </a:t>
            </a:r>
            <a:r>
              <a:rPr lang="en-US" dirty="0" smtClean="0">
                <a:solidFill>
                  <a:schemeClr val="tx2"/>
                </a:solidFill>
              </a:rPr>
              <a:t>binaries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41096" name="Text Box 8"/>
          <p:cNvSpPr txBox="1">
            <a:spLocks noChangeArrowheads="1"/>
          </p:cNvSpPr>
          <p:nvPr/>
        </p:nvSpPr>
        <p:spPr bwMode="auto">
          <a:xfrm>
            <a:off x="3657600" y="3641725"/>
            <a:ext cx="5638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>
                <a:solidFill>
                  <a:schemeClr val="tx2"/>
                </a:solidFill>
              </a:rPr>
              <a:t>detector:</a:t>
            </a:r>
            <a:r>
              <a:rPr lang="en-US">
                <a:solidFill>
                  <a:schemeClr val="tx2"/>
                </a:solidFill>
              </a:rPr>
              <a:t> laser interferometer (such as LIGO or eLISA) </a:t>
            </a:r>
          </a:p>
        </p:txBody>
      </p:sp>
      <p:pic>
        <p:nvPicPr>
          <p:cNvPr id="12410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4343400"/>
            <a:ext cx="14287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4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4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4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091" grpId="0" build="p"/>
      <p:bldP spid="1241094" grpId="0"/>
      <p:bldP spid="124109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"/>
            <a:ext cx="8458200" cy="581025"/>
          </a:xfrm>
        </p:spPr>
        <p:txBody>
          <a:bodyPr/>
          <a:lstStyle/>
          <a:p>
            <a:r>
              <a:rPr lang="en-US" sz="4000" b="1" i="1"/>
              <a:t>Extreme Mass Ratio Inspirals (EMRIs)</a:t>
            </a:r>
          </a:p>
        </p:txBody>
      </p:sp>
      <p:sp>
        <p:nvSpPr>
          <p:cNvPr id="1222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9144000" cy="2514600"/>
          </a:xfrm>
          <a:noFill/>
        </p:spPr>
        <p:txBody>
          <a:bodyPr/>
          <a:lstStyle/>
          <a:p>
            <a:r>
              <a:rPr lang="en-US" sz="2800"/>
              <a:t>Stellar mass BH or NS in an orbits around SMBH</a:t>
            </a:r>
          </a:p>
          <a:p>
            <a:r>
              <a:rPr lang="en-US" sz="2800"/>
              <a:t>Many orbital times in the eLISA/NGO band, allowing a precise determination of GR or  astrophysical perturbations</a:t>
            </a:r>
          </a:p>
          <a:p>
            <a:r>
              <a:rPr lang="en-US" sz="2800"/>
              <a:t>The compact object may have formed or been trapped  inside the accretion disk.</a:t>
            </a: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 l="3096" t="3951" b="56549"/>
          <a:stretch>
            <a:fillRect/>
          </a:stretch>
        </p:blipFill>
        <p:spPr bwMode="auto">
          <a:xfrm>
            <a:off x="2362200" y="619125"/>
            <a:ext cx="3886200" cy="372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Oval 6"/>
          <p:cNvSpPr>
            <a:spLocks noChangeArrowheads="1"/>
          </p:cNvSpPr>
          <p:nvPr/>
        </p:nvSpPr>
        <p:spPr bwMode="auto">
          <a:xfrm>
            <a:off x="4267200" y="2362200"/>
            <a:ext cx="228600" cy="2286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2660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r>
              <a:rPr lang="en-US" sz="4000" b="1" i="1"/>
              <a:t>Effect of Recoil on Black Hole Growth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074988" y="6278563"/>
            <a:ext cx="3962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Blecha, Cox , Loeb, &amp; Hernquist 2010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751388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8" y="1066800"/>
            <a:ext cx="3192462" cy="497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2613" y="1066800"/>
            <a:ext cx="2560637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144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1066800"/>
            <a:ext cx="4911725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Stellar Orbits Around SgrA*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43138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Ghez et al. 2008; Genzel et al. 2008 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2663" y="4876800"/>
            <a:ext cx="4638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5562600"/>
            <a:ext cx="31908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6477000" y="5505450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(BH at rest in GC)</a:t>
            </a:r>
          </a:p>
        </p:txBody>
      </p:sp>
      <p:pic>
        <p:nvPicPr>
          <p:cNvPr id="27655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737100"/>
            <a:ext cx="56261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2663" y="55626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/Users/aviloeb/Documents/Powerpoint/Movies/orbits3d.avi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00288" y="1003300"/>
            <a:ext cx="45910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i="1" dirty="0" smtClean="0"/>
              <a:t>Hypervelocity Planets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10000"/>
            <a:ext cx="3372309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38200"/>
            <a:ext cx="6729417" cy="262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46" y="3810000"/>
            <a:ext cx="3652554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29326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Ginsburg, Loeb, &amp; Wegner (2012)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1"/>
            <a:ext cx="5244354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9150350" cy="2677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77281"/>
            <a:ext cx="6857912" cy="4180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00"/>
            <a:ext cx="8382000" cy="381000"/>
          </a:xfrm>
        </p:spPr>
        <p:txBody>
          <a:bodyPr/>
          <a:lstStyle/>
          <a:p>
            <a:r>
              <a:rPr lang="en-US" b="1" i="1">
                <a:latin typeface="Vivaldi" charset="0"/>
              </a:rPr>
              <a:t>SgrA* is the largest black hole on the 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 b="1" i="1"/>
              <a:t>Can you hear me now?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 l="17287" t="22264" r="13565" b="42114"/>
          <a:stretch>
            <a:fillRect/>
          </a:stretch>
        </p:blipFill>
        <p:spPr bwMode="auto">
          <a:xfrm>
            <a:off x="1905000" y="1371600"/>
            <a:ext cx="54864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17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8915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No, but no worries - you will be able to hear us for ~10 minutes until you reach the singularity…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124200" y="44196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10 million km</a:t>
            </a:r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3352800" y="4419600"/>
            <a:ext cx="990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3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925" y="1512888"/>
            <a:ext cx="25717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1104900" y="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Physics + Astrophysics: Imaging Black Holes</a:t>
            </a:r>
          </a:p>
        </p:txBody>
      </p:sp>
      <p:pic>
        <p:nvPicPr>
          <p:cNvPr id="31750" name="Picture 6" descr="/Users/aviloeb/Documents/Powerpoint/Movies/a0_half.fl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4925" y="990600"/>
            <a:ext cx="90265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12194</TotalTime>
  <Words>1341</Words>
  <Application>Microsoft Macintosh PowerPoint</Application>
  <PresentationFormat>On-screen Show (4:3)</PresentationFormat>
  <Paragraphs>178</Paragraphs>
  <Slides>62</Slides>
  <Notes>0</Notes>
  <HiddenSlides>0</HiddenSlides>
  <MMClips>9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Default Design</vt:lpstr>
      <vt:lpstr>Image</vt:lpstr>
      <vt:lpstr>Photo Editor Photo</vt:lpstr>
      <vt:lpstr>A Closer Look at Black Holes</vt:lpstr>
      <vt:lpstr>Slide 2</vt:lpstr>
      <vt:lpstr>Image of a black hole in vacuum</vt:lpstr>
      <vt:lpstr>Slide 4</vt:lpstr>
      <vt:lpstr>Slide 5</vt:lpstr>
      <vt:lpstr>Stellar Orbits Around SgrA*</vt:lpstr>
      <vt:lpstr>SgrA* is the largest black hole on the sky</vt:lpstr>
      <vt:lpstr>Can you hear me now?</vt:lpstr>
      <vt:lpstr>Slide 9</vt:lpstr>
      <vt:lpstr>Slide 10</vt:lpstr>
      <vt:lpstr>Slide 11</vt:lpstr>
      <vt:lpstr>Slide 12</vt:lpstr>
      <vt:lpstr>Numerical Simulations (GRMHD)</vt:lpstr>
      <vt:lpstr>Three Fortunate Coincidences</vt:lpstr>
      <vt:lpstr>Slide 15</vt:lpstr>
      <vt:lpstr>Very Long Baseline Interferometry (VLBI) at sub-millimeter wavelengths</vt:lpstr>
      <vt:lpstr>Event Horizon Telescope</vt:lpstr>
      <vt:lpstr>Evidence for a Low-Spin BH in SgrA*</vt:lpstr>
      <vt:lpstr>Slide 19</vt:lpstr>
      <vt:lpstr>M87</vt:lpstr>
      <vt:lpstr>Slide 21</vt:lpstr>
      <vt:lpstr>0.87 mm Images</vt:lpstr>
      <vt:lpstr>Slide 23</vt:lpstr>
      <vt:lpstr>Detection of Jet Launching Structure in M87</vt:lpstr>
      <vt:lpstr>Slide 25</vt:lpstr>
      <vt:lpstr>Binary AGN with 1-10kpc separation at z&lt;0.3</vt:lpstr>
      <vt:lpstr>X-ray Image of a binary black hole system in NGC 6240</vt:lpstr>
      <vt:lpstr>Slide 28</vt:lpstr>
      <vt:lpstr>Slide 29</vt:lpstr>
      <vt:lpstr>0402+379 (Rodriguez et al. 2006-9)</vt:lpstr>
      <vt:lpstr>Slide 31</vt:lpstr>
      <vt:lpstr>Slide 32</vt:lpstr>
      <vt:lpstr>Double Broad Lines: Reverberation </vt:lpstr>
      <vt:lpstr>Slide 34</vt:lpstr>
      <vt:lpstr>Slide 35</vt:lpstr>
      <vt:lpstr>Slide 36</vt:lpstr>
      <vt:lpstr>Slide 37</vt:lpstr>
      <vt:lpstr>Multiple Black Holes</vt:lpstr>
      <vt:lpstr>Black Hole Recoil</vt:lpstr>
      <vt:lpstr>A recoil candidate: CID-42</vt:lpstr>
      <vt:lpstr>Star Clusters Around Recoiled Black Holes in the Milky Way Halo </vt:lpstr>
      <vt:lpstr>Tidal Disruption of a Star by a Supermassive Black Hole </vt:lpstr>
      <vt:lpstr>Tidal Disruption of Stars</vt:lpstr>
      <vt:lpstr>Slide 44</vt:lpstr>
      <vt:lpstr>EM Counterpart of LISA Sources: Tidal Disruption of Stars</vt:lpstr>
      <vt:lpstr>A Relativistic Jet from a TDE: Swift 164449.3+573451 (GRB110328A)</vt:lpstr>
      <vt:lpstr>Observing Lense-Thirring Precession in Tidal Disruption Flares                             </vt:lpstr>
      <vt:lpstr>Pulsations in Short GRBs from Black Hole-Neutron Star Mergers </vt:lpstr>
      <vt:lpstr>Slide 49</vt:lpstr>
      <vt:lpstr>Tidal Disruption of a Proto-Planetary Disk by SgrA*</vt:lpstr>
      <vt:lpstr>Slide 51</vt:lpstr>
      <vt:lpstr>Summary:</vt:lpstr>
      <vt:lpstr>Summary:</vt:lpstr>
      <vt:lpstr>Slide 54</vt:lpstr>
      <vt:lpstr>Why are there galaxies and not just black holes in the Universe?</vt:lpstr>
      <vt:lpstr>Slide 56</vt:lpstr>
      <vt:lpstr>Gravitational Waves</vt:lpstr>
      <vt:lpstr>Extreme Mass Ratio Inspirals (EMRIs)</vt:lpstr>
      <vt:lpstr>Effect of Recoil on Black Hole Growth</vt:lpstr>
      <vt:lpstr>Hypervelocity Planets</vt:lpstr>
      <vt:lpstr>Slide 61</vt:lpstr>
      <vt:lpstr>Slide 62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441</cp:revision>
  <cp:lastPrinted>2002-08-26T17:14:28Z</cp:lastPrinted>
  <dcterms:created xsi:type="dcterms:W3CDTF">2012-10-18T11:33:26Z</dcterms:created>
  <dcterms:modified xsi:type="dcterms:W3CDTF">2012-10-18T11:39:52Z</dcterms:modified>
</cp:coreProperties>
</file>