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wmf" ContentType="image/x-wmf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1108" r:id="rId2"/>
    <p:sldId id="967" r:id="rId3"/>
    <p:sldId id="1160" r:id="rId4"/>
    <p:sldId id="1196" r:id="rId5"/>
    <p:sldId id="1199" r:id="rId6"/>
    <p:sldId id="1197" r:id="rId7"/>
    <p:sldId id="1200" r:id="rId8"/>
    <p:sldId id="1198" r:id="rId9"/>
    <p:sldId id="1195" r:id="rId10"/>
    <p:sldId id="1161" r:id="rId11"/>
    <p:sldId id="1207" r:id="rId12"/>
    <p:sldId id="1159" r:id="rId13"/>
    <p:sldId id="1204" r:id="rId14"/>
    <p:sldId id="1205" r:id="rId15"/>
    <p:sldId id="1206" r:id="rId16"/>
    <p:sldId id="1180" r:id="rId17"/>
    <p:sldId id="1181" r:id="rId18"/>
    <p:sldId id="1203" r:id="rId19"/>
    <p:sldId id="1202" r:id="rId20"/>
    <p:sldId id="1081" r:id="rId21"/>
    <p:sldId id="1194" r:id="rId22"/>
    <p:sldId id="1156" r:id="rId23"/>
    <p:sldId id="747" r:id="rId24"/>
    <p:sldId id="1201" r:id="rId25"/>
    <p:sldId id="1126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b="1" i="1" kern="1200">
        <a:solidFill>
          <a:srgbClr val="990000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b="1" i="1" kern="1200">
        <a:solidFill>
          <a:srgbClr val="990000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b="1" i="1" kern="1200">
        <a:solidFill>
          <a:srgbClr val="990000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b="1" i="1" kern="1200">
        <a:solidFill>
          <a:srgbClr val="990000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b="1" i="1" kern="1200">
        <a:solidFill>
          <a:srgbClr val="990000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b="1" i="1" kern="1200">
        <a:solidFill>
          <a:srgbClr val="990000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b="1" i="1" kern="1200">
        <a:solidFill>
          <a:srgbClr val="990000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b="1" i="1" kern="1200">
        <a:solidFill>
          <a:srgbClr val="990000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b="1" i="1" kern="1200">
        <a:solidFill>
          <a:srgbClr val="990000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00C"/>
    <a:srgbClr val="1C1C1C"/>
    <a:srgbClr val="333333"/>
    <a:srgbClr val="336699"/>
    <a:srgbClr val="006699"/>
    <a:srgbClr val="FF6600"/>
    <a:srgbClr val="FF9933"/>
    <a:srgbClr val="CC6600"/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Objects="1">
      <p:cViewPr>
        <p:scale>
          <a:sx n="66" d="100"/>
          <a:sy n="66" d="100"/>
        </p:scale>
        <p:origin x="-2112" y="-10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001A36-7161-314D-8921-F965A4732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A2B4C-E4FE-5944-A47E-F9794B68C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F4596-719F-C744-8883-13E092FA4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CC51-227C-5644-B73E-0D3535671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8DEAB-2AEE-1540-A1FD-C5321EF9A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408A4-1F3E-DC4B-B556-5EDEF7944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C0AEC-D9B6-DB43-BF1C-9D486371E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78F0D-7934-CD42-945E-724E26DC1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2B255-DDB5-084C-8976-B8E18FAE5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7DB1-DF76-AA45-96C8-E3CA9EF2F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33C96-F2D2-7647-A494-252C41CF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BBB5C-0E86-4647-8D6A-767546348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45C5D21-082E-E641-A5E8-199CB7C1C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video" Target="file://localhost/Users/aviloeb/Documents/Powerpoint/Movies/orbits3d.avi" TargetMode="Externa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aviloeb/Documents/Powerpoint/model2a.gif" TargetMode="Externa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Applications/g2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600" i="1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Observational Signatures of Planets Around the Black Hole at </a:t>
            </a:r>
            <a:r>
              <a:rPr lang="en-US" sz="3600" i="1" dirty="0" err="1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theMilky</a:t>
            </a:r>
            <a:r>
              <a:rPr lang="en-US" sz="3600" i="1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 Way Center  (</a:t>
            </a:r>
            <a:r>
              <a:rPr lang="en-US" sz="3600" i="1" dirty="0" err="1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SgrA</a:t>
            </a:r>
            <a:r>
              <a:rPr lang="en-US" sz="3600" i="1" dirty="0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*)</a:t>
            </a:r>
            <a:endParaRPr lang="en-US" sz="3200" b="1" i="1" dirty="0" smtClean="0">
              <a:effectLst>
                <a:outerShdw blurRad="38100" dist="38100" dir="2700000" algn="tl">
                  <a:srgbClr val="808080"/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276600"/>
            <a:ext cx="8153400" cy="2590800"/>
          </a:xfrm>
        </p:spPr>
        <p:txBody>
          <a:bodyPr/>
          <a:lstStyle/>
          <a:p>
            <a:r>
              <a:rPr lang="en-US" dirty="0" smtClean="0"/>
              <a:t>Proto-Planetary Disk as the Source of the G2 Gas Cloud</a:t>
            </a:r>
          </a:p>
          <a:p>
            <a:r>
              <a:rPr lang="en-US" dirty="0" smtClean="0"/>
              <a:t>Hypervelocity planets and planets around hypervelocity stars</a:t>
            </a:r>
            <a:endParaRPr lang="en-US" dirty="0"/>
          </a:p>
        </p:txBody>
      </p:sp>
      <p:pic>
        <p:nvPicPr>
          <p:cNvPr id="14340" name="Picture 2" descr="The image “file:///C:/Documents%20and%20Settings/loeb/Application%20Data/SSH/temp/Fig1_pol.pn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1430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50" y="400050"/>
            <a:ext cx="744855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TextBox 4"/>
          <p:cNvSpPr txBox="1">
            <a:spLocks noChangeArrowheads="1"/>
          </p:cNvSpPr>
          <p:nvPr/>
        </p:nvSpPr>
        <p:spPr bwMode="auto">
          <a:xfrm>
            <a:off x="6858000" y="285750"/>
            <a:ext cx="1600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Schartmann et al. (2012)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-61615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“Pressure-Confined Cloud” Model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52600"/>
            <a:ext cx="8458200" cy="1143000"/>
          </a:xfrm>
        </p:spPr>
        <p:txBody>
          <a:bodyPr/>
          <a:lstStyle/>
          <a:p>
            <a:r>
              <a:rPr lang="en-US" dirty="0" smtClean="0"/>
              <a:t>Problem: </a:t>
            </a:r>
            <a:r>
              <a:rPr lang="en-US" i="1" dirty="0" smtClean="0"/>
              <a:t>why is the head moving on a ballistic orbit with no evidence for ambient ram-pressure?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1143000"/>
          </a:xfrm>
        </p:spPr>
        <p:txBody>
          <a:bodyPr/>
          <a:lstStyle/>
          <a:p>
            <a:r>
              <a:rPr lang="en-US" dirty="0" smtClean="0"/>
              <a:t>Tidal Disruption of a Proto-Planetary Disk Around a Low-Mass Star</a:t>
            </a:r>
          </a:p>
        </p:txBody>
      </p:sp>
      <p:pic>
        <p:nvPicPr>
          <p:cNvPr id="86019" name="Picture 3"/>
          <p:cNvPicPr>
            <a:picLocks noChangeAspect="1"/>
          </p:cNvPicPr>
          <p:nvPr/>
        </p:nvPicPr>
        <p:blipFill>
          <a:blip r:embed="rId2"/>
          <a:srcRect l="4948" r="4948"/>
          <a:stretch>
            <a:fillRect/>
          </a:stretch>
        </p:blipFill>
        <p:spPr bwMode="auto">
          <a:xfrm>
            <a:off x="1828800" y="1347788"/>
            <a:ext cx="5562600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Box 4"/>
          <p:cNvSpPr txBox="1">
            <a:spLocks noChangeArrowheads="1"/>
          </p:cNvSpPr>
          <p:nvPr/>
        </p:nvSpPr>
        <p:spPr bwMode="auto">
          <a:xfrm>
            <a:off x="0" y="6132513"/>
            <a:ext cx="1828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Murray-Clay &amp; Loeb (2012)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91400" y="1347788"/>
            <a:ext cx="18288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*Planets form near SgrA*</a:t>
            </a:r>
          </a:p>
          <a:p>
            <a:endParaRPr lang="en-US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*Flags low-mass stars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b="1" i="1" dirty="0" smtClean="0"/>
              <a:t>Physical Parameters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114800"/>
          </a:xfrm>
        </p:spPr>
        <p:txBody>
          <a:bodyPr/>
          <a:lstStyle/>
          <a:p>
            <a:r>
              <a:rPr lang="en-US" dirty="0" smtClean="0"/>
              <a:t>Low-mass star, born in circum-nuclear ring at ~0.04pc, and scattered into orbit a few </a:t>
            </a:r>
            <a:r>
              <a:rPr lang="en-US" dirty="0" err="1" smtClean="0"/>
              <a:t>Myrs</a:t>
            </a:r>
            <a:r>
              <a:rPr lang="en-US" dirty="0" smtClean="0"/>
              <a:t> ago.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822" y="2716582"/>
            <a:ext cx="9207822" cy="4141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7800" y="27871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271658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28600"/>
            <a:ext cx="9144000" cy="3657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Low probability for scattering if this represents the first passage, but high probability for multiple passages in which the gas cloud is </a:t>
            </a:r>
            <a:r>
              <a:rPr lang="en-US" dirty="0" err="1" smtClean="0"/>
              <a:t>rejuvinated</a:t>
            </a:r>
            <a:r>
              <a:rPr lang="en-US" dirty="0" smtClean="0"/>
              <a:t> every </a:t>
            </a:r>
            <a:r>
              <a:rPr lang="en-US" dirty="0" err="1" smtClean="0"/>
              <a:t>pericenter</a:t>
            </a:r>
            <a:r>
              <a:rPr lang="en-US" dirty="0" smtClean="0"/>
              <a:t> passage (from ~1AU).</a:t>
            </a:r>
          </a:p>
          <a:p>
            <a:r>
              <a:rPr lang="en-US" dirty="0" smtClean="0"/>
              <a:t>Ionizing background from surrounding O-stars  generates a ~10 km/</a:t>
            </a:r>
            <a:r>
              <a:rPr lang="en-US" dirty="0" err="1" smtClean="0"/>
              <a:t>s</a:t>
            </a:r>
            <a:r>
              <a:rPr lang="en-US" dirty="0" smtClean="0"/>
              <a:t> outflow from tidally-truncated disk of  1-10AU around M-dwarf   (too faint to be observable).</a:t>
            </a:r>
          </a:p>
          <a:p>
            <a:r>
              <a:rPr lang="en-US" dirty="0" err="1" smtClean="0"/>
              <a:t>Photoevaporation</a:t>
            </a:r>
            <a:r>
              <a:rPr lang="en-US" dirty="0" smtClean="0"/>
              <a:t> yields a wind mass loss rate: 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5410200"/>
            <a:ext cx="4165600" cy="48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48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48081"/>
            <a:ext cx="6477469" cy="3509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48081"/>
            <a:ext cx="9144000" cy="3509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2209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C1C1C"/>
                </a:solidFill>
              </a:rPr>
              <a:t>ionized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52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observed</a:t>
            </a:r>
            <a:endParaRPr lang="en-US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1524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C1C1C"/>
                </a:solidFill>
              </a:rPr>
              <a:t>now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685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Br-</a:t>
            </a:r>
            <a:r>
              <a:rPr lang="en-US" dirty="0" err="1" smtClean="0"/>
              <a:t>pericenter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304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87046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  <a:lumOff val="25000"/>
                  </a:schemeClr>
                </a:solidFill>
              </a:rPr>
              <a:t>observed</a:t>
            </a:r>
            <a:endParaRPr lang="en-US" dirty="0">
              <a:solidFill>
                <a:schemeClr val="accent6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08" y="0"/>
            <a:ext cx="8458200" cy="838200"/>
          </a:xfrm>
        </p:spPr>
        <p:txBody>
          <a:bodyPr/>
          <a:lstStyle/>
          <a:p>
            <a:r>
              <a:rPr lang="en-US" sz="3200" b="1" i="1" dirty="0" smtClean="0"/>
              <a:t>Hypervelocity Planets from Tidal  Disruption of Stellar Binaries by </a:t>
            </a:r>
            <a:r>
              <a:rPr lang="en-US" sz="3200" b="1" i="1" dirty="0" err="1" smtClean="0"/>
              <a:t>SgrA</a:t>
            </a:r>
            <a:r>
              <a:rPr lang="en-US" sz="3200" b="1" i="1" dirty="0" smtClean="0"/>
              <a:t>*</a:t>
            </a:r>
            <a:endParaRPr lang="en-US" sz="32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3460750"/>
            <a:ext cx="3372309" cy="280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24" y="1066800"/>
            <a:ext cx="6729417" cy="2622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29154" y="6267450"/>
            <a:ext cx="389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Ginsburg, Loeb, &amp; Wegner (2012)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308" y="3689350"/>
            <a:ext cx="3352633" cy="2413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46331"/>
            <a:ext cx="4701988" cy="6148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Possible Outcome: Free Hypervelocity Planets</a:t>
            </a:r>
            <a:endParaRPr lang="en-US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" y="609600"/>
            <a:ext cx="9274313" cy="3886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1360185"/>
            <a:ext cx="1371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planets</a:t>
            </a:r>
          </a:p>
          <a:p>
            <a:r>
              <a:rPr lang="en-US" dirty="0" smtClean="0"/>
              <a:t>0.02 AU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2974285"/>
            <a:ext cx="1371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planets</a:t>
            </a:r>
          </a:p>
          <a:p>
            <a:r>
              <a:rPr lang="en-US" dirty="0" smtClean="0"/>
              <a:t>0.02 AU 0.03AU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Probabilities of Outcomes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sz="4000" b="1" i="1" dirty="0" smtClean="0"/>
              <a:t>Transits of Hypervelocity Stars</a:t>
            </a:r>
            <a:endParaRPr lang="en-US" sz="4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" y="1763829"/>
            <a:ext cx="4419600" cy="3396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325" y="2005704"/>
            <a:ext cx="4044950" cy="2912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-1397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b="1" i="1" u="sng" smtClean="0">
                <a:effectLst>
                  <a:outerShdw blurRad="38100" dist="38100" dir="2700000" algn="tl">
                    <a:srgbClr val="808080"/>
                  </a:outerShdw>
                </a:effectLst>
              </a:rPr>
              <a:t>Stellar Orbits Around SgrA*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2243138" y="6172200"/>
            <a:ext cx="4648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Ghez et al. 2008; Genzel et al. 2008 </a:t>
            </a: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2663" y="4876800"/>
            <a:ext cx="46386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562600"/>
            <a:ext cx="31908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6477000" y="5505450"/>
            <a:ext cx="2667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(BH at rest in GC)</a:t>
            </a:r>
          </a:p>
        </p:txBody>
      </p:sp>
      <p:pic>
        <p:nvPicPr>
          <p:cNvPr id="27655" name="Picture 9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737100"/>
            <a:ext cx="56261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0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52663" y="55626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/Users/aviloeb/Documents/Powerpoint/Movies/orbits3d.avi">
            <a:hlinkClick r:id="" action="ppaction://media"/>
          </p:cNvPr>
          <p:cNvPicPr/>
          <p:nvPr>
            <a:vide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300288" y="1003300"/>
            <a:ext cx="459105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91" fill="hold"/>
                                        <p:tgtEl>
                                          <p:spTgt spid="276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6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600" dirty="0" smtClean="0"/>
              <a:t>Tidal Flares from Disrupted Planets or Asteroids</a:t>
            </a:r>
            <a:endParaRPr lang="en-US" sz="3600" dirty="0"/>
          </a:p>
        </p:txBody>
      </p:sp>
      <p:pic>
        <p:nvPicPr>
          <p:cNvPr id="81923" name="Picture 3" descr="http://www.weizmann.ac.il/home/clovis/tidal_dis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5791200" y="3505200"/>
            <a:ext cx="152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28" name="Picture 10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79525"/>
            <a:ext cx="340360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150" y="5619750"/>
            <a:ext cx="3390900" cy="36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14513"/>
            <a:ext cx="9144000" cy="36377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0788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u="sng" dirty="0" smtClean="0">
                <a:solidFill>
                  <a:srgbClr val="FFC00C"/>
                </a:solidFill>
              </a:rPr>
              <a:t>Waste dump</a:t>
            </a:r>
            <a:r>
              <a:rPr lang="en-US" sz="2400" dirty="0" smtClean="0">
                <a:solidFill>
                  <a:srgbClr val="FFC00C"/>
                </a:solidFill>
              </a:rPr>
              <a:t>: source of clean energy for </a:t>
            </a:r>
            <a:r>
              <a:rPr lang="en-US" sz="2400" dirty="0" err="1" smtClean="0">
                <a:solidFill>
                  <a:srgbClr val="FFC00C"/>
                </a:solidFill>
              </a:rPr>
              <a:t>galacto-centeric</a:t>
            </a:r>
            <a:r>
              <a:rPr lang="en-US" sz="2400" dirty="0" smtClean="0">
                <a:solidFill>
                  <a:srgbClr val="FFC00C"/>
                </a:solidFill>
              </a:rPr>
              <a:t> civilizations</a:t>
            </a:r>
            <a:endParaRPr lang="en-US" sz="2400" dirty="0">
              <a:solidFill>
                <a:srgbClr val="FFC00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del2a.gif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4700" y="901700"/>
            <a:ext cx="5054600" cy="50546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98926" y="38203"/>
            <a:ext cx="7958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tx2"/>
                </a:solidFill>
              </a:rPr>
              <a:t>Tidal </a:t>
            </a:r>
            <a:r>
              <a:rPr kumimoji="1" lang="en-US" altLang="ja-JP" sz="2800" dirty="0" err="1" smtClean="0">
                <a:solidFill>
                  <a:schemeClr val="tx2"/>
                </a:solidFill>
              </a:rPr>
              <a:t>Distruption</a:t>
            </a:r>
            <a:r>
              <a:rPr kumimoji="1" lang="en-US" altLang="ja-JP" sz="2800" dirty="0" smtClean="0">
                <a:solidFill>
                  <a:schemeClr val="tx2"/>
                </a:solidFill>
              </a:rPr>
              <a:t> of a Bound Object</a:t>
            </a:r>
            <a:r>
              <a:rPr lang="en-US" altLang="ja-JP" sz="2800" dirty="0" smtClean="0">
                <a:solidFill>
                  <a:schemeClr val="tx2"/>
                </a:solidFill>
              </a:rPr>
              <a:t>  (</a:t>
            </a:r>
            <a:r>
              <a:rPr lang="en-US" altLang="ja-JP" sz="2800" dirty="0" err="1" smtClean="0">
                <a:solidFill>
                  <a:schemeClr val="tx2"/>
                </a:solidFill>
              </a:rPr>
              <a:t>e</a:t>
            </a:r>
            <a:r>
              <a:rPr lang="en-US" altLang="ja-JP" sz="2800" dirty="0" smtClean="0">
                <a:solidFill>
                  <a:schemeClr val="tx2"/>
                </a:solidFill>
              </a:rPr>
              <a:t>=0.8,beta=5)</a:t>
            </a:r>
            <a:endParaRPr kumimoji="1" lang="ja-JP" altLang="en-US" sz="28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5938" y="6324600"/>
            <a:ext cx="626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Hayasaki</a:t>
            </a:r>
            <a:r>
              <a:rPr lang="en-US" sz="2400" dirty="0" smtClean="0">
                <a:solidFill>
                  <a:schemeClr val="tx2"/>
                </a:solidFill>
              </a:rPr>
              <a:t>, Stone, and Loeb 2012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en-US" b="1" i="1" u="sng" smtClean="0"/>
              <a:t>Summary:</a:t>
            </a:r>
          </a:p>
        </p:txBody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b="1" i="1" dirty="0"/>
              <a:t>    1</a:t>
            </a:r>
            <a:r>
              <a:rPr lang="en-US" b="1" i="1" dirty="0" smtClean="0"/>
              <a:t>. Evaporation of proto-planetary disks may flag low-mass stars at the Galactic Center.</a:t>
            </a:r>
          </a:p>
          <a:p>
            <a:pPr>
              <a:buFontTx/>
              <a:buNone/>
            </a:pPr>
            <a:r>
              <a:rPr lang="en-US" b="1" i="1" dirty="0" smtClean="0"/>
              <a:t>   2. Close-in planets around hypervelocity stars may cause detectable transit signatures.</a:t>
            </a:r>
          </a:p>
          <a:p>
            <a:pPr>
              <a:buFontTx/>
              <a:buNone/>
            </a:pPr>
            <a:endParaRPr lang="en-US" b="1" i="1" dirty="0" smtClean="0"/>
          </a:p>
        </p:txBody>
      </p:sp>
      <p:pic>
        <p:nvPicPr>
          <p:cNvPr id="88068" name="Picture 4" descr="The image “file:///C:/Documents%20and%20Settings/loeb/Application%20Data/SSH/temp/Fig1_pol.png” cannot be displayed, because it contains error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962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150"/>
            <a:ext cx="9170929" cy="459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099"/>
            <a:ext cx="9144000" cy="6360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Initial Ring Results in Two Bright Spots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0"/>
            <a:ext cx="8458200" cy="952500"/>
          </a:xfrm>
        </p:spPr>
        <p:txBody>
          <a:bodyPr/>
          <a:lstStyle/>
          <a:p>
            <a:r>
              <a:rPr lang="en-US" sz="4000" b="1" i="1"/>
              <a:t>A Relativistic Jet from a TDE: Swift 164449.3+573451 (GRB110328A)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/>
          <a:srcRect l="7014" r="12746" b="18887"/>
          <a:stretch>
            <a:fillRect/>
          </a:stretch>
        </p:blipFill>
        <p:spPr bwMode="auto">
          <a:xfrm>
            <a:off x="228600" y="1658938"/>
            <a:ext cx="3821113" cy="4437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3"/>
          <a:srcRect l="5321"/>
          <a:stretch>
            <a:fillRect/>
          </a:stretch>
        </p:blipFill>
        <p:spPr bwMode="auto">
          <a:xfrm>
            <a:off x="3494088" y="1658938"/>
            <a:ext cx="5649912" cy="4437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228600" y="6286500"/>
            <a:ext cx="87026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*Synchrotron and X-ray peaks are emitted from different regions; bulk Lorentz factor~2-3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001713" y="1173163"/>
            <a:ext cx="30480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Bloom et al. 2011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5562600" y="1173163"/>
            <a:ext cx="26670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Zauderer et al.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84995" name="Picture 3"/>
          <p:cNvPicPr>
            <a:picLocks noChangeAspect="1"/>
          </p:cNvPicPr>
          <p:nvPr/>
        </p:nvPicPr>
        <p:blipFill>
          <a:blip r:embed="rId2"/>
          <a:srcRect b="7405"/>
          <a:stretch>
            <a:fillRect/>
          </a:stretch>
        </p:blipFill>
        <p:spPr bwMode="auto">
          <a:xfrm>
            <a:off x="0" y="1143000"/>
            <a:ext cx="43592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075" y="1143000"/>
            <a:ext cx="48609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8" name="TextBox 6"/>
          <p:cNvSpPr txBox="1">
            <a:spLocks noChangeArrowheads="1"/>
          </p:cNvSpPr>
          <p:nvPr/>
        </p:nvSpPr>
        <p:spPr bwMode="auto">
          <a:xfrm>
            <a:off x="381000" y="6096000"/>
            <a:ext cx="3581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Gillessen</a:t>
            </a:r>
            <a:r>
              <a:rPr lang="en-US" dirty="0">
                <a:solidFill>
                  <a:schemeClr val="tx1"/>
                </a:solidFill>
              </a:rPr>
              <a:t> et al., Nature  (2012)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4953000"/>
            <a:ext cx="4283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*Ionized cloud, ~3x10^5 cm^{-3}, ~100AU, electrons at 10^4K, dust at 550K, 3 Earth masses</a:t>
            </a:r>
            <a:endParaRPr 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495300"/>
          </a:xfrm>
        </p:spPr>
        <p:txBody>
          <a:bodyPr/>
          <a:lstStyle/>
          <a:p>
            <a:r>
              <a:rPr lang="en-US" dirty="0" smtClean="0"/>
              <a:t>Latest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639633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Gillessen</a:t>
            </a:r>
            <a:r>
              <a:rPr lang="en-US" sz="2400" dirty="0" smtClean="0">
                <a:solidFill>
                  <a:schemeClr val="tx2"/>
                </a:solidFill>
              </a:rPr>
              <a:t> et al. , submitted (2012)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07" y="3049885"/>
            <a:ext cx="9228640" cy="3346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807339"/>
            <a:ext cx="8782050" cy="2242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49" y="807339"/>
            <a:ext cx="9042011" cy="2242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807" y="3049885"/>
            <a:ext cx="9160807" cy="334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4459486" cy="3482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402508"/>
            <a:ext cx="4459486" cy="3455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84611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9314" y="396686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Br-gamma slit</a:t>
            </a:r>
            <a:endParaRPr lang="en-US" sz="2400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2667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SgrA</a:t>
            </a:r>
            <a:r>
              <a:rPr lang="en-US" sz="2400" dirty="0" smtClean="0">
                <a:solidFill>
                  <a:schemeClr val="accent6">
                    <a:lumMod val="10000"/>
                    <a:lumOff val="90000"/>
                  </a:schemeClr>
                </a:solidFill>
              </a:rPr>
              <a:t>*</a:t>
            </a:r>
            <a:endParaRPr lang="en-US" sz="2400" dirty="0">
              <a:solidFill>
                <a:schemeClr val="accent6">
                  <a:lumMod val="10000"/>
                  <a:lumOff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-1"/>
            <a:ext cx="684693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34200" y="609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9933"/>
                </a:solidFill>
              </a:rPr>
              <a:t>Br-gamma</a:t>
            </a:r>
            <a:endParaRPr lang="en-US" sz="2400" dirty="0">
              <a:solidFill>
                <a:srgbClr val="FF99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281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2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56200"/>
          </a:xfrm>
        </p:spPr>
      </p:pic>
      <p:sp>
        <p:nvSpPr>
          <p:cNvPr id="5" name="TextBox 4"/>
          <p:cNvSpPr txBox="1"/>
          <p:nvPr/>
        </p:nvSpPr>
        <p:spPr>
          <a:xfrm>
            <a:off x="3200400" y="5943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Burkert</a:t>
            </a:r>
            <a:r>
              <a:rPr lang="en-US" sz="2400" dirty="0" smtClean="0">
                <a:solidFill>
                  <a:schemeClr val="tx2"/>
                </a:solidFill>
              </a:rPr>
              <a:t> et al. (2012)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66"/>
      </a:dk2>
      <a:lt2>
        <a:srgbClr val="FFFFFF"/>
      </a:lt2>
      <a:accent1>
        <a:srgbClr val="00CC99"/>
      </a:accent1>
      <a:accent2>
        <a:srgbClr val="000066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005C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>
            <a:ln>
              <a:noFill/>
            </a:ln>
            <a:solidFill>
              <a:srgbClr val="990000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>
            <a:ln>
              <a:noFill/>
            </a:ln>
            <a:solidFill>
              <a:srgbClr val="990000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12431</TotalTime>
  <Words>478</Words>
  <Application>Microsoft Macintosh PowerPoint</Application>
  <PresentationFormat>On-screen Show (4:3)</PresentationFormat>
  <Paragraphs>57</Paragraphs>
  <Slides>25</Slides>
  <Notes>0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Design</vt:lpstr>
      <vt:lpstr>Observational Signatures of Planets Around the Black Hole at theMilky Way Center  (SgrA*)</vt:lpstr>
      <vt:lpstr>Stellar Orbits Around SgrA*</vt:lpstr>
      <vt:lpstr>Slide 3</vt:lpstr>
      <vt:lpstr>Latest Data</vt:lpstr>
      <vt:lpstr>Slide 5</vt:lpstr>
      <vt:lpstr>Slide 6</vt:lpstr>
      <vt:lpstr>Slide 7</vt:lpstr>
      <vt:lpstr>Slide 8</vt:lpstr>
      <vt:lpstr>Slide 9</vt:lpstr>
      <vt:lpstr>Slide 10</vt:lpstr>
      <vt:lpstr>Problem: why is the head moving on a ballistic orbit with no evidence for ambient ram-pressure?</vt:lpstr>
      <vt:lpstr>Tidal Disruption of a Proto-Planetary Disk Around a Low-Mass Star</vt:lpstr>
      <vt:lpstr>Physical Parameters</vt:lpstr>
      <vt:lpstr>Slide 14</vt:lpstr>
      <vt:lpstr>Slide 15</vt:lpstr>
      <vt:lpstr>Hypervelocity Planets from Tidal  Disruption of Stellar Binaries by SgrA*</vt:lpstr>
      <vt:lpstr>Slide 17</vt:lpstr>
      <vt:lpstr>Slide 18</vt:lpstr>
      <vt:lpstr>Transits of Hypervelocity Stars</vt:lpstr>
      <vt:lpstr>Tidal Flares from Disrupted Planets or Asteroids</vt:lpstr>
      <vt:lpstr>Slide 21</vt:lpstr>
      <vt:lpstr>Summary:</vt:lpstr>
      <vt:lpstr>Slide 23</vt:lpstr>
      <vt:lpstr>Slide 24</vt:lpstr>
      <vt:lpstr>A Relativistic Jet from a TDE: Swift 164449.3+573451 (GRB110328A)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Sources of Light</dc:title>
  <dc:creator>Abraham Loeb</dc:creator>
  <cp:lastModifiedBy>Avi Loeb</cp:lastModifiedBy>
  <cp:revision>447</cp:revision>
  <cp:lastPrinted>2002-08-26T17:14:28Z</cp:lastPrinted>
  <dcterms:created xsi:type="dcterms:W3CDTF">2012-12-18T05:35:25Z</dcterms:created>
  <dcterms:modified xsi:type="dcterms:W3CDTF">2012-12-18T05:41:56Z</dcterms:modified>
</cp:coreProperties>
</file>