
<file path=[Content_Types].xml><?xml version="1.0" encoding="utf-8"?>
<Types xmlns="http://schemas.openxmlformats.org/package/2006/content-types">
  <Override PartName="/ppt/slideLayouts/slideLayout10.xml" ContentType="application/vnd.openxmlformats-officedocument.presentationml.slideLayout+xml"/>
  <Default Extension="pdf" ContentType="application/pdf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slides/slide78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Default Extension="wmf" ContentType="image/x-wmf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embeddings/oleObject3.bin" ContentType="application/vnd.openxmlformats-officedocument.oleObject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embeddings/oleObject2.bin" ContentType="application/vnd.openxmlformats-officedocument.oleObject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82"/>
  </p:notesMasterIdLst>
  <p:sldIdLst>
    <p:sldId id="1108" r:id="rId2"/>
    <p:sldId id="1166" r:id="rId3"/>
    <p:sldId id="1137" r:id="rId4"/>
    <p:sldId id="1111" r:id="rId5"/>
    <p:sldId id="1117" r:id="rId6"/>
    <p:sldId id="1171" r:id="rId7"/>
    <p:sldId id="1112" r:id="rId8"/>
    <p:sldId id="1113" r:id="rId9"/>
    <p:sldId id="1036" r:id="rId10"/>
    <p:sldId id="1150" r:id="rId11"/>
    <p:sldId id="1152" r:id="rId12"/>
    <p:sldId id="1034" r:id="rId13"/>
    <p:sldId id="1012" r:id="rId14"/>
    <p:sldId id="967" r:id="rId15"/>
    <p:sldId id="896" r:id="rId16"/>
    <p:sldId id="958" r:id="rId17"/>
    <p:sldId id="1119" r:id="rId18"/>
    <p:sldId id="1120" r:id="rId19"/>
    <p:sldId id="1121" r:id="rId20"/>
    <p:sldId id="1122" r:id="rId21"/>
    <p:sldId id="1035" r:id="rId22"/>
    <p:sldId id="1175" r:id="rId23"/>
    <p:sldId id="971" r:id="rId24"/>
    <p:sldId id="1003" r:id="rId25"/>
    <p:sldId id="1037" r:id="rId26"/>
    <p:sldId id="1077" r:id="rId27"/>
    <p:sldId id="1079" r:id="rId28"/>
    <p:sldId id="1173" r:id="rId29"/>
    <p:sldId id="970" r:id="rId30"/>
    <p:sldId id="1176" r:id="rId31"/>
    <p:sldId id="979" r:id="rId32"/>
    <p:sldId id="980" r:id="rId33"/>
    <p:sldId id="1066" r:id="rId34"/>
    <p:sldId id="1101" r:id="rId35"/>
    <p:sldId id="1155" r:id="rId36"/>
    <p:sldId id="1153" r:id="rId37"/>
    <p:sldId id="1144" r:id="rId38"/>
    <p:sldId id="1148" r:id="rId39"/>
    <p:sldId id="1138" r:id="rId40"/>
    <p:sldId id="1167" r:id="rId41"/>
    <p:sldId id="1168" r:id="rId42"/>
    <p:sldId id="1102" r:id="rId43"/>
    <p:sldId id="1105" r:id="rId44"/>
    <p:sldId id="1169" r:id="rId45"/>
    <p:sldId id="1103" r:id="rId46"/>
    <p:sldId id="810" r:id="rId47"/>
    <p:sldId id="1123" r:id="rId48"/>
    <p:sldId id="811" r:id="rId49"/>
    <p:sldId id="1170" r:id="rId50"/>
    <p:sldId id="1069" r:id="rId51"/>
    <p:sldId id="1002" r:id="rId52"/>
    <p:sldId id="1115" r:id="rId53"/>
    <p:sldId id="1116" r:id="rId54"/>
    <p:sldId id="1050" r:id="rId55"/>
    <p:sldId id="1179" r:id="rId56"/>
    <p:sldId id="1177" r:id="rId57"/>
    <p:sldId id="1172" r:id="rId58"/>
    <p:sldId id="1149" r:id="rId59"/>
    <p:sldId id="1162" r:id="rId60"/>
    <p:sldId id="1118" r:id="rId61"/>
    <p:sldId id="1082" r:id="rId62"/>
    <p:sldId id="931" r:id="rId63"/>
    <p:sldId id="932" r:id="rId64"/>
    <p:sldId id="934" r:id="rId65"/>
    <p:sldId id="1174" r:id="rId66"/>
    <p:sldId id="1164" r:id="rId67"/>
    <p:sldId id="1165" r:id="rId68"/>
    <p:sldId id="1158" r:id="rId69"/>
    <p:sldId id="1125" r:id="rId70"/>
    <p:sldId id="1081" r:id="rId71"/>
    <p:sldId id="1126" r:id="rId72"/>
    <p:sldId id="1163" r:id="rId73"/>
    <p:sldId id="1160" r:id="rId74"/>
    <p:sldId id="1159" r:id="rId75"/>
    <p:sldId id="1161" r:id="rId76"/>
    <p:sldId id="1180" r:id="rId77"/>
    <p:sldId id="1181" r:id="rId78"/>
    <p:sldId id="1156" r:id="rId79"/>
    <p:sldId id="1157" r:id="rId80"/>
    <p:sldId id="747" r:id="rId8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b="1" i="1" kern="1200">
        <a:solidFill>
          <a:srgbClr val="990000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b="1" i="1" kern="1200">
        <a:solidFill>
          <a:srgbClr val="990000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1C1C1C"/>
    <a:srgbClr val="333333"/>
    <a:srgbClr val="336699"/>
    <a:srgbClr val="006699"/>
    <a:srgbClr val="FF6600"/>
    <a:srgbClr val="FF9933"/>
    <a:srgbClr val="CC6600"/>
    <a:srgbClr val="2929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Objects="1">
      <p:cViewPr>
        <p:scale>
          <a:sx n="66" d="100"/>
          <a:sy n="66" d="100"/>
        </p:scale>
        <p:origin x="-2112" y="-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notesMaster" Target="notesMasters/notesMaster1.xml"/><Relationship Id="rId83" Type="http://schemas.openxmlformats.org/officeDocument/2006/relationships/printerSettings" Target="printerSettings/printerSettings1.bin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2001A36-7161-314D-8921-F965A4732D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995F46-B6B8-7C4E-9051-B8D2E137754B}" type="slidenum">
              <a:rPr lang="en-US"/>
              <a:pPr/>
              <a:t>35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92150"/>
            <a:ext cx="4557713" cy="3417888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lIns="86630" tIns="43315" rIns="86630" bIns="43315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A2B4C-E4FE-5944-A47E-F9794B68CE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F4596-719F-C744-8883-13E092FA4A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6CC51-227C-5644-B73E-0D35356719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DEAB-2AEE-1540-A1FD-C5321EF9A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408A4-1F3E-DC4B-B556-5EDEF7944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C0AEC-D9B6-DB43-BF1C-9D486371E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78F0D-7934-CD42-945E-724E26DC1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C2B255-DDB5-084C-8976-B8E18FAE5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77DB1-DF76-AA45-96C8-E3CA9EF2F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33C96-F2D2-7647-A494-252C41CF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BBB5C-0E86-4647-8D6A-767546348E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 i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45C5D21-082E-E641-A5E8-199CB7C1C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image" Target="../media/image16.wmf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1" Type="http://schemas.openxmlformats.org/officeDocument/2006/relationships/video" Target="file://localhost/Users/aviloeb/Documents/Powerpoint/Movies/orbits3d.avi" TargetMode="Externa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2.png"/><Relationship Id="rId1" Type="http://schemas.openxmlformats.org/officeDocument/2006/relationships/video" Target="file://localhost/Users/aviloeb/Documents/Powerpoint/Movies/a0_half.fli" TargetMode="Externa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wmf"/><Relationship Id="rId3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4" Type="http://schemas.openxmlformats.org/officeDocument/2006/relationships/image" Target="../media/image42.wmf"/><Relationship Id="rId5" Type="http://schemas.openxmlformats.org/officeDocument/2006/relationships/image" Target="../media/image43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44.wmf"/><Relationship Id="rId8" Type="http://schemas.openxmlformats.org/officeDocument/2006/relationships/image" Target="../media/image45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8.png"/><Relationship Id="rId12" Type="http://schemas.openxmlformats.org/officeDocument/2006/relationships/image" Target="../media/image49.png"/><Relationship Id="rId13" Type="http://schemas.openxmlformats.org/officeDocument/2006/relationships/image" Target="../media/image50.png"/><Relationship Id="rId1" Type="http://schemas.openxmlformats.org/officeDocument/2006/relationships/video" Target="file://localhost/Users/aviloeb/Documents/Powerpoint/Movies/incl.mov" TargetMode="External"/><Relationship Id="rId2" Type="http://schemas.openxmlformats.org/officeDocument/2006/relationships/video" Target="file://localhost/Users/aviloeb/Documents/Powerpoint/Movies/shanghai_final.mov" TargetMode="External"/><Relationship Id="rId3" Type="http://schemas.openxmlformats.org/officeDocument/2006/relationships/video" Target="file://localhost/Users/aviloeb/Documents/Powerpoint/Movies/ne_v2.mov" TargetMode="External"/><Relationship Id="rId4" Type="http://schemas.openxmlformats.org/officeDocument/2006/relationships/slideLayout" Target="../slideLayouts/slideLayout2.xml"/><Relationship Id="rId5" Type="http://schemas.openxmlformats.org/officeDocument/2006/relationships/hyperlink" Target="http://arxiv.org/find/astro-ph/1/au:+Moscibrodzka_M/0/1/0/all/0/1" TargetMode="External"/><Relationship Id="rId6" Type="http://schemas.openxmlformats.org/officeDocument/2006/relationships/hyperlink" Target="http://arxiv.org/find/astro-ph/1/au:+Shiokawa_H/0/1/0/all/0/1" TargetMode="External"/><Relationship Id="rId7" Type="http://schemas.openxmlformats.org/officeDocument/2006/relationships/hyperlink" Target="http://arxiv.org/find/astro-ph/1/au:+Leung_P/0/1/0/all/0/1" TargetMode="External"/><Relationship Id="rId8" Type="http://schemas.openxmlformats.org/officeDocument/2006/relationships/hyperlink" Target="file:///C:\loeb\Images\New\incl.mov" TargetMode="External"/><Relationship Id="rId9" Type="http://schemas.openxmlformats.org/officeDocument/2006/relationships/hyperlink" Target="file:///C:\loeb\Images\New\ne_v2.mov" TargetMode="External"/><Relationship Id="rId10" Type="http://schemas.openxmlformats.org/officeDocument/2006/relationships/hyperlink" Target="file:///C:\loeb\Images\New\shanghai_final.mov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accretion.avi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1" Type="http://schemas.openxmlformats.org/officeDocument/2006/relationships/video" Target="file://localhost/Users/aviloeb/Documents/Powerpoint/Movies/GRB.mov" TargetMode="External"/><Relationship Id="rId2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df"/><Relationship Id="rId4" Type="http://schemas.openxmlformats.org/officeDocument/2006/relationships/image" Target="../media/image60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df"/><Relationship Id="rId6" Type="http://schemas.openxmlformats.org/officeDocument/2006/relationships/image" Target="../media/image70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loeb\My%20Documents\colliding_galaxies_with_BH.avi" TargetMode="External"/><Relationship Id="rId4" Type="http://schemas.openxmlformats.org/officeDocument/2006/relationships/image" Target="../media/image71.png"/><Relationship Id="rId1" Type="http://schemas.openxmlformats.org/officeDocument/2006/relationships/video" Target="file://localhost/Users/aviloeb/Documents/Powerpoint/Movies/colliding_galaxies_with_BH.avi" TargetMode="Externa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w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hyperlink" Target="file:///C:\loeb\Images\New\merger.mov" TargetMode="External"/><Relationship Id="rId5" Type="http://schemas.openxmlformats.org/officeDocument/2006/relationships/hyperlink" Target="file:///C:\loeb\Images\New\spbmovie.mpg" TargetMode="External"/><Relationship Id="rId6" Type="http://schemas.openxmlformats.org/officeDocument/2006/relationships/image" Target="../media/image95.png"/><Relationship Id="rId7" Type="http://schemas.openxmlformats.org/officeDocument/2006/relationships/image" Target="../media/image96.png"/><Relationship Id="rId1" Type="http://schemas.openxmlformats.org/officeDocument/2006/relationships/video" Target="file://localhost/Users/aviloeb/Documents/Powerpoint/Movies/spbmovie.mpg" TargetMode="External"/><Relationship Id="rId2" Type="http://schemas.openxmlformats.org/officeDocument/2006/relationships/video" Target="file://localhost/Users/aviloeb/Documents/Powerpoint/Movies/merger.mov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wmf"/><Relationship Id="rId3" Type="http://schemas.openxmlformats.org/officeDocument/2006/relationships/image" Target="../media/image98.w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4" Type="http://schemas.openxmlformats.org/officeDocument/2006/relationships/image" Target="../media/image101.wmf"/><Relationship Id="rId5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1102.3695" TargetMode="External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xiv.org/abs/0809.4262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aviloeb/Documents/Powerpoint/Movies/media.mp4" TargetMode="Externa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0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Relationship Id="rId3" Type="http://schemas.openxmlformats.org/officeDocument/2006/relationships/image" Target="../media/image113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2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4000" b="1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 </a:t>
            </a:r>
            <a:r>
              <a:rPr lang="en-US" sz="3600" b="1" i="1" u="sng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Lecture III</a:t>
            </a:r>
            <a:r>
              <a:rPr lang="en-US" sz="4000" b="1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: </a:t>
            </a:r>
            <a:r>
              <a:rPr lang="en-US" sz="3600" i="1" dirty="0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A Closer Look at Black Holes</a:t>
            </a:r>
            <a:endParaRPr lang="en-US" sz="3200" b="1" i="1" dirty="0" smtClean="0">
              <a:effectLst>
                <a:outerShdw blurRad="38100" dist="38100" dir="2700000" algn="tl">
                  <a:srgbClr val="808080"/>
                </a:outerShdw>
              </a:effectLst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3276600"/>
            <a:ext cx="8153400" cy="2590800"/>
          </a:xfrm>
        </p:spPr>
        <p:txBody>
          <a:bodyPr/>
          <a:lstStyle/>
          <a:p>
            <a:r>
              <a:rPr lang="en-US"/>
              <a:t>Imaging black hole silhouettes</a:t>
            </a:r>
          </a:p>
          <a:p>
            <a:r>
              <a:rPr lang="en-US"/>
              <a:t>Gravitational waves from black hole binaries</a:t>
            </a:r>
          </a:p>
          <a:p>
            <a:r>
              <a:rPr lang="en-US"/>
              <a:t>Recoil of black holes</a:t>
            </a:r>
          </a:p>
          <a:p>
            <a:r>
              <a:rPr lang="en-US"/>
              <a:t>Tidal disruption of stars by black holes</a:t>
            </a:r>
          </a:p>
        </p:txBody>
      </p:sp>
      <p:pic>
        <p:nvPicPr>
          <p:cNvPr id="14340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9000" y="10668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525000" cy="1143000"/>
          </a:xfrm>
        </p:spPr>
        <p:txBody>
          <a:bodyPr/>
          <a:lstStyle/>
          <a:p>
            <a:pPr>
              <a:defRPr/>
            </a:pPr>
            <a:r>
              <a:rPr lang="en-US" b="1" u="heavy" dirty="0" smtClean="0"/>
              <a:t>No hair Theorem</a:t>
            </a:r>
            <a:r>
              <a:rPr lang="en-US" dirty="0" smtClean="0"/>
              <a:t>: </a:t>
            </a:r>
            <a:r>
              <a:rPr lang="en-US" i="1" dirty="0" smtClean="0"/>
              <a:t>a black hole is characterized by three numbers: its  mass, spin, and charg</a:t>
            </a:r>
            <a:r>
              <a:rPr lang="en-US" dirty="0" smtClean="0"/>
              <a:t>e (N/A)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39243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4400" i="0" u="sng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Cosmic censorship</a:t>
            </a:r>
            <a:r>
              <a:rPr lang="en-US" sz="4400" b="0" i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: </a:t>
            </a:r>
            <a:r>
              <a:rPr lang="en-US" sz="4400" b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every singularity is surrounded by an event horizon (which protects the outside world from its influence)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Quantum Mechanics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685800" y="4572000"/>
            <a:ext cx="7772400" cy="2286000"/>
          </a:xfrm>
        </p:spPr>
        <p:txBody>
          <a:bodyPr/>
          <a:lstStyle/>
          <a:p>
            <a:r>
              <a:rPr lang="en-US" smtClean="0"/>
              <a:t>Important only for wavelengths comparable to horizon size (Hawking radiation)</a:t>
            </a:r>
          </a:p>
          <a:p>
            <a:r>
              <a:rPr lang="en-US" smtClean="0"/>
              <a:t>Negligible importance outside the horizon of astrophysical black holes</a:t>
            </a:r>
          </a:p>
        </p:txBody>
      </p:sp>
      <p:sp>
        <p:nvSpPr>
          <p:cNvPr id="4" name="Donut 3"/>
          <p:cNvSpPr/>
          <p:nvPr/>
        </p:nvSpPr>
        <p:spPr bwMode="auto">
          <a:xfrm>
            <a:off x="3352800" y="2133600"/>
            <a:ext cx="1828800" cy="1714500"/>
          </a:xfrm>
          <a:prstGeom prst="donut">
            <a:avLst>
              <a:gd name="adj" fmla="val 5803"/>
            </a:avLst>
          </a:prstGeom>
          <a:solidFill>
            <a:schemeClr val="accent6">
              <a:lumMod val="10000"/>
              <a:lumOff val="90000"/>
            </a:schemeClr>
          </a:solidFill>
          <a:ln w="12700" cap="flat" cmpd="sng" algn="ctr">
            <a:solidFill>
              <a:schemeClr val="accent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1181100"/>
            <a:ext cx="3327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0"/>
            <a:ext cx="517525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Text Box 2"/>
          <p:cNvSpPr txBox="1">
            <a:spLocks noChangeArrowheads="1"/>
          </p:cNvSpPr>
          <p:nvPr/>
        </p:nvSpPr>
        <p:spPr bwMode="auto">
          <a:xfrm>
            <a:off x="1765300" y="228600"/>
            <a:ext cx="52578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400" b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Imaging Black Holes </a:t>
            </a:r>
          </a:p>
        </p:txBody>
      </p:sp>
      <p:sp>
        <p:nvSpPr>
          <p:cNvPr id="1123331" name="Rectangle 3"/>
          <p:cNvSpPr>
            <a:spLocks noChangeArrowheads="1"/>
          </p:cNvSpPr>
          <p:nvPr/>
        </p:nvSpPr>
        <p:spPr bwMode="auto">
          <a:xfrm>
            <a:off x="457200" y="1981200"/>
            <a:ext cx="81534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theory of gas accretion: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disks, jets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i="0" u="sng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abic Transparent" pitchFamily="2" charset="0"/>
              </a:rPr>
              <a:t>Testing General Relativity:</a:t>
            </a:r>
            <a:r>
              <a:rPr lang="en-US" sz="2800" b="0" i="0">
                <a:solidFill>
                  <a:schemeClr val="tx1"/>
                </a:solidFill>
              </a:rPr>
              <a:t>                                            </a:t>
            </a:r>
            <a:r>
              <a:rPr lang="en-US" sz="4400" i="0">
                <a:solidFill>
                  <a:schemeClr val="tx1"/>
                </a:solidFill>
                <a:latin typeface="Edwardian Script ITC" charset="0"/>
              </a:rPr>
              <a:t>strong field  gravity</a:t>
            </a:r>
          </a:p>
          <a:p>
            <a:pPr marL="342900" indent="-342900">
              <a:spcBef>
                <a:spcPct val="20000"/>
              </a:spcBef>
              <a:defRPr/>
            </a:pPr>
            <a:endParaRPr lang="en-US" sz="4400" i="0">
              <a:solidFill>
                <a:schemeClr val="tx1"/>
              </a:solidFill>
              <a:latin typeface="Edwardian Script ITC" charset="0"/>
            </a:endParaRPr>
          </a:p>
        </p:txBody>
      </p:sp>
      <p:pic>
        <p:nvPicPr>
          <p:cNvPr id="26629" name="Picture 4" descr="The image “file:///C:/Documents%20and%20Settings/loeb/Application%20Data/SSH/temp/Fig1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 r="35709" b="10161"/>
          <a:stretch>
            <a:fillRect/>
          </a:stretch>
        </p:blipFill>
        <p:spPr bwMode="auto">
          <a:xfrm>
            <a:off x="7023100" y="3387725"/>
            <a:ext cx="1146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7023100" y="1981200"/>
          <a:ext cx="1905000" cy="1101725"/>
        </p:xfrm>
        <a:graphic>
          <a:graphicData uri="http://schemas.openxmlformats.org/presentationml/2006/ole">
            <p:oleObj spid="_x0000_s26626" name="Image" r:id="rId4" imgW="4259949" imgH="2324301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7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-1397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smtClean="0">
                <a:effectLst>
                  <a:outerShdw blurRad="38100" dist="38100" dir="2700000" algn="tl">
                    <a:srgbClr val="808080"/>
                  </a:outerShdw>
                </a:effectLst>
              </a:rPr>
              <a:t>Stellar Orbits Around SgrA*</a:t>
            </a:r>
          </a:p>
        </p:txBody>
      </p:sp>
      <p:sp>
        <p:nvSpPr>
          <p:cNvPr id="27651" name="Text Box 6"/>
          <p:cNvSpPr txBox="1">
            <a:spLocks noChangeArrowheads="1"/>
          </p:cNvSpPr>
          <p:nvPr/>
        </p:nvSpPr>
        <p:spPr bwMode="auto">
          <a:xfrm>
            <a:off x="2243138" y="61722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Ghez et al. 2008; Genzel et al. 2008 </a:t>
            </a:r>
          </a:p>
        </p:txBody>
      </p:sp>
      <p:pic>
        <p:nvPicPr>
          <p:cNvPr id="276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52663" y="4876800"/>
            <a:ext cx="46386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765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67000" y="5562600"/>
            <a:ext cx="3190875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7654" name="Text Box 9"/>
          <p:cNvSpPr txBox="1">
            <a:spLocks noChangeArrowheads="1"/>
          </p:cNvSpPr>
          <p:nvPr/>
        </p:nvSpPr>
        <p:spPr bwMode="auto">
          <a:xfrm>
            <a:off x="6477000" y="5505450"/>
            <a:ext cx="2667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(BH at rest in GC)</a:t>
            </a:r>
          </a:p>
        </p:txBody>
      </p:sp>
      <p:pic>
        <p:nvPicPr>
          <p:cNvPr id="27655" name="Picture 9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52600" y="4737100"/>
            <a:ext cx="56261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52663" y="5562600"/>
            <a:ext cx="388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9" descr="/Users/aviloeb/Documents/Powerpoint/Movies/orbits3d.avi">
            <a:hlinkClick r:id="" action="ppaction://media"/>
          </p:cNvPr>
          <p:cNvPicPr/>
          <p:nvPr>
            <a:vide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2300288" y="1003300"/>
            <a:ext cx="45910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9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65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6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6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05100"/>
            <a:ext cx="8382000" cy="381000"/>
          </a:xfrm>
        </p:spPr>
        <p:txBody>
          <a:bodyPr/>
          <a:lstStyle/>
          <a:p>
            <a:r>
              <a:rPr lang="en-US" b="1" i="1">
                <a:latin typeface="Vivaldi" charset="0"/>
              </a:rPr>
              <a:t>SgrA* is the largest black hole on the sky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 b="1" i="1"/>
              <a:t>Can you hear me now?</a:t>
            </a: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2"/>
          <a:srcRect l="17287" t="22264" r="13565" b="42114"/>
          <a:stretch>
            <a:fillRect/>
          </a:stretch>
        </p:blipFill>
        <p:spPr bwMode="auto">
          <a:xfrm>
            <a:off x="1905000" y="1371600"/>
            <a:ext cx="5486400" cy="3657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62917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89154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No, but no worries - you will be able to hear us for ~10 minutes until you reach the singularity…</a:t>
            </a:r>
          </a:p>
        </p:txBody>
      </p:sp>
      <p:sp>
        <p:nvSpPr>
          <p:cNvPr id="29701" name="Text Box 6"/>
          <p:cNvSpPr txBox="1">
            <a:spLocks noChangeArrowheads="1"/>
          </p:cNvSpPr>
          <p:nvPr/>
        </p:nvSpPr>
        <p:spPr bwMode="auto">
          <a:xfrm>
            <a:off x="3124200" y="4419600"/>
            <a:ext cx="17526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10 million km</a:t>
            </a:r>
          </a:p>
        </p:txBody>
      </p:sp>
      <p:sp>
        <p:nvSpPr>
          <p:cNvPr id="29702" name="Line 7"/>
          <p:cNvSpPr>
            <a:spLocks noChangeShapeType="1"/>
          </p:cNvSpPr>
          <p:nvPr/>
        </p:nvSpPr>
        <p:spPr bwMode="auto">
          <a:xfrm>
            <a:off x="3352800" y="4419600"/>
            <a:ext cx="9906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703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6925" y="1512888"/>
            <a:ext cx="2571750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2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29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2117" name="Rectangle 5"/>
          <p:cNvSpPr>
            <a:spLocks noChangeArrowheads="1"/>
          </p:cNvSpPr>
          <p:nvPr/>
        </p:nvSpPr>
        <p:spPr bwMode="auto">
          <a:xfrm>
            <a:off x="228600" y="0"/>
            <a:ext cx="868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Is general relativity a valid description of strong gravity?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81000" y="1143000"/>
            <a:ext cx="8382000" cy="479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0">
                <a:solidFill>
                  <a:schemeClr val="tx1"/>
                </a:solidFill>
              </a:rPr>
              <a:t>     </a:t>
            </a:r>
            <a:r>
              <a:rPr lang="en-US" sz="2800" b="0">
                <a:solidFill>
                  <a:schemeClr val="tx1"/>
                </a:solidFill>
              </a:rPr>
              <a:t>*Infrared variability of flux (Genzel et al.) and polarization (Eckart et al.) of SgrA*: hot spots.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 *Innermost Stable Circular Orbit: radius of 30 (10) micro-arcsecond and orbital time of 30 (8) minutes for a non-rotating (maximally-rotating)  black hole at the Galactic center</a:t>
            </a:r>
          </a:p>
          <a:p>
            <a:pPr marL="342900" indent="-342900"/>
            <a:r>
              <a:rPr lang="en-US" sz="2800" b="0">
                <a:solidFill>
                  <a:schemeClr val="tx1"/>
                </a:solidFill>
              </a:rPr>
              <a:t>    *A hot spot would result in infrared centroid motion (GRAVITY-VLT) and could be imaged by a Very Large Baseline Array of (existing) sub-millimeter observatories. Targets: SgrA* and M87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852488"/>
            <a:ext cx="6005513" cy="600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5791200" y="63246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2400" b="0" i="0">
              <a:solidFill>
                <a:schemeClr val="tx1"/>
              </a:solidFill>
            </a:endParaRPr>
          </a:p>
        </p:txBody>
      </p:sp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2667000" y="6278563"/>
            <a:ext cx="533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Broderick &amp; Loeb 2005</a:t>
            </a:r>
          </a:p>
        </p:txBody>
      </p:sp>
      <p:sp>
        <p:nvSpPr>
          <p:cNvPr id="1243142" name="Rectangle 6"/>
          <p:cNvSpPr>
            <a:spLocks noChangeArrowheads="1"/>
          </p:cNvSpPr>
          <p:nvPr/>
        </p:nvSpPr>
        <p:spPr bwMode="auto">
          <a:xfrm>
            <a:off x="1104900" y="0"/>
            <a:ext cx="7086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sz="28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Physics + Astrophysics: Imaging Black Holes</a:t>
            </a:r>
          </a:p>
        </p:txBody>
      </p:sp>
      <p:pic>
        <p:nvPicPr>
          <p:cNvPr id="31750" name="Picture 6" descr="/Users/aviloeb/Documents/Powerpoint/Movies/a0_half.fl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-34925" y="990600"/>
            <a:ext cx="902652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5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7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5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 t="2742" b="48470"/>
          <a:stretch>
            <a:fillRect/>
          </a:stretch>
        </p:blipFill>
        <p:spPr bwMode="auto">
          <a:xfrm>
            <a:off x="304800" y="0"/>
            <a:ext cx="4092575" cy="678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 t="50983"/>
          <a:stretch>
            <a:fillRect/>
          </a:stretch>
        </p:blipFill>
        <p:spPr bwMode="auto">
          <a:xfrm>
            <a:off x="4800600" y="-31750"/>
            <a:ext cx="4092575" cy="6813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300" y="2362200"/>
            <a:ext cx="8470900" cy="1143000"/>
          </a:xfrm>
        </p:spPr>
        <p:txBody>
          <a:bodyPr/>
          <a:lstStyle/>
          <a:p>
            <a:r>
              <a:rPr lang="en-US" dirty="0" smtClean="0"/>
              <a:t>Why are there galaxies and not just black holes in the Universe?</a:t>
            </a:r>
          </a:p>
        </p:txBody>
      </p:sp>
      <p:sp>
        <p:nvSpPr>
          <p:cNvPr id="15363" name="Oval 5"/>
          <p:cNvSpPr>
            <a:spLocks noChangeArrowheads="1"/>
          </p:cNvSpPr>
          <p:nvPr/>
        </p:nvSpPr>
        <p:spPr bwMode="auto">
          <a:xfrm>
            <a:off x="685800" y="38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4" name="Curved Left Arrow 6"/>
          <p:cNvSpPr>
            <a:spLocks noChangeArrowheads="1"/>
          </p:cNvSpPr>
          <p:nvPr/>
        </p:nvSpPr>
        <p:spPr bwMode="auto">
          <a:xfrm>
            <a:off x="163830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5" name="Curved Left Arrow 7"/>
          <p:cNvSpPr>
            <a:spLocks noChangeArrowheads="1"/>
          </p:cNvSpPr>
          <p:nvPr/>
        </p:nvSpPr>
        <p:spPr bwMode="auto">
          <a:xfrm rot="10800000">
            <a:off x="0" y="9906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4038600" y="817563"/>
            <a:ext cx="36576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Spherical Collapse of dark matter and gas</a:t>
            </a:r>
          </a:p>
        </p:txBody>
      </p:sp>
      <p:sp>
        <p:nvSpPr>
          <p:cNvPr id="15367" name="Curved Left Arrow 9"/>
          <p:cNvSpPr>
            <a:spLocks noChangeArrowheads="1"/>
          </p:cNvSpPr>
          <p:nvPr/>
        </p:nvSpPr>
        <p:spPr bwMode="auto">
          <a:xfrm rot="-5400000">
            <a:off x="914400" y="4191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368" name="Curved Left Arrow 10"/>
          <p:cNvSpPr>
            <a:spLocks noChangeArrowheads="1"/>
          </p:cNvSpPr>
          <p:nvPr/>
        </p:nvSpPr>
        <p:spPr bwMode="auto">
          <a:xfrm rot="5400000">
            <a:off x="762000" y="1714500"/>
            <a:ext cx="1143000" cy="3048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876300" y="4191000"/>
            <a:ext cx="1524000" cy="1524000"/>
          </a:xfrm>
          <a:prstGeom prst="ellipse">
            <a:avLst/>
          </a:prstGeom>
          <a:solidFill>
            <a:srgbClr val="FF9933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Curved Left Arrow 12"/>
          <p:cNvSpPr>
            <a:spLocks noChangeArrowheads="1"/>
          </p:cNvSpPr>
          <p:nvPr/>
        </p:nvSpPr>
        <p:spPr bwMode="auto">
          <a:xfrm>
            <a:off x="236220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Curved Left Arrow 13"/>
          <p:cNvSpPr>
            <a:spLocks noChangeArrowheads="1"/>
          </p:cNvSpPr>
          <p:nvPr/>
        </p:nvSpPr>
        <p:spPr bwMode="auto">
          <a:xfrm rot="10800000">
            <a:off x="0" y="4610100"/>
            <a:ext cx="1143000" cy="838200"/>
          </a:xfrm>
          <a:prstGeom prst="curvedLeft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800000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43400" y="3917950"/>
            <a:ext cx="4800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Tidal torque from neighboring objects near turnaround: angular momentum</a:t>
            </a:r>
          </a:p>
        </p:txBody>
      </p:sp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5257800"/>
            <a:ext cx="2743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6064250"/>
            <a:ext cx="3289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ight Arrow 17"/>
          <p:cNvSpPr>
            <a:spLocks noChangeArrowheads="1"/>
          </p:cNvSpPr>
          <p:nvPr/>
        </p:nvSpPr>
        <p:spPr bwMode="auto">
          <a:xfrm>
            <a:off x="4038600" y="6172200"/>
            <a:ext cx="1219200" cy="349250"/>
          </a:xfrm>
          <a:prstGeom prst="rightArrow">
            <a:avLst>
              <a:gd name="adj1" fmla="val 50000"/>
              <a:gd name="adj2" fmla="val 50004"/>
            </a:avLst>
          </a:prstGeom>
          <a:solidFill>
            <a:schemeClr val="tx2"/>
          </a:solidFill>
          <a:ln w="12700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5300" y="6096000"/>
            <a:ext cx="30226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 animBg="1"/>
      <p:bldP spid="13" grpId="0" animBg="1"/>
      <p:bldP spid="14" grpId="0" animBg="1"/>
      <p:bldP spid="15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/>
          <a:srcRect t="53778"/>
          <a:stretch>
            <a:fillRect/>
          </a:stretch>
        </p:blipFill>
        <p:spPr bwMode="auto">
          <a:xfrm>
            <a:off x="0" y="609600"/>
            <a:ext cx="9305925" cy="5603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457200" y="5791200"/>
            <a:ext cx="2057400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457200" y="5791200"/>
            <a:ext cx="205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685800" y="6096000"/>
            <a:ext cx="914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0" y="5791200"/>
            <a:ext cx="2514600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7086600" y="5791200"/>
            <a:ext cx="2219325" cy="49212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/>
          <a:srcRect l="5583" t="11494" r="8275" b="21838"/>
          <a:stretch>
            <a:fillRect/>
          </a:stretch>
        </p:blipFill>
        <p:spPr bwMode="auto">
          <a:xfrm>
            <a:off x="4953000" y="1143000"/>
            <a:ext cx="41910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3"/>
          <a:srcRect l="7178" t="10127" r="8275" b="17722"/>
          <a:stretch>
            <a:fillRect/>
          </a:stretch>
        </p:blipFill>
        <p:spPr bwMode="auto">
          <a:xfrm>
            <a:off x="0" y="1143000"/>
            <a:ext cx="4724400" cy="518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148934" name="Text Box 6"/>
          <p:cNvSpPr txBox="1">
            <a:spLocks noChangeArrowheads="1"/>
          </p:cNvSpPr>
          <p:nvPr/>
        </p:nvSpPr>
        <p:spPr bwMode="auto">
          <a:xfrm>
            <a:off x="3238500" y="152400"/>
            <a:ext cx="3429000" cy="701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4000">
                <a:solidFill>
                  <a:schemeClr val="tx2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spin matters!</a:t>
            </a:r>
          </a:p>
        </p:txBody>
      </p:sp>
      <p:sp>
        <p:nvSpPr>
          <p:cNvPr id="34821" name="Text Box 7"/>
          <p:cNvSpPr txBox="1">
            <a:spLocks noChangeArrowheads="1"/>
          </p:cNvSpPr>
          <p:nvPr/>
        </p:nvSpPr>
        <p:spPr bwMode="auto">
          <a:xfrm>
            <a:off x="2057400" y="4419600"/>
            <a:ext cx="1828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horizon</a:t>
            </a:r>
          </a:p>
        </p:txBody>
      </p:sp>
      <p:sp>
        <p:nvSpPr>
          <p:cNvPr id="34822" name="Text Box 8"/>
          <p:cNvSpPr txBox="1">
            <a:spLocks noChangeArrowheads="1"/>
          </p:cNvSpPr>
          <p:nvPr/>
        </p:nvSpPr>
        <p:spPr bwMode="auto">
          <a:xfrm>
            <a:off x="1219200" y="2057400"/>
            <a:ext cx="2362200" cy="120032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FF6600"/>
                </a:solidFill>
              </a:rPr>
              <a:t>Innermost Stable Circular </a:t>
            </a:r>
            <a:r>
              <a:rPr lang="en-US" sz="2400" dirty="0" smtClean="0">
                <a:solidFill>
                  <a:srgbClr val="FF6600"/>
                </a:solidFill>
              </a:rPr>
              <a:t>Orbit (ISCO)</a:t>
            </a:r>
            <a:endParaRPr lang="en-US" sz="2400" dirty="0">
              <a:solidFill>
                <a:srgbClr val="FF6600"/>
              </a:solidFill>
            </a:endParaRPr>
          </a:p>
        </p:txBody>
      </p:sp>
      <p:sp>
        <p:nvSpPr>
          <p:cNvPr id="34823" name="Text Box 9"/>
          <p:cNvSpPr txBox="1">
            <a:spLocks noChangeArrowheads="1"/>
          </p:cNvSpPr>
          <p:nvPr/>
        </p:nvSpPr>
        <p:spPr bwMode="auto">
          <a:xfrm>
            <a:off x="5943600" y="3689350"/>
            <a:ext cx="2781300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FF6600"/>
                </a:solidFill>
              </a:rPr>
              <a:t>radiative efficiency (binding energy at ISCO)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i="1" dirty="0" smtClean="0"/>
              <a:t>Recommended Further Reading</a:t>
            </a:r>
            <a:endParaRPr lang="en-US" b="1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47800"/>
            <a:ext cx="2890335" cy="4343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Three Fortunate Coincidences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81100"/>
            <a:ext cx="8458200" cy="5219700"/>
          </a:xfrm>
          <a:solidFill>
            <a:srgbClr val="000066"/>
          </a:solidFill>
        </p:spPr>
        <p:txBody>
          <a:bodyPr/>
          <a:lstStyle/>
          <a:p>
            <a:r>
              <a:rPr lang="en-US"/>
              <a:t>The accretion flow of SgrA* becomes transparent to synchrotron self-absorption </a:t>
            </a:r>
            <a:r>
              <a:rPr lang="en-US" i="1">
                <a:solidFill>
                  <a:schemeClr val="hlink"/>
                </a:solidFill>
              </a:rPr>
              <a:t>at  wavelengths shorter than 1 millimeter</a:t>
            </a:r>
          </a:p>
          <a:p>
            <a:r>
              <a:rPr lang="en-US"/>
              <a:t>Interstellar scattering ceases to blur the image of SgrA* on horizon scales </a:t>
            </a:r>
            <a:r>
              <a:rPr lang="en-US" i="1">
                <a:solidFill>
                  <a:schemeClr val="hlink"/>
                </a:solidFill>
              </a:rPr>
              <a:t>at wavelengths   shorter than 1 millimeter</a:t>
            </a:r>
          </a:p>
          <a:p>
            <a:r>
              <a:rPr lang="en-US"/>
              <a:t>The horizon scale of SgrA* and M87 (tens of micro-arcseconds) can be resolved by a Very Large Baseline Array across the Earth </a:t>
            </a:r>
            <a:r>
              <a:rPr lang="en-US" i="1">
                <a:solidFill>
                  <a:schemeClr val="hlink"/>
                </a:solidFill>
              </a:rPr>
              <a:t>at wavelengths shorter than 1 millimeter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772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77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77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/>
          <p:cNvSpPr txBox="1">
            <a:spLocks noChangeArrowheads="1"/>
          </p:cNvSpPr>
          <p:nvPr/>
        </p:nvSpPr>
        <p:spPr bwMode="auto">
          <a:xfrm>
            <a:off x="2476500" y="6248400"/>
            <a:ext cx="5562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Different orbital phases of the hot spot </a:t>
            </a:r>
            <a:r>
              <a:rPr lang="en-US">
                <a:solidFill>
                  <a:schemeClr val="tx2"/>
                </a:solidFill>
                <a:sym typeface="Wingdings" charset="2"/>
              </a:rPr>
              <a:t>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4038600" y="0"/>
            <a:ext cx="2530475" cy="579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2"/>
                </a:solidFill>
              </a:rPr>
              <a:t>SgrA*</a:t>
            </a:r>
          </a:p>
        </p:txBody>
      </p:sp>
      <p:pic>
        <p:nvPicPr>
          <p:cNvPr id="36868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79438"/>
            <a:ext cx="7162800" cy="558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6869" name="Text Box 12"/>
          <p:cNvSpPr txBox="1">
            <a:spLocks noChangeArrowheads="1"/>
          </p:cNvSpPr>
          <p:nvPr/>
        </p:nvSpPr>
        <p:spPr bwMode="auto">
          <a:xfrm>
            <a:off x="4038600" y="6096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230 GHz</a:t>
            </a:r>
          </a:p>
        </p:txBody>
      </p:sp>
      <p:sp>
        <p:nvSpPr>
          <p:cNvPr id="36870" name="Text Box 13"/>
          <p:cNvSpPr txBox="1">
            <a:spLocks noChangeArrowheads="1"/>
          </p:cNvSpPr>
          <p:nvPr/>
        </p:nvSpPr>
        <p:spPr bwMode="auto">
          <a:xfrm>
            <a:off x="3200400" y="19812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1" name="Text Box 14"/>
          <p:cNvSpPr txBox="1">
            <a:spLocks noChangeArrowheads="1"/>
          </p:cNvSpPr>
          <p:nvPr/>
        </p:nvSpPr>
        <p:spPr bwMode="auto">
          <a:xfrm>
            <a:off x="4038600" y="3429000"/>
            <a:ext cx="1219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i="0">
                <a:solidFill>
                  <a:schemeClr val="tx2"/>
                </a:solidFill>
              </a:rPr>
              <a:t>345 GHz</a:t>
            </a:r>
          </a:p>
        </p:txBody>
      </p:sp>
      <p:sp>
        <p:nvSpPr>
          <p:cNvPr id="36872" name="Text Box 15"/>
          <p:cNvSpPr txBox="1">
            <a:spLocks noChangeArrowheads="1"/>
          </p:cNvSpPr>
          <p:nvPr/>
        </p:nvSpPr>
        <p:spPr bwMode="auto">
          <a:xfrm>
            <a:off x="3200400" y="4800600"/>
            <a:ext cx="28352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0">
                <a:solidFill>
                  <a:schemeClr val="tx2"/>
                </a:solidFill>
              </a:rPr>
              <a:t>with interstellar scattering</a:t>
            </a:r>
          </a:p>
        </p:txBody>
      </p:sp>
      <p:sp>
        <p:nvSpPr>
          <p:cNvPr id="36873" name="Line 16"/>
          <p:cNvSpPr>
            <a:spLocks noChangeShapeType="1"/>
          </p:cNvSpPr>
          <p:nvPr/>
        </p:nvSpPr>
        <p:spPr bwMode="auto">
          <a:xfrm>
            <a:off x="1066800" y="4800600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4" name="Line 17"/>
          <p:cNvSpPr>
            <a:spLocks noChangeShapeType="1"/>
          </p:cNvSpPr>
          <p:nvPr/>
        </p:nvSpPr>
        <p:spPr bwMode="auto">
          <a:xfrm>
            <a:off x="1066800" y="1998663"/>
            <a:ext cx="71628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2"/>
          <a:srcRect l="3259" b="46657"/>
          <a:stretch>
            <a:fillRect/>
          </a:stretch>
        </p:blipFill>
        <p:spPr bwMode="auto">
          <a:xfrm>
            <a:off x="0" y="0"/>
            <a:ext cx="9153525" cy="65754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z="4000" b="1" i="1"/>
              <a:t>Very Long Baseline Interferometry (VLBI) at sub-millimeter wavelengths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t="23523"/>
          <a:stretch>
            <a:fillRect/>
          </a:stretch>
        </p:blipFill>
        <p:spPr bwMode="auto">
          <a:xfrm>
            <a:off x="4564063" y="2401888"/>
            <a:ext cx="4579937" cy="4532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/>
          <a:srcRect t="23448" r="725"/>
          <a:stretch>
            <a:fillRect/>
          </a:stretch>
        </p:blipFill>
        <p:spPr bwMode="auto">
          <a:xfrm>
            <a:off x="0" y="2401888"/>
            <a:ext cx="4564063" cy="4554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96037" name="Picture 5"/>
          <p:cNvPicPr>
            <a:picLocks noChangeAspect="1" noChangeArrowheads="1"/>
          </p:cNvPicPr>
          <p:nvPr/>
        </p:nvPicPr>
        <p:blipFill>
          <a:blip r:embed="rId4"/>
          <a:srcRect t="14842" b="13914"/>
          <a:stretch>
            <a:fillRect/>
          </a:stretch>
        </p:blipFill>
        <p:spPr bwMode="auto">
          <a:xfrm>
            <a:off x="596900" y="0"/>
            <a:ext cx="7934325" cy="731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2388"/>
            <a:ext cx="8458200" cy="709612"/>
          </a:xfrm>
        </p:spPr>
        <p:txBody>
          <a:bodyPr/>
          <a:lstStyle/>
          <a:p>
            <a:r>
              <a:rPr lang="en-US" sz="4000"/>
              <a:t>Evidence for a Low-Spin BH in SgrA*</a:t>
            </a: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570288"/>
            <a:ext cx="3379788" cy="3287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6427788" y="4645025"/>
            <a:ext cx="2716212" cy="13731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Broderick, Fish, Doeleman &amp; Loeb 2010</a:t>
            </a:r>
          </a:p>
        </p:txBody>
      </p:sp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3"/>
          <a:srcRect t="66928"/>
          <a:stretch>
            <a:fillRect/>
          </a:stretch>
        </p:blipFill>
        <p:spPr bwMode="auto">
          <a:xfrm>
            <a:off x="0" y="762000"/>
            <a:ext cx="9144000" cy="2776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81413"/>
            <a:ext cx="9278938" cy="31765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0"/>
            <a:ext cx="4724400" cy="358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647700"/>
          </a:xfrm>
        </p:spPr>
        <p:txBody>
          <a:bodyPr/>
          <a:lstStyle/>
          <a:p>
            <a:r>
              <a:rPr lang="en-US" sz="4000"/>
              <a:t>M87</a:t>
            </a:r>
          </a:p>
        </p:txBody>
      </p:sp>
      <p:sp>
        <p:nvSpPr>
          <p:cNvPr id="1076230" name="Text Box 6"/>
          <p:cNvSpPr txBox="1">
            <a:spLocks noChangeArrowheads="1"/>
          </p:cNvSpPr>
          <p:nvPr/>
        </p:nvSpPr>
        <p:spPr bwMode="auto">
          <a:xfrm>
            <a:off x="4038600" y="895350"/>
            <a:ext cx="51054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(~700 times more massive than SgrA*)</a:t>
            </a:r>
          </a:p>
        </p:txBody>
      </p:sp>
      <p:sp>
        <p:nvSpPr>
          <p:cNvPr id="1076232" name="Text Box 8"/>
          <p:cNvSpPr txBox="1">
            <a:spLocks noChangeArrowheads="1"/>
          </p:cNvSpPr>
          <p:nvPr/>
        </p:nvSpPr>
        <p:spPr bwMode="auto">
          <a:xfrm>
            <a:off x="4267200" y="1524000"/>
            <a:ext cx="46482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(~2000 times farther than SgrA*)</a:t>
            </a:r>
          </a:p>
        </p:txBody>
      </p:sp>
      <p:pic>
        <p:nvPicPr>
          <p:cNvPr id="40965" name="Picture 10"/>
          <p:cNvPicPr>
            <a:picLocks noChangeAspect="1" noChangeArrowheads="1"/>
          </p:cNvPicPr>
          <p:nvPr/>
        </p:nvPicPr>
        <p:blipFill>
          <a:blip r:embed="rId2"/>
          <a:srcRect l="4712" t="11118" r="11136" b="8388"/>
          <a:stretch>
            <a:fillRect/>
          </a:stretch>
        </p:blipFill>
        <p:spPr bwMode="auto">
          <a:xfrm>
            <a:off x="1447800" y="2354263"/>
            <a:ext cx="6380163" cy="45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38" name="Text Box 14"/>
          <p:cNvSpPr txBox="1">
            <a:spLocks noChangeArrowheads="1"/>
          </p:cNvSpPr>
          <p:nvPr/>
        </p:nvSpPr>
        <p:spPr bwMode="auto">
          <a:xfrm>
            <a:off x="228600" y="2354263"/>
            <a:ext cx="8686800" cy="137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2"/>
                </a:solidFill>
              </a:rPr>
              <a:t>But Gebhardt &amp; Thomas (2009) argue for a mass twice as large,                                          . If true, this would make M87’s apparent size  as large as SgrA*!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895350"/>
            <a:ext cx="3505200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524000"/>
            <a:ext cx="35052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7800" y="2819400"/>
            <a:ext cx="32766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7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7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76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230" grpId="0"/>
      <p:bldP spid="1076232" grpId="0"/>
      <p:bldP spid="10762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b="1" i="1"/>
              <a:t>What is a black hole?</a:t>
            </a:r>
          </a:p>
        </p:txBody>
      </p:sp>
      <p:sp>
        <p:nvSpPr>
          <p:cNvPr id="1262595" name="Text Box 3"/>
          <p:cNvSpPr txBox="1">
            <a:spLocks noChangeArrowheads="1"/>
          </p:cNvSpPr>
          <p:nvPr/>
        </p:nvSpPr>
        <p:spPr bwMode="auto">
          <a:xfrm>
            <a:off x="304800" y="2971800"/>
            <a:ext cx="8839200" cy="131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1"/>
                </a:solidFill>
              </a:rPr>
              <a:t>The ultimate prison. Even light cannot escape from its gravitational pull!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259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4063" y="1162050"/>
            <a:ext cx="3135312" cy="1962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2772" name="Text Box 8"/>
          <p:cNvSpPr txBox="1">
            <a:spLocks noChangeArrowheads="1"/>
          </p:cNvSpPr>
          <p:nvPr/>
        </p:nvSpPr>
        <p:spPr bwMode="auto">
          <a:xfrm>
            <a:off x="4651375" y="3124200"/>
            <a:ext cx="3330575" cy="1187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hlink"/>
                </a:solidFill>
              </a:rPr>
              <a:t>44GHz, (7 mm) VLBA                                         Junor, Biretta, &amp; Livio (1999)</a:t>
            </a:r>
          </a:p>
        </p:txBody>
      </p:sp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76538" y="609600"/>
            <a:ext cx="38385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78288" name="Text Box 16"/>
          <p:cNvSpPr txBox="1">
            <a:spLocks noChangeArrowheads="1"/>
          </p:cNvSpPr>
          <p:nvPr/>
        </p:nvSpPr>
        <p:spPr bwMode="auto">
          <a:xfrm>
            <a:off x="1828800" y="6400800"/>
            <a:ext cx="1752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Walker 2008</a:t>
            </a:r>
          </a:p>
        </p:txBody>
      </p:sp>
      <p:pic>
        <p:nvPicPr>
          <p:cNvPr id="32775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162050"/>
            <a:ext cx="3051175" cy="3330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1078294" name="Object 2"/>
          <p:cNvGraphicFramePr>
            <a:graphicFrameLocks noChangeAspect="1"/>
          </p:cNvGraphicFramePr>
          <p:nvPr/>
        </p:nvGraphicFramePr>
        <p:xfrm>
          <a:off x="1600200" y="1162050"/>
          <a:ext cx="6096000" cy="4076700"/>
        </p:xfrm>
        <a:graphic>
          <a:graphicData uri="http://schemas.openxmlformats.org/presentationml/2006/ole">
            <p:oleObj spid="_x0000_s93186" name="Photo Editor Photo" r:id="rId6" imgW="6095238" imgH="4076190" progId="">
              <p:embed/>
            </p:oleObj>
          </a:graphicData>
        </a:graphic>
      </p:graphicFrame>
      <p:pic>
        <p:nvPicPr>
          <p:cNvPr id="1078295" name="Picture 2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06463" y="0"/>
            <a:ext cx="7315200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078296" name="Text Box 24"/>
          <p:cNvSpPr txBox="1">
            <a:spLocks noChangeArrowheads="1"/>
          </p:cNvSpPr>
          <p:nvPr/>
        </p:nvSpPr>
        <p:spPr bwMode="auto">
          <a:xfrm>
            <a:off x="3200400" y="0"/>
            <a:ext cx="3414713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(Broderick &amp; Loeb 2008)</a:t>
            </a:r>
          </a:p>
        </p:txBody>
      </p:sp>
      <p:pic>
        <p:nvPicPr>
          <p:cNvPr id="1078300" name="Picture 2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6463" y="0"/>
            <a:ext cx="7075487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78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7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7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07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8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078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8288" grpId="0"/>
      <p:bldP spid="107829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pPr>
              <a:defRPr/>
            </a:pPr>
            <a:r>
              <a:rPr lang="en-US" sz="36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1.3 mm Images</a:t>
            </a:r>
          </a:p>
        </p:txBody>
      </p:sp>
      <p:pic>
        <p:nvPicPr>
          <p:cNvPr id="43011" name="Picture 4"/>
          <p:cNvPicPr>
            <a:picLocks noChangeAspect="1" noChangeArrowheads="1"/>
          </p:cNvPicPr>
          <p:nvPr/>
        </p:nvPicPr>
        <p:blipFill>
          <a:blip r:embed="rId2"/>
          <a:srcRect l="10889" t="6522" r="7060" b="52101"/>
          <a:stretch>
            <a:fillRect/>
          </a:stretch>
        </p:blipFill>
        <p:spPr bwMode="auto">
          <a:xfrm>
            <a:off x="838200" y="1219200"/>
            <a:ext cx="7620000" cy="5438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0" y="5465763"/>
            <a:ext cx="914400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FF"/>
                </a:solidFill>
              </a:rPr>
              <a:t>US</a:t>
            </a:r>
          </a:p>
          <a:p>
            <a:r>
              <a:rPr lang="en-US">
                <a:solidFill>
                  <a:srgbClr val="00FF00"/>
                </a:solidFill>
              </a:rPr>
              <a:t>+EU</a:t>
            </a:r>
          </a:p>
          <a:p>
            <a:r>
              <a:rPr lang="en-US">
                <a:solidFill>
                  <a:srgbClr val="FFFF00"/>
                </a:solidFill>
              </a:rPr>
              <a:t>+LMT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4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pPr>
              <a:defRPr/>
            </a:pPr>
            <a:r>
              <a:rPr lang="en-US" sz="3600" b="1" i="1" u="sng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0.87 mm Images</a:t>
            </a:r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/>
          <a:srcRect l="9026" t="6377" r="4820" b="52464"/>
          <a:stretch>
            <a:fillRect/>
          </a:stretch>
        </p:blipFill>
        <p:spPr bwMode="auto">
          <a:xfrm>
            <a:off x="685800" y="914400"/>
            <a:ext cx="80010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0" y="5465763"/>
            <a:ext cx="914400" cy="1192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99FF"/>
                </a:solidFill>
              </a:rPr>
              <a:t>US</a:t>
            </a:r>
          </a:p>
          <a:p>
            <a:r>
              <a:rPr lang="en-US">
                <a:solidFill>
                  <a:srgbClr val="00FF00"/>
                </a:solidFill>
              </a:rPr>
              <a:t>+EU</a:t>
            </a:r>
          </a:p>
          <a:p>
            <a:r>
              <a:rPr lang="en-US">
                <a:solidFill>
                  <a:srgbClr val="FFFF00"/>
                </a:solidFill>
              </a:rPr>
              <a:t>+LMT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8" name="Rectangle 4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b="1" i="1" u="sng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Numerical Simulations (GRMHD)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457200" y="6400800"/>
            <a:ext cx="8229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C. Gammie</a:t>
            </a:r>
            <a:r>
              <a:rPr lang="en-US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</a:rPr>
              <a:t>J. Dolence, M.</a:t>
            </a:r>
            <a:r>
              <a:rPr lang="en-US" sz="2000">
                <a:solidFill>
                  <a:schemeClr val="tx2"/>
                </a:solidFill>
                <a:hlinkClick r:id="rId5"/>
              </a:rPr>
              <a:t> Moscibrodzka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6"/>
              </a:rPr>
              <a:t>H. Shiokawa</a:t>
            </a:r>
            <a:r>
              <a:rPr lang="en-US" sz="2000">
                <a:solidFill>
                  <a:schemeClr val="tx2"/>
                </a:solidFill>
              </a:rPr>
              <a:t>, </a:t>
            </a:r>
            <a:r>
              <a:rPr lang="en-US" sz="2000">
                <a:solidFill>
                  <a:schemeClr val="tx2"/>
                </a:solidFill>
                <a:hlinkClick r:id="rId7"/>
              </a:rPr>
              <a:t>P. Leung</a:t>
            </a:r>
            <a:r>
              <a:rPr lang="en-US" sz="2000">
                <a:solidFill>
                  <a:schemeClr val="tx2"/>
                </a:solidFill>
              </a:rPr>
              <a:t>  (2009)</a:t>
            </a:r>
          </a:p>
        </p:txBody>
      </p:sp>
      <p:sp useBgFill="1">
        <p:nvSpPr>
          <p:cNvPr id="45060" name="AutoShape 6">
            <a:hlinkClick r:id="rId8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8382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1" name="AutoShape 7">
            <a:hlinkClick r:id="rId9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6602413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45062" name="AutoShape 8">
            <a:hlinkClick r:id="rId10" action="ppaction://program" highlightClick="1"/>
          </p:cNvPr>
          <p:cNvSpPr>
            <a:spLocks noChangeAspect="1" noChangeArrowheads="1"/>
          </p:cNvSpPr>
          <p:nvPr/>
        </p:nvSpPr>
        <p:spPr bwMode="auto">
          <a:xfrm>
            <a:off x="3657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7315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setup</a:t>
            </a:r>
          </a:p>
        </p:txBody>
      </p:sp>
      <p:sp>
        <p:nvSpPr>
          <p:cNvPr id="45064" name="Text Box 10"/>
          <p:cNvSpPr txBox="1">
            <a:spLocks noChangeArrowheads="1"/>
          </p:cNvSpPr>
          <p:nvPr/>
        </p:nvSpPr>
        <p:spPr bwMode="auto">
          <a:xfrm>
            <a:off x="4267200" y="4768850"/>
            <a:ext cx="914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image</a:t>
            </a:r>
          </a:p>
        </p:txBody>
      </p:sp>
      <p:sp>
        <p:nvSpPr>
          <p:cNvPr id="45065" name="Text Box 11"/>
          <p:cNvSpPr txBox="1">
            <a:spLocks noChangeArrowheads="1"/>
          </p:cNvSpPr>
          <p:nvPr/>
        </p:nvSpPr>
        <p:spPr bwMode="auto">
          <a:xfrm>
            <a:off x="1219200" y="4768850"/>
            <a:ext cx="14747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66FFFF"/>
                </a:solidFill>
              </a:rPr>
              <a:t>inclination</a:t>
            </a:r>
          </a:p>
        </p:txBody>
      </p:sp>
      <p:pic>
        <p:nvPicPr>
          <p:cNvPr id="45066" name="Picture 10" descr="/Users/aviloeb/Documents/Powerpoint/Movies/incl.mov">
            <a:hlinkClick r:id="" action="ppaction://media"/>
          </p:cNvPr>
          <p:cNvPicPr/>
          <p:nvPr>
            <a:vide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685800" y="1828800"/>
            <a:ext cx="2336800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11" descr="/Users/aviloeb/Documents/Powerpoint/Movies/shanghai_final.mov">
            <a:hlinkClick r:id="" action="ppaction://media"/>
          </p:cNvPr>
          <p:cNvPicPr/>
          <p:nvPr>
            <a:videoFile r:link="rId2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2922588" y="1143000"/>
            <a:ext cx="3602037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12" descr="/Users/aviloeb/Documents/Powerpoint/Movies/ne_v2.mov">
            <a:hlinkClick r:id="" action="ppaction://media"/>
          </p:cNvPr>
          <p:cNvPicPr/>
          <p:nvPr>
            <a:videoFile r:link="rId3"/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6324600" y="13462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00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5300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50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50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6"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6"/>
                </p:tgtEl>
              </p:cMediaNode>
            </p:video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5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50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7"/>
                  </p:tgtEl>
                </p:cond>
              </p:nextCondLst>
            </p:seq>
            <p:video>
              <p:cMediaNode>
                <p:cTn id="2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5068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5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45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6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pPr>
              <a:defRPr/>
            </a:pPr>
            <a:r>
              <a:rPr lang="en-US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How do black holes accrete gas?</a:t>
            </a: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3276600" y="6384925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0" i="0">
                <a:solidFill>
                  <a:schemeClr val="tx1"/>
                </a:solidFill>
              </a:rPr>
              <a:t>Penna et al. (2011)</a:t>
            </a:r>
          </a:p>
        </p:txBody>
      </p:sp>
      <p:pic>
        <p:nvPicPr>
          <p:cNvPr id="46084" name="Picture 4" descr="/Users/aviloeb/Documents/Powerpoint/Movies/accretion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20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608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6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6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8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>
              <a:defRPr/>
            </a:pPr>
            <a:r>
              <a:rPr lang="en-US" sz="3200" b="1" i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Gamma-Ray Bursts: </a:t>
            </a:r>
            <a:r>
              <a:rPr lang="en-US" sz="2800" b="1" i="1" u="sng" smtClean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Observing the birth of a black hole</a:t>
            </a:r>
          </a:p>
        </p:txBody>
      </p:sp>
      <p:sp>
        <p:nvSpPr>
          <p:cNvPr id="47107" name="Oval 3"/>
          <p:cNvSpPr>
            <a:spLocks noChangeArrowheads="1"/>
          </p:cNvSpPr>
          <p:nvPr/>
        </p:nvSpPr>
        <p:spPr bwMode="auto">
          <a:xfrm>
            <a:off x="2933700" y="1638300"/>
            <a:ext cx="2743200" cy="2667000"/>
          </a:xfrm>
          <a:prstGeom prst="ellipse">
            <a:avLst/>
          </a:prstGeom>
          <a:solidFill>
            <a:srgbClr val="FF99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400" b="0" i="0">
              <a:solidFill>
                <a:srgbClr val="FF3300"/>
              </a:solidFill>
            </a:endParaRPr>
          </a:p>
        </p:txBody>
      </p:sp>
      <p:sp>
        <p:nvSpPr>
          <p:cNvPr id="47108" name="Oval 4"/>
          <p:cNvSpPr>
            <a:spLocks noChangeArrowheads="1"/>
          </p:cNvSpPr>
          <p:nvPr/>
        </p:nvSpPr>
        <p:spPr bwMode="auto">
          <a:xfrm>
            <a:off x="4152900" y="2819400"/>
            <a:ext cx="304800" cy="304800"/>
          </a:xfrm>
          <a:prstGeom prst="ellipse">
            <a:avLst/>
          </a:prstGeom>
          <a:solidFill>
            <a:srgbClr val="CC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438400" y="4724400"/>
            <a:ext cx="4038600" cy="822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2400">
                <a:solidFill>
                  <a:schemeClr val="tx2"/>
                </a:solidFill>
              </a:rPr>
              <a:t>Collapse of  a Massive Star </a:t>
            </a:r>
            <a:r>
              <a:rPr lang="en-US" sz="2000">
                <a:solidFill>
                  <a:schemeClr val="tx2"/>
                </a:solidFill>
              </a:rPr>
              <a:t>(accompanied by a supernova )</a:t>
            </a:r>
            <a:r>
              <a:rPr lang="en-US" sz="2400" b="0" i="0">
                <a:solidFill>
                  <a:schemeClr val="tx2"/>
                </a:solidFill>
              </a:rPr>
              <a:t> </a:t>
            </a:r>
            <a:endParaRPr lang="en-US" sz="2400" b="0" i="0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>
            <a:off x="0" y="5638800"/>
            <a:ext cx="9144000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3352800" y="5638800"/>
            <a:ext cx="0" cy="121920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4"/>
          <a:srcRect l="27100" t="16368" r="31619" b="57726"/>
          <a:stretch>
            <a:fillRect/>
          </a:stretch>
        </p:blipFill>
        <p:spPr bwMode="auto">
          <a:xfrm>
            <a:off x="44577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3" name="Line 9"/>
          <p:cNvSpPr>
            <a:spLocks noChangeShapeType="1"/>
          </p:cNvSpPr>
          <p:nvPr/>
        </p:nvSpPr>
        <p:spPr bwMode="auto">
          <a:xfrm flipV="1">
            <a:off x="4305300" y="3124200"/>
            <a:ext cx="0" cy="438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>
            <a:off x="36576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>
            <a:off x="4314825" y="2362200"/>
            <a:ext cx="0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 flipV="1">
            <a:off x="6248400" y="29718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7" name="Picture 13"/>
          <p:cNvPicPr>
            <a:picLocks noChangeAspect="1" noChangeArrowheads="1"/>
          </p:cNvPicPr>
          <p:nvPr/>
        </p:nvPicPr>
        <p:blipFill>
          <a:blip r:embed="rId5"/>
          <a:srcRect l="31651" t="57735" r="27061" b="16365"/>
          <a:stretch>
            <a:fillRect/>
          </a:stretch>
        </p:blipFill>
        <p:spPr bwMode="auto">
          <a:xfrm>
            <a:off x="2247900" y="2362200"/>
            <a:ext cx="1905000" cy="120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8" name="Line 14"/>
          <p:cNvSpPr>
            <a:spLocks noChangeShapeType="1"/>
          </p:cNvSpPr>
          <p:nvPr/>
        </p:nvSpPr>
        <p:spPr bwMode="auto">
          <a:xfrm flipH="1">
            <a:off x="1828800" y="29591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9" name="Text Box 15"/>
          <p:cNvSpPr txBox="1">
            <a:spLocks noChangeArrowheads="1"/>
          </p:cNvSpPr>
          <p:nvPr/>
        </p:nvSpPr>
        <p:spPr bwMode="auto">
          <a:xfrm>
            <a:off x="381000" y="6019800"/>
            <a:ext cx="8763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0" u="sng"/>
              <a:t>Existing finder:</a:t>
            </a:r>
            <a:r>
              <a:rPr lang="en-US" sz="2400"/>
              <a:t> Swift;   </a:t>
            </a:r>
            <a:r>
              <a:rPr lang="en-US" sz="2400" i="0" u="sng"/>
              <a:t>Proposed:</a:t>
            </a:r>
            <a:r>
              <a:rPr lang="en-US" sz="2400"/>
              <a:t> JANUS, EXIST (high-z GRBs)</a:t>
            </a:r>
          </a:p>
        </p:txBody>
      </p:sp>
      <p:sp>
        <p:nvSpPr>
          <p:cNvPr id="47120" name="Rectangle 16"/>
          <p:cNvSpPr>
            <a:spLocks noChangeArrowheads="1"/>
          </p:cNvSpPr>
          <p:nvPr/>
        </p:nvSpPr>
        <p:spPr bwMode="auto">
          <a:xfrm>
            <a:off x="5448300" y="3495675"/>
            <a:ext cx="10287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21" name="Rectangle 17"/>
          <p:cNvSpPr>
            <a:spLocks noChangeArrowheads="1"/>
          </p:cNvSpPr>
          <p:nvPr/>
        </p:nvSpPr>
        <p:spPr bwMode="auto">
          <a:xfrm>
            <a:off x="2247900" y="2295525"/>
            <a:ext cx="876300" cy="133350"/>
          </a:xfrm>
          <a:prstGeom prst="rect">
            <a:avLst/>
          </a:prstGeom>
          <a:solidFill>
            <a:srgbClr val="000000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22" name="Picture 18" descr="/Users/aviloeb/Documents/Powerpoint/Movies/GRB.mov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838200"/>
            <a:ext cx="285115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56" fill="hold"/>
                                        <p:tgtEl>
                                          <p:spTgt spid="47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71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7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7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1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8" name="Rectangle 8"/>
          <p:cNvSpPr>
            <a:spLocks noChangeArrowheads="1"/>
          </p:cNvSpPr>
          <p:nvPr/>
        </p:nvSpPr>
        <p:spPr bwMode="auto">
          <a:xfrm>
            <a:off x="228600" y="304800"/>
            <a:ext cx="86106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3200" b="0" i="0" u="sng" dirty="0" smtClean="0">
                <a:solidFill>
                  <a:schemeClr val="tx2"/>
                </a:solidFill>
              </a:rPr>
              <a:t>EVIDENCE FOR </a:t>
            </a:r>
            <a:r>
              <a:rPr lang="en-US" sz="3200" b="0" i="0" u="sng" dirty="0">
                <a:solidFill>
                  <a:schemeClr val="tx2"/>
                </a:solidFill>
              </a:rPr>
              <a:t>BLACK HOLE BIRTH: </a:t>
            </a:r>
            <a:r>
              <a:rPr lang="en-US" sz="3200" b="0" i="0" u="sng" dirty="0" smtClean="0">
                <a:solidFill>
                  <a:schemeClr val="tx2"/>
                </a:solidFill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en-US" sz="3200" b="0" i="0" u="sng" dirty="0" smtClean="0">
                <a:solidFill>
                  <a:schemeClr val="tx2"/>
                </a:solidFill>
              </a:rPr>
              <a:t>persistent </a:t>
            </a:r>
            <a:r>
              <a:rPr lang="en-US" sz="3200" b="0" i="0" u="sng" dirty="0">
                <a:solidFill>
                  <a:schemeClr val="tx2"/>
                </a:solidFill>
              </a:rPr>
              <a:t>X-ray emission in </a:t>
            </a:r>
            <a:r>
              <a:rPr lang="en-US" sz="3200" b="0" i="0" u="sng" dirty="0" smtClean="0">
                <a:solidFill>
                  <a:schemeClr val="tx2"/>
                </a:solidFill>
              </a:rPr>
              <a:t>SN1979C</a:t>
            </a:r>
            <a:endParaRPr lang="en-US" sz="4000" b="0" i="0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6248400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19400" y="6217622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Patnaude</a:t>
            </a:r>
            <a:r>
              <a:rPr lang="en-US" sz="2000" dirty="0" smtClean="0">
                <a:solidFill>
                  <a:schemeClr val="tx2"/>
                </a:solidFill>
              </a:rPr>
              <a:t>, Loeb, Jones (</a:t>
            </a:r>
            <a:r>
              <a:rPr lang="en-US" sz="2000" dirty="0" smtClean="0">
                <a:solidFill>
                  <a:schemeClr val="tx2"/>
                </a:solidFill>
              </a:rPr>
              <a:t>2010)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1217481"/>
            <a:ext cx="5665970" cy="5030919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681471" y="3703638"/>
            <a:ext cx="4813300" cy="520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57400"/>
            <a:ext cx="7772400" cy="1143000"/>
          </a:xfrm>
        </p:spPr>
        <p:txBody>
          <a:bodyPr/>
          <a:lstStyle/>
          <a:p>
            <a:r>
              <a:rPr lang="en-US" sz="4000"/>
              <a:t>…but bigger black holes form at the centers of galaxies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1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946275"/>
            <a:ext cx="8843962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TextBox 21"/>
          <p:cNvSpPr txBox="1">
            <a:spLocks noChangeArrowheads="1"/>
          </p:cNvSpPr>
          <p:nvPr/>
        </p:nvSpPr>
        <p:spPr bwMode="auto">
          <a:xfrm>
            <a:off x="3733800" y="6394450"/>
            <a:ext cx="2133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Nature </a:t>
            </a:r>
            <a:r>
              <a:rPr lang="en-US" dirty="0" smtClean="0"/>
              <a:t>(2011</a:t>
            </a:r>
            <a:r>
              <a:rPr lang="en-US" dirty="0"/>
              <a:t>)</a:t>
            </a:r>
          </a:p>
        </p:txBody>
      </p:sp>
      <p:sp>
        <p:nvSpPr>
          <p:cNvPr id="51205" name="TextBox 8"/>
          <p:cNvSpPr txBox="1">
            <a:spLocks noChangeArrowheads="1"/>
          </p:cNvSpPr>
          <p:nvPr/>
        </p:nvSpPr>
        <p:spPr bwMode="auto">
          <a:xfrm>
            <a:off x="762000" y="1308100"/>
            <a:ext cx="7467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0">
                <a:solidFill>
                  <a:schemeClr val="tx1"/>
                </a:solidFill>
              </a:rPr>
              <a:t>Black Hole Mass = 2 billion solar masses</a:t>
            </a:r>
          </a:p>
        </p:txBody>
      </p:sp>
      <p:sp>
        <p:nvSpPr>
          <p:cNvPr id="51206" name="TextBox 9"/>
          <p:cNvSpPr txBox="1">
            <a:spLocks noChangeArrowheads="1"/>
          </p:cNvSpPr>
          <p:nvPr/>
        </p:nvSpPr>
        <p:spPr bwMode="auto">
          <a:xfrm>
            <a:off x="1371600" y="5870575"/>
            <a:ext cx="685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tx1"/>
                </a:solidFill>
              </a:rPr>
              <a:t>Only 0.77 billion years after the Big Bang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b="1" i="1"/>
              <a:t>What is a quasar?</a:t>
            </a:r>
          </a:p>
        </p:txBody>
      </p:sp>
      <p:sp>
        <p:nvSpPr>
          <p:cNvPr id="1263619" name="Text Box 3"/>
          <p:cNvSpPr txBox="1">
            <a:spLocks noChangeArrowheads="1"/>
          </p:cNvSpPr>
          <p:nvPr/>
        </p:nvSpPr>
        <p:spPr bwMode="auto">
          <a:xfrm>
            <a:off x="685800" y="2743200"/>
            <a:ext cx="8458200" cy="2530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000" i="0">
                <a:solidFill>
                  <a:schemeClr val="tx1"/>
                </a:solidFill>
              </a:rPr>
              <a:t>A supermassive black hole which accretes gas and shines brightly. Typically found in the central region of a galaxy.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63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9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40100" y="914400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2901" name="Line 5"/>
          <p:cNvSpPr>
            <a:spLocks noChangeShapeType="1"/>
          </p:cNvSpPr>
          <p:nvPr/>
        </p:nvSpPr>
        <p:spPr bwMode="auto">
          <a:xfrm flipV="1">
            <a:off x="4411663" y="228600"/>
            <a:ext cx="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2902" name="Text Box 6"/>
          <p:cNvSpPr txBox="1">
            <a:spLocks noChangeArrowheads="1"/>
          </p:cNvSpPr>
          <p:nvPr/>
        </p:nvSpPr>
        <p:spPr bwMode="auto">
          <a:xfrm>
            <a:off x="4648200" y="166688"/>
            <a:ext cx="41148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hlink"/>
                </a:solidFill>
              </a:rPr>
              <a:t>escape speed = 11 km/s</a:t>
            </a:r>
          </a:p>
        </p:txBody>
      </p:sp>
      <p:sp>
        <p:nvSpPr>
          <p:cNvPr id="1232904" name="Text Box 8"/>
          <p:cNvSpPr txBox="1">
            <a:spLocks noChangeArrowheads="1"/>
          </p:cNvSpPr>
          <p:nvPr/>
        </p:nvSpPr>
        <p:spPr bwMode="auto">
          <a:xfrm>
            <a:off x="1931988" y="3571875"/>
            <a:ext cx="5432425" cy="592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i="0">
                <a:solidFill>
                  <a:schemeClr val="hlink"/>
                </a:solidFill>
              </a:rPr>
              <a:t>Compress the Earth to ~1cm</a:t>
            </a:r>
          </a:p>
        </p:txBody>
      </p:sp>
      <p:pic>
        <p:nvPicPr>
          <p:cNvPr id="1232905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7875" y="5715000"/>
            <a:ext cx="120650" cy="120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2906" name="Text Box 10"/>
          <p:cNvSpPr txBox="1">
            <a:spLocks noChangeArrowheads="1"/>
          </p:cNvSpPr>
          <p:nvPr/>
        </p:nvSpPr>
        <p:spPr bwMode="auto">
          <a:xfrm>
            <a:off x="1524000" y="4419600"/>
            <a:ext cx="6934200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>
                <a:solidFill>
                  <a:schemeClr val="hlink"/>
                </a:solidFill>
              </a:rPr>
              <a:t>escape speed = 300,000 km/s = speed of light</a:t>
            </a:r>
          </a:p>
        </p:txBody>
      </p:sp>
      <p:sp>
        <p:nvSpPr>
          <p:cNvPr id="1232907" name="Line 11"/>
          <p:cNvSpPr>
            <a:spLocks noChangeShapeType="1"/>
          </p:cNvSpPr>
          <p:nvPr/>
        </p:nvSpPr>
        <p:spPr bwMode="auto">
          <a:xfrm flipV="1">
            <a:off x="4648200" y="5257800"/>
            <a:ext cx="0" cy="457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2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2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3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23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2901" grpId="0" animBg="1"/>
      <p:bldP spid="1232902" grpId="0"/>
      <p:bldP spid="1232904" grpId="0" animBg="1"/>
      <p:bldP spid="1232906" grpId="0"/>
      <p:bldP spid="123290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The Eddington Limit</a:t>
            </a:r>
          </a:p>
        </p:txBody>
      </p:sp>
      <p:sp>
        <p:nvSpPr>
          <p:cNvPr id="3" name="Donut 2"/>
          <p:cNvSpPr/>
          <p:nvPr/>
        </p:nvSpPr>
        <p:spPr bwMode="auto">
          <a:xfrm>
            <a:off x="914400" y="1524000"/>
            <a:ext cx="685800" cy="685800"/>
          </a:xfrm>
          <a:prstGeom prst="donu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" name="Striped Right Arrow 3"/>
          <p:cNvSpPr/>
          <p:nvPr/>
        </p:nvSpPr>
        <p:spPr bwMode="auto">
          <a:xfrm>
            <a:off x="2057400" y="1676400"/>
            <a:ext cx="990600" cy="304800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53253" name="TextBox 4"/>
          <p:cNvSpPr txBox="1">
            <a:spLocks noChangeArrowheads="1"/>
          </p:cNvSpPr>
          <p:nvPr/>
        </p:nvSpPr>
        <p:spPr bwMode="auto">
          <a:xfrm>
            <a:off x="685800" y="996950"/>
            <a:ext cx="1371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Black Hole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1042084"/>
            <a:ext cx="1277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Outward force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62138" y="2209800"/>
            <a:ext cx="17018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triped Right Arrow 8"/>
          <p:cNvSpPr/>
          <p:nvPr/>
        </p:nvSpPr>
        <p:spPr bwMode="auto">
          <a:xfrm rot="10800000">
            <a:off x="6743700" y="1676400"/>
            <a:ext cx="990600" cy="304800"/>
          </a:xfrm>
          <a:prstGeom prst="stripedRightArrow">
            <a:avLst/>
          </a:prstGeom>
          <a:solidFill>
            <a:srgbClr val="FFFF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7010400" y="1042084"/>
            <a:ext cx="99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Inward force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2209800"/>
            <a:ext cx="14732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962400"/>
            <a:ext cx="86360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r>
              <a:rPr lang="en-US" smtClean="0"/>
              <a:t>Black Hole Growth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89050"/>
            <a:ext cx="46228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374900"/>
            <a:ext cx="38354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63738" y="3124200"/>
            <a:ext cx="5346700" cy="1054100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4178300"/>
            <a:ext cx="86868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Starting from a stellar mass, there is barely enough time to grow </a:t>
            </a:r>
            <a:r>
              <a:rPr lang="en-US" sz="2800" dirty="0" smtClean="0">
                <a:solidFill>
                  <a:schemeClr val="tx2"/>
                </a:solidFill>
              </a:rPr>
              <a:t>the observed </a:t>
            </a:r>
            <a:r>
              <a:rPr lang="en-US" sz="2800" dirty="0">
                <a:solidFill>
                  <a:schemeClr val="tx2"/>
                </a:solidFill>
              </a:rPr>
              <a:t>quasar black hole during the age of the Universe  at </a:t>
            </a:r>
            <a:r>
              <a:rPr lang="en-US" sz="2800" dirty="0" err="1">
                <a:solidFill>
                  <a:schemeClr val="tx2"/>
                </a:solidFill>
              </a:rPr>
              <a:t>z</a:t>
            </a:r>
            <a:r>
              <a:rPr lang="en-US" sz="2800" dirty="0">
                <a:solidFill>
                  <a:schemeClr val="tx2"/>
                </a:solidFill>
              </a:rPr>
              <a:t>=</a:t>
            </a:r>
            <a:r>
              <a:rPr lang="en-US" sz="2800" dirty="0" smtClean="0">
                <a:solidFill>
                  <a:schemeClr val="tx2"/>
                </a:solidFill>
              </a:rPr>
              <a:t>7.1 for </a:t>
            </a:r>
            <a:r>
              <a:rPr lang="en-US" sz="2800" dirty="0" err="1" smtClean="0">
                <a:solidFill>
                  <a:schemeClr val="tx2"/>
                </a:solidFill>
              </a:rPr>
              <a:t>e</a:t>
            </a:r>
            <a:r>
              <a:rPr lang="en-US" sz="2800" dirty="0" smtClean="0">
                <a:solidFill>
                  <a:schemeClr val="tx2"/>
                </a:solidFill>
              </a:rPr>
              <a:t>=10%… but the </a:t>
            </a:r>
            <a:r>
              <a:rPr lang="en-US" sz="2800" dirty="0" err="1">
                <a:solidFill>
                  <a:schemeClr val="tx2"/>
                </a:solidFill>
              </a:rPr>
              <a:t>radiative</a:t>
            </a:r>
            <a:r>
              <a:rPr lang="en-US" sz="2800" dirty="0">
                <a:solidFill>
                  <a:schemeClr val="tx2"/>
                </a:solidFill>
              </a:rPr>
              <a:t> efficiency may be small due to trapping of radiation:</a:t>
            </a:r>
          </a:p>
        </p:txBody>
      </p:sp>
      <p:sp>
        <p:nvSpPr>
          <p:cNvPr id="9" name="Donut 8"/>
          <p:cNvSpPr/>
          <p:nvPr/>
        </p:nvSpPr>
        <p:spPr bwMode="auto">
          <a:xfrm>
            <a:off x="7772400" y="5778500"/>
            <a:ext cx="685800" cy="685800"/>
          </a:xfrm>
          <a:prstGeom prst="donu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176463" y="6076950"/>
            <a:ext cx="4152900" cy="469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610600" cy="838200"/>
          </a:xfrm>
        </p:spPr>
        <p:txBody>
          <a:bodyPr/>
          <a:lstStyle/>
          <a:p>
            <a:r>
              <a:rPr lang="en-US" sz="3600" b="1" i="1"/>
              <a:t>Correlation between black hole mass and velocity dispersion of their host spheroids</a:t>
            </a:r>
            <a:endParaRPr lang="en-US"/>
          </a:p>
        </p:txBody>
      </p:sp>
      <p:pic>
        <p:nvPicPr>
          <p:cNvPr id="55299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071563"/>
            <a:ext cx="6002338" cy="57864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43000"/>
            <a:ext cx="7391400" cy="838200"/>
          </a:xfrm>
        </p:spPr>
        <p:txBody>
          <a:bodyPr/>
          <a:lstStyle/>
          <a:p>
            <a:pPr>
              <a:defRPr/>
            </a:pPr>
            <a:r>
              <a:rPr lang="en-US" sz="40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Why Are Quasars Short Lived?</a:t>
            </a:r>
          </a:p>
        </p:txBody>
      </p:sp>
      <p:sp>
        <p:nvSpPr>
          <p:cNvPr id="1225731" name="Text Box 3"/>
          <p:cNvSpPr txBox="1">
            <a:spLocks noChangeArrowheads="1"/>
          </p:cNvSpPr>
          <p:nvPr/>
        </p:nvSpPr>
        <p:spPr bwMode="auto">
          <a:xfrm>
            <a:off x="381000" y="3657600"/>
            <a:ext cx="8534400" cy="1398588"/>
          </a:xfrm>
          <a:prstGeom prst="rect">
            <a:avLst/>
          </a:prstGeom>
          <a:solidFill>
            <a:srgbClr val="020016"/>
          </a:solidFill>
          <a:ln w="25400">
            <a:solidFill>
              <a:srgbClr val="CC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i="0" u="sng">
                <a:solidFill>
                  <a:schemeClr val="tx1"/>
                </a:solidFill>
              </a:rPr>
              <a:t>Principle of Self Regulation:</a:t>
            </a:r>
            <a:r>
              <a:rPr lang="en-US" sz="2400" b="0" i="0">
                <a:solidFill>
                  <a:schemeClr val="tx1"/>
                </a:solidFill>
              </a:rPr>
              <a:t> </a:t>
            </a:r>
            <a:r>
              <a:rPr lang="en-US" sz="2800" b="0">
                <a:solidFill>
                  <a:schemeClr val="tx1"/>
                </a:solidFill>
              </a:rPr>
              <a:t>supermassive black holes grow until they release sufficient energy/momentum to unbind the gas that feeds them from their host galaxy</a:t>
            </a:r>
          </a:p>
        </p:txBody>
      </p:sp>
      <p:sp>
        <p:nvSpPr>
          <p:cNvPr id="1225732" name="Text Box 4"/>
          <p:cNvSpPr txBox="1">
            <a:spLocks noChangeArrowheads="1"/>
          </p:cNvSpPr>
          <p:nvPr/>
        </p:nvSpPr>
        <p:spPr bwMode="auto">
          <a:xfrm>
            <a:off x="1828800" y="2286000"/>
            <a:ext cx="5638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i="0">
                <a:solidFill>
                  <a:schemeClr val="tx1"/>
                </a:solidFill>
              </a:rPr>
              <a:t>Because they are suicidal!</a:t>
            </a:r>
          </a:p>
        </p:txBody>
      </p:sp>
      <p:sp>
        <p:nvSpPr>
          <p:cNvPr id="1225733" name="Text Box 5"/>
          <p:cNvSpPr txBox="1">
            <a:spLocks noChangeArrowheads="1"/>
          </p:cNvSpPr>
          <p:nvPr/>
        </p:nvSpPr>
        <p:spPr bwMode="auto">
          <a:xfrm>
            <a:off x="228600" y="5486400"/>
            <a:ext cx="8610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0">
                <a:solidFill>
                  <a:schemeClr val="tx1"/>
                </a:solidFill>
                <a:sym typeface="Wingdings" charset="2"/>
              </a:rPr>
              <a:t></a:t>
            </a:r>
            <a:r>
              <a:rPr lang="en-US" sz="2800" b="0">
                <a:solidFill>
                  <a:schemeClr val="tx1"/>
                </a:solidFill>
              </a:rPr>
              <a:t>Implies a correlation between black hole mass and the depth of the gravitational potential well of its host galaxy</a:t>
            </a:r>
          </a:p>
        </p:txBody>
      </p: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28600"/>
            <a:ext cx="8915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5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225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225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5730" grpId="0"/>
      <p:bldP spid="1225731" grpId="0" animBg="1"/>
      <p:bldP spid="1225732" grpId="0"/>
      <p:bldP spid="122573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smtClean="0"/>
              <a:t>Unbinding the gas in a galaxy:</a:t>
            </a:r>
          </a:p>
        </p:txBody>
      </p:sp>
      <p:pic>
        <p:nvPicPr>
          <p:cNvPr id="4" name="Content Placeholder 3" descr="latex-image-1.pdf"/>
          <p:cNvPicPr>
            <a:picLocks noGrp="1" noChangeAspect="1"/>
          </p:cNvPicPr>
          <p:nvPr>
            <p:ph idx="1"/>
          </p:nvPr>
        </p:nvPicPr>
        <p:blipFill>
          <a:blip r:embed="rId2"/>
          <a:srcRect t="-76747" b="-76747"/>
          <a:stretch>
            <a:fillRect/>
          </a:stretch>
        </p:blipFill>
        <p:spPr>
          <a:xfrm>
            <a:off x="2057400" y="3497263"/>
            <a:ext cx="5257800" cy="2782887"/>
          </a:xfr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9500" y="1752600"/>
            <a:ext cx="4076700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62250" y="2659063"/>
            <a:ext cx="33655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6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988"/>
            <a:ext cx="8382000" cy="609600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Computer Simulations of Quasar Feedback</a:t>
            </a:r>
          </a:p>
        </p:txBody>
      </p:sp>
      <p:sp useBgFill="1">
        <p:nvSpPr>
          <p:cNvPr id="58371" name="AutoShape 3">
            <a:hlinkClick r:id="" action="ppaction://noaction" highlightClick="1"/>
            <a:hlinkHover r:id="rId3" action="ppaction://program"/>
          </p:cNvPr>
          <p:cNvSpPr>
            <a:spLocks noChangeAspect="1" noChangeArrowheads="1"/>
          </p:cNvSpPr>
          <p:nvPr/>
        </p:nvSpPr>
        <p:spPr bwMode="auto">
          <a:xfrm>
            <a:off x="3733800" y="23622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1447800" y="6096000"/>
            <a:ext cx="7696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3200" b="0" i="0">
                <a:solidFill>
                  <a:schemeClr val="tx1"/>
                </a:solidFill>
              </a:rPr>
              <a:t>Springel, Hernquist, Di Matteo et al. 2005</a:t>
            </a:r>
          </a:p>
        </p:txBody>
      </p:sp>
      <p:pic>
        <p:nvPicPr>
          <p:cNvPr id="58373" name="Picture 5" descr="/Users/aviloeb/Documents/Powerpoint/Movies/colliding_galaxies_with_BH.avi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914400" y="636588"/>
            <a:ext cx="7278688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0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837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83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37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 l="19698" t="23531" r="13637" b="8824"/>
          <a:stretch>
            <a:fillRect/>
          </a:stretch>
        </p:blipFill>
        <p:spPr bwMode="auto">
          <a:xfrm>
            <a:off x="1219200" y="990600"/>
            <a:ext cx="6705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1676400" y="152400"/>
            <a:ext cx="579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Black Hole Binaries due to Galaxy Mergers</a:t>
            </a:r>
            <a:endParaRPr lang="en-US" sz="2400" b="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952500"/>
          </a:xfrm>
        </p:spPr>
        <p:txBody>
          <a:bodyPr/>
          <a:lstStyle/>
          <a:p>
            <a:r>
              <a:rPr lang="en-US" sz="4000" b="1" i="1"/>
              <a:t>Binary AGN with 1-10kpc separation at z&lt;0.3</a:t>
            </a:r>
          </a:p>
        </p:txBody>
      </p:sp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8850" y="1181100"/>
            <a:ext cx="7226300" cy="5121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3733800" y="6477000"/>
            <a:ext cx="24384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Shen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sz="2800" b="1" i="1"/>
              <a:t>X-ray Image of a binary black hole system in NGC 6240</a:t>
            </a:r>
            <a:endParaRPr lang="en-US"/>
          </a:p>
        </p:txBody>
      </p:sp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362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Komossa et al. 2002</a:t>
            </a:r>
          </a:p>
        </p:txBody>
      </p:sp>
      <p:sp>
        <p:nvSpPr>
          <p:cNvPr id="61444" name="Line 4"/>
          <p:cNvSpPr>
            <a:spLocks noChangeShapeType="1"/>
          </p:cNvSpPr>
          <p:nvPr/>
        </p:nvSpPr>
        <p:spPr bwMode="auto">
          <a:xfrm>
            <a:off x="134938" y="2957513"/>
            <a:ext cx="0" cy="19192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5" name="Line 5"/>
          <p:cNvSpPr>
            <a:spLocks noChangeShapeType="1"/>
          </p:cNvSpPr>
          <p:nvPr/>
        </p:nvSpPr>
        <p:spPr bwMode="auto">
          <a:xfrm flipV="1">
            <a:off x="134938" y="1219200"/>
            <a:ext cx="0" cy="137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457200" y="5715000"/>
            <a:ext cx="1066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z=0.025</a:t>
            </a:r>
          </a:p>
        </p:txBody>
      </p:sp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2"/>
          <a:srcRect l="6061" t="23529" r="6061" b="23346"/>
          <a:stretch>
            <a:fillRect/>
          </a:stretch>
        </p:blipFill>
        <p:spPr bwMode="auto">
          <a:xfrm>
            <a:off x="304800" y="1066800"/>
            <a:ext cx="8839200" cy="4129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0" y="2620963"/>
            <a:ext cx="6381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1400" i="0">
                <a:solidFill>
                  <a:schemeClr val="tx1"/>
                </a:solidFill>
              </a:rPr>
              <a:t>10kpc</a:t>
            </a:r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3"/>
          <a:srcRect l="38235" t="41966" r="44118" b="44556"/>
          <a:stretch>
            <a:fillRect/>
          </a:stretch>
        </p:blipFill>
        <p:spPr bwMode="auto">
          <a:xfrm>
            <a:off x="5257800" y="4968875"/>
            <a:ext cx="1371600" cy="135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1450" name="Line 10"/>
          <p:cNvSpPr>
            <a:spLocks noChangeShapeType="1"/>
          </p:cNvSpPr>
          <p:nvPr/>
        </p:nvSpPr>
        <p:spPr bwMode="auto">
          <a:xfrm flipV="1">
            <a:off x="5486400" y="2957513"/>
            <a:ext cx="990600" cy="24526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1" name="Line 11"/>
          <p:cNvSpPr>
            <a:spLocks noChangeShapeType="1"/>
          </p:cNvSpPr>
          <p:nvPr/>
        </p:nvSpPr>
        <p:spPr bwMode="auto">
          <a:xfrm flipV="1">
            <a:off x="6324600" y="3352800"/>
            <a:ext cx="533400" cy="236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52" name="Line 12"/>
          <p:cNvSpPr>
            <a:spLocks noChangeShapeType="1"/>
          </p:cNvSpPr>
          <p:nvPr/>
        </p:nvSpPr>
        <p:spPr bwMode="auto">
          <a:xfrm>
            <a:off x="5257800" y="5195888"/>
            <a:ext cx="1371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019925" cy="645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29718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 i="0">
                <a:solidFill>
                  <a:schemeClr val="tx2"/>
                </a:solidFill>
              </a:rPr>
              <a:t>NGC 3393</a:t>
            </a:r>
          </a:p>
          <a:p>
            <a:r>
              <a:rPr lang="en-US" sz="2400">
                <a:solidFill>
                  <a:schemeClr val="tx2"/>
                </a:solidFill>
              </a:rPr>
              <a:t>Fabbiano et al.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-342900"/>
            <a:ext cx="7772400" cy="1143000"/>
          </a:xfrm>
        </p:spPr>
        <p:txBody>
          <a:bodyPr/>
          <a:lstStyle/>
          <a:p>
            <a:r>
              <a:rPr lang="en-US" b="1" i="1"/>
              <a:t>space-time</a:t>
            </a:r>
          </a:p>
        </p:txBody>
      </p:sp>
      <p:sp>
        <p:nvSpPr>
          <p:cNvPr id="1239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505200"/>
            <a:ext cx="9677400" cy="4114800"/>
          </a:xfrm>
        </p:spPr>
        <p:txBody>
          <a:bodyPr/>
          <a:lstStyle/>
          <a:p>
            <a:r>
              <a:rPr lang="en-US" u="sng" dirty="0"/>
              <a:t>General relativity:</a:t>
            </a:r>
            <a:r>
              <a:rPr lang="en-US" dirty="0"/>
              <a:t> matter curves </a:t>
            </a:r>
            <a:r>
              <a:rPr lang="en-US" dirty="0" err="1"/>
              <a:t>spacetime</a:t>
            </a:r>
            <a:r>
              <a:rPr lang="en-US" dirty="0"/>
              <a:t>       </a:t>
            </a:r>
            <a:r>
              <a:rPr lang="en-US" u="sng" dirty="0"/>
              <a:t>Einstein’s equations:</a:t>
            </a:r>
            <a:r>
              <a:rPr lang="en-US" dirty="0"/>
              <a:t> [Matter] = [Curvature]</a:t>
            </a:r>
          </a:p>
          <a:p>
            <a:r>
              <a:rPr lang="en-US" dirty="0"/>
              <a:t>Time-dependent </a:t>
            </a:r>
            <a:r>
              <a:rPr lang="en-US" dirty="0" err="1"/>
              <a:t>quadrupole</a:t>
            </a:r>
            <a:r>
              <a:rPr lang="en-US" dirty="0"/>
              <a:t> -&gt; ripples in </a:t>
            </a:r>
            <a:r>
              <a:rPr lang="en-US" dirty="0" err="1"/>
              <a:t>spacetime</a:t>
            </a:r>
            <a:r>
              <a:rPr lang="en-US" dirty="0"/>
              <a:t>   </a:t>
            </a:r>
            <a:r>
              <a:rPr lang="en-US" sz="800" dirty="0">
                <a:solidFill>
                  <a:srgbClr val="1C1C1C"/>
                </a:solidFill>
              </a:rPr>
              <a:t>. </a:t>
            </a:r>
            <a:r>
              <a:rPr lang="en-US" dirty="0"/>
              <a:t>                                                           </a:t>
            </a:r>
            <a:r>
              <a:rPr lang="en-US" sz="200" dirty="0">
                <a:solidFill>
                  <a:srgbClr val="1C1C1C"/>
                </a:solidFill>
              </a:rPr>
              <a:t>(</a:t>
            </a:r>
            <a:r>
              <a:rPr lang="en-US" dirty="0">
                <a:solidFill>
                  <a:srgbClr val="1C1C1C"/>
                </a:solidFill>
              </a:rPr>
              <a:t>  </a:t>
            </a:r>
            <a:r>
              <a:rPr lang="en-US" dirty="0"/>
              <a:t>                                               (gravitational waves)</a:t>
            </a:r>
          </a:p>
          <a:p>
            <a:r>
              <a:rPr lang="en-US" u="sng" dirty="0"/>
              <a:t>Black hole:</a:t>
            </a:r>
            <a:r>
              <a:rPr lang="en-US" dirty="0"/>
              <a:t> </a:t>
            </a:r>
            <a:r>
              <a:rPr lang="en-US" dirty="0" err="1"/>
              <a:t>Schwarzschild’s</a:t>
            </a:r>
            <a:r>
              <a:rPr lang="en-US" dirty="0"/>
              <a:t> letter in WWI 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62600" y="1049338"/>
            <a:ext cx="2209800" cy="2132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049338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39046" name="Line 6"/>
          <p:cNvSpPr>
            <a:spLocks noChangeShapeType="1"/>
          </p:cNvSpPr>
          <p:nvPr/>
        </p:nvSpPr>
        <p:spPr bwMode="auto">
          <a:xfrm>
            <a:off x="4210050" y="2147888"/>
            <a:ext cx="1133475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9047" name="Text Box 7"/>
          <p:cNvSpPr txBox="1">
            <a:spLocks noChangeArrowheads="1"/>
          </p:cNvSpPr>
          <p:nvPr/>
        </p:nvSpPr>
        <p:spPr bwMode="auto">
          <a:xfrm>
            <a:off x="4210050" y="1600200"/>
            <a:ext cx="11334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x = c t</a:t>
            </a:r>
          </a:p>
        </p:txBody>
      </p:sp>
      <p:sp>
        <p:nvSpPr>
          <p:cNvPr id="1239048" name="Text Box 8"/>
          <p:cNvSpPr txBox="1">
            <a:spLocks noChangeArrowheads="1"/>
          </p:cNvSpPr>
          <p:nvPr/>
        </p:nvSpPr>
        <p:spPr bwMode="auto">
          <a:xfrm>
            <a:off x="4210050" y="1049338"/>
            <a:ext cx="13525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c=const</a:t>
            </a:r>
          </a:p>
        </p:txBody>
      </p:sp>
      <p:sp>
        <p:nvSpPr>
          <p:cNvPr id="18441" name="TextBox 8"/>
          <p:cNvSpPr txBox="1">
            <a:spLocks noChangeArrowheads="1"/>
          </p:cNvSpPr>
          <p:nvPr/>
        </p:nvSpPr>
        <p:spPr bwMode="auto">
          <a:xfrm>
            <a:off x="3905250" y="2269133"/>
            <a:ext cx="16573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Equivalence </a:t>
            </a:r>
            <a:r>
              <a:rPr lang="en-US" dirty="0" smtClean="0"/>
              <a:t>Principle (Galileo, Pisa)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9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9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39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39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39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43" grpId="0" build="p"/>
      <p:bldP spid="1239046" grpId="0" animBg="1"/>
      <p:bldP spid="1239047" grpId="0"/>
      <p:bldP spid="123904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 r="18057" b="46518"/>
          <a:stretch>
            <a:fillRect/>
          </a:stretch>
        </p:blipFill>
        <p:spPr bwMode="auto">
          <a:xfrm>
            <a:off x="0" y="609600"/>
            <a:ext cx="9144000" cy="527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2514600" y="179705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3C 75</a:t>
            </a:r>
          </a:p>
        </p:txBody>
      </p:sp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1333500" y="242888"/>
            <a:ext cx="26289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X-ray Cluster Abell 400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6324600" y="4953000"/>
            <a:ext cx="1447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NGC 1128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sz="3600" b="1" i="1"/>
              <a:t>0402+379 (Rodriguez et al. 2006-9)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57850"/>
            <a:ext cx="77724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Projected separation: 7.3 pc,</a:t>
            </a:r>
          </a:p>
          <a:p>
            <a:pPr>
              <a:lnSpc>
                <a:spcPct val="90000"/>
              </a:lnSpc>
            </a:pPr>
            <a:r>
              <a:rPr lang="en-US"/>
              <a:t>Estimated total mass: </a:t>
            </a:r>
          </a:p>
        </p:txBody>
      </p:sp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2"/>
          <a:srcRect l="17548" t="13867" r="16251" b="35593"/>
          <a:stretch>
            <a:fillRect/>
          </a:stretch>
        </p:blipFill>
        <p:spPr bwMode="auto">
          <a:xfrm>
            <a:off x="304800" y="838200"/>
            <a:ext cx="3124200" cy="3295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4517" name="Picture 6"/>
          <p:cNvPicPr>
            <a:picLocks noChangeAspect="1" noChangeArrowheads="1"/>
          </p:cNvPicPr>
          <p:nvPr/>
        </p:nvPicPr>
        <p:blipFill>
          <a:blip r:embed="rId3"/>
          <a:srcRect l="17297" t="14716" r="11716" b="26733"/>
          <a:stretch>
            <a:fillRect/>
          </a:stretch>
        </p:blipFill>
        <p:spPr bwMode="auto">
          <a:xfrm>
            <a:off x="3705225" y="838200"/>
            <a:ext cx="5334000" cy="4819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914400" y="4419600"/>
            <a:ext cx="19050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VLBI at </a:t>
            </a:r>
            <a:r>
              <a:rPr lang="en-US" b="0" i="0">
                <a:solidFill>
                  <a:schemeClr val="tx2"/>
                </a:solidFill>
              </a:rPr>
              <a:t>1.35 GHz</a:t>
            </a:r>
          </a:p>
        </p:txBody>
      </p:sp>
      <p:pic>
        <p:nvPicPr>
          <p:cNvPr id="64519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6240463"/>
            <a:ext cx="152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Oval 2"/>
          <p:cNvSpPr>
            <a:spLocks noChangeArrowheads="1"/>
          </p:cNvSpPr>
          <p:nvPr/>
        </p:nvSpPr>
        <p:spPr bwMode="auto">
          <a:xfrm>
            <a:off x="762000" y="1981200"/>
            <a:ext cx="2971800" cy="1676400"/>
          </a:xfrm>
          <a:prstGeom prst="ellipse">
            <a:avLst/>
          </a:prstGeom>
          <a:solidFill>
            <a:srgbClr val="808080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>
            <a:off x="5334000" y="22860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5867400" y="39624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143000" y="373380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5542" name="Oval 6"/>
          <p:cNvSpPr>
            <a:spLocks noChangeArrowheads="1"/>
          </p:cNvSpPr>
          <p:nvPr/>
        </p:nvSpPr>
        <p:spPr bwMode="auto">
          <a:xfrm>
            <a:off x="6324600" y="28575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3" name="Oval 7"/>
          <p:cNvSpPr>
            <a:spLocks noChangeArrowheads="1"/>
          </p:cNvSpPr>
          <p:nvPr/>
        </p:nvSpPr>
        <p:spPr bwMode="auto">
          <a:xfrm>
            <a:off x="1828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4" name="Oval 8"/>
          <p:cNvSpPr>
            <a:spLocks noChangeArrowheads="1"/>
          </p:cNvSpPr>
          <p:nvPr/>
        </p:nvSpPr>
        <p:spPr bwMode="auto">
          <a:xfrm>
            <a:off x="6705600" y="28956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5" name="Oval 9"/>
          <p:cNvSpPr>
            <a:spLocks noChangeArrowheads="1"/>
          </p:cNvSpPr>
          <p:nvPr/>
        </p:nvSpPr>
        <p:spPr bwMode="auto">
          <a:xfrm>
            <a:off x="22098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46" name="Text Box 10"/>
          <p:cNvSpPr txBox="1">
            <a:spLocks noChangeArrowheads="1"/>
          </p:cNvSpPr>
          <p:nvPr/>
        </p:nvSpPr>
        <p:spPr bwMode="auto">
          <a:xfrm>
            <a:off x="5867400" y="25288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5547" name="Text Box 11"/>
          <p:cNvSpPr txBox="1">
            <a:spLocks noChangeArrowheads="1"/>
          </p:cNvSpPr>
          <p:nvPr/>
        </p:nvSpPr>
        <p:spPr bwMode="auto">
          <a:xfrm>
            <a:off x="1371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5548" name="AutoShape 12"/>
          <p:cNvSpPr>
            <a:spLocks noChangeArrowheads="1"/>
          </p:cNvSpPr>
          <p:nvPr/>
        </p:nvSpPr>
        <p:spPr bwMode="auto">
          <a:xfrm>
            <a:off x="0" y="3238500"/>
            <a:ext cx="914400" cy="776288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49" name="AutoShape 13"/>
          <p:cNvSpPr>
            <a:spLocks noChangeArrowheads="1"/>
          </p:cNvSpPr>
          <p:nvPr/>
        </p:nvSpPr>
        <p:spPr bwMode="auto">
          <a:xfrm rot="10800000">
            <a:off x="7848600" y="1592263"/>
            <a:ext cx="914400" cy="776287"/>
          </a:xfrm>
          <a:prstGeom prst="curvedRightArrow">
            <a:avLst>
              <a:gd name="adj1" fmla="val 20000"/>
              <a:gd name="adj2" fmla="val 40000"/>
              <a:gd name="adj3" fmla="val 39264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0" name="AutoShape 14"/>
          <p:cNvSpPr>
            <a:spLocks noChangeArrowheads="1"/>
          </p:cNvSpPr>
          <p:nvPr/>
        </p:nvSpPr>
        <p:spPr bwMode="auto">
          <a:xfrm>
            <a:off x="3352800" y="3467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1" name="AutoShape 15"/>
          <p:cNvSpPr>
            <a:spLocks noChangeArrowheads="1"/>
          </p:cNvSpPr>
          <p:nvPr/>
        </p:nvSpPr>
        <p:spPr bwMode="auto">
          <a:xfrm>
            <a:off x="35433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2" name="AutoShape 16"/>
          <p:cNvSpPr>
            <a:spLocks noChangeArrowheads="1"/>
          </p:cNvSpPr>
          <p:nvPr/>
        </p:nvSpPr>
        <p:spPr bwMode="auto">
          <a:xfrm>
            <a:off x="18288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3" name="AutoShape 17"/>
          <p:cNvSpPr>
            <a:spLocks noChangeArrowheads="1"/>
          </p:cNvSpPr>
          <p:nvPr/>
        </p:nvSpPr>
        <p:spPr bwMode="auto">
          <a:xfrm>
            <a:off x="190500" y="2338388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4" name="AutoShape 18"/>
          <p:cNvSpPr>
            <a:spLocks noChangeArrowheads="1"/>
          </p:cNvSpPr>
          <p:nvPr/>
        </p:nvSpPr>
        <p:spPr bwMode="auto">
          <a:xfrm>
            <a:off x="8382000" y="3162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5" name="AutoShape 19"/>
          <p:cNvSpPr>
            <a:spLocks noChangeArrowheads="1"/>
          </p:cNvSpPr>
          <p:nvPr/>
        </p:nvSpPr>
        <p:spPr bwMode="auto">
          <a:xfrm>
            <a:off x="4953000" y="3352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6" name="AutoShape 20"/>
          <p:cNvSpPr>
            <a:spLocks noChangeArrowheads="1"/>
          </p:cNvSpPr>
          <p:nvPr/>
        </p:nvSpPr>
        <p:spPr bwMode="auto">
          <a:xfrm>
            <a:off x="4953000" y="236855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5557" name="AutoShape 21"/>
          <p:cNvSpPr>
            <a:spLocks noChangeArrowheads="1"/>
          </p:cNvSpPr>
          <p:nvPr/>
        </p:nvSpPr>
        <p:spPr bwMode="auto">
          <a:xfrm>
            <a:off x="6324600" y="1828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5558" name="Text Box 22"/>
          <p:cNvSpPr txBox="1">
            <a:spLocks noChangeArrowheads="1"/>
          </p:cNvSpPr>
          <p:nvPr/>
        </p:nvSpPr>
        <p:spPr bwMode="auto">
          <a:xfrm>
            <a:off x="5334000" y="19716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  <p:sp>
        <p:nvSpPr>
          <p:cNvPr id="65559" name="Text Box 23"/>
          <p:cNvSpPr txBox="1">
            <a:spLocks noChangeArrowheads="1"/>
          </p:cNvSpPr>
          <p:nvPr/>
        </p:nvSpPr>
        <p:spPr bwMode="auto">
          <a:xfrm>
            <a:off x="571500" y="174307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2895600" y="2057400"/>
            <a:ext cx="2971800" cy="1676400"/>
          </a:xfrm>
          <a:prstGeom prst="ellipse">
            <a:avLst/>
          </a:prstGeom>
          <a:solidFill>
            <a:schemeClr val="folHlink"/>
          </a:solidFill>
          <a:ln w="76200" cmpd="tri">
            <a:solidFill>
              <a:srgbClr val="FF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3352800" y="3778250"/>
            <a:ext cx="22098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narrow-line clouds</a:t>
            </a:r>
          </a:p>
        </p:txBody>
      </p:sp>
      <p:sp useBgFill="1">
        <p:nvSpPr>
          <p:cNvPr id="66564" name="Oval 4"/>
          <p:cNvSpPr>
            <a:spLocks noChangeArrowheads="1"/>
          </p:cNvSpPr>
          <p:nvPr/>
        </p:nvSpPr>
        <p:spPr bwMode="auto">
          <a:xfrm>
            <a:off x="4495800" y="26670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65" name="Oval 5"/>
          <p:cNvSpPr>
            <a:spLocks noChangeArrowheads="1"/>
          </p:cNvSpPr>
          <p:nvPr/>
        </p:nvSpPr>
        <p:spPr bwMode="auto">
          <a:xfrm>
            <a:off x="3352800" y="2628900"/>
            <a:ext cx="914400" cy="381000"/>
          </a:xfrm>
          <a:prstGeom prst="ellipse">
            <a:avLst/>
          </a:prstGeom>
          <a:ln w="50800" cmpd="dbl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6" name="Oval 6"/>
          <p:cNvSpPr>
            <a:spLocks noChangeArrowheads="1"/>
          </p:cNvSpPr>
          <p:nvPr/>
        </p:nvSpPr>
        <p:spPr bwMode="auto">
          <a:xfrm>
            <a:off x="4876800" y="27813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7" name="Oval 7"/>
          <p:cNvSpPr>
            <a:spLocks noChangeArrowheads="1"/>
          </p:cNvSpPr>
          <p:nvPr/>
        </p:nvSpPr>
        <p:spPr bwMode="auto">
          <a:xfrm>
            <a:off x="3657600" y="2667000"/>
            <a:ext cx="228600" cy="228600"/>
          </a:xfrm>
          <a:prstGeom prst="ellipse">
            <a:avLst/>
          </a:prstGeom>
          <a:solidFill>
            <a:schemeClr val="tx2"/>
          </a:solidFill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4267200" y="300990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2895600" y="2262188"/>
            <a:ext cx="1981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broad-line clouds</a:t>
            </a:r>
          </a:p>
        </p:txBody>
      </p:sp>
      <p:sp useBgFill="1">
        <p:nvSpPr>
          <p:cNvPr id="66570" name="AutoShape 10"/>
          <p:cNvSpPr>
            <a:spLocks noChangeArrowheads="1"/>
          </p:cNvSpPr>
          <p:nvPr/>
        </p:nvSpPr>
        <p:spPr bwMode="auto">
          <a:xfrm>
            <a:off x="3048000" y="2781300"/>
            <a:ext cx="609600" cy="357188"/>
          </a:xfrm>
          <a:prstGeom prst="curvedRightArrow">
            <a:avLst>
              <a:gd name="adj1" fmla="val 20000"/>
              <a:gd name="adj2" fmla="val 40000"/>
              <a:gd name="adj3" fmla="val 56889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1" name="AutoShape 11"/>
          <p:cNvSpPr>
            <a:spLocks noChangeArrowheads="1"/>
          </p:cNvSpPr>
          <p:nvPr/>
        </p:nvSpPr>
        <p:spPr bwMode="auto">
          <a:xfrm rot="10800000">
            <a:off x="5067300" y="2395538"/>
            <a:ext cx="685800" cy="465137"/>
          </a:xfrm>
          <a:prstGeom prst="curvedRightArrow">
            <a:avLst>
              <a:gd name="adj1" fmla="val 20000"/>
              <a:gd name="adj2" fmla="val 40000"/>
              <a:gd name="adj3" fmla="val 49147"/>
            </a:avLst>
          </a:prstGeom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2" name="AutoShape 12"/>
          <p:cNvSpPr>
            <a:spLocks noChangeArrowheads="1"/>
          </p:cNvSpPr>
          <p:nvPr/>
        </p:nvSpPr>
        <p:spPr bwMode="auto">
          <a:xfrm>
            <a:off x="2286000" y="1905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3" name="AutoShape 13"/>
          <p:cNvSpPr>
            <a:spLocks noChangeArrowheads="1"/>
          </p:cNvSpPr>
          <p:nvPr/>
        </p:nvSpPr>
        <p:spPr bwMode="auto">
          <a:xfrm>
            <a:off x="6438900" y="24003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4" name="AutoShape 14"/>
          <p:cNvSpPr>
            <a:spLocks noChangeArrowheads="1"/>
          </p:cNvSpPr>
          <p:nvPr/>
        </p:nvSpPr>
        <p:spPr bwMode="auto">
          <a:xfrm>
            <a:off x="5410200" y="3733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5" name="AutoShape 15"/>
          <p:cNvSpPr>
            <a:spLocks noChangeArrowheads="1"/>
          </p:cNvSpPr>
          <p:nvPr/>
        </p:nvSpPr>
        <p:spPr bwMode="auto">
          <a:xfrm>
            <a:off x="5676900" y="17907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6" name="AutoShape 16"/>
          <p:cNvSpPr>
            <a:spLocks noChangeArrowheads="1"/>
          </p:cNvSpPr>
          <p:nvPr/>
        </p:nvSpPr>
        <p:spPr bwMode="auto">
          <a:xfrm>
            <a:off x="4267200" y="14478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7" name="AutoShape 17"/>
          <p:cNvSpPr>
            <a:spLocks noChangeArrowheads="1"/>
          </p:cNvSpPr>
          <p:nvPr/>
        </p:nvSpPr>
        <p:spPr bwMode="auto">
          <a:xfrm>
            <a:off x="2895600" y="15240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8" name="AutoShape 18"/>
          <p:cNvSpPr>
            <a:spLocks noChangeArrowheads="1"/>
          </p:cNvSpPr>
          <p:nvPr/>
        </p:nvSpPr>
        <p:spPr bwMode="auto">
          <a:xfrm>
            <a:off x="2400300" y="3505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79" name="AutoShape 19"/>
          <p:cNvSpPr>
            <a:spLocks noChangeArrowheads="1"/>
          </p:cNvSpPr>
          <p:nvPr/>
        </p:nvSpPr>
        <p:spPr bwMode="auto">
          <a:xfrm>
            <a:off x="6248400" y="31242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 useBgFill="1">
        <p:nvSpPr>
          <p:cNvPr id="66580" name="AutoShape 20"/>
          <p:cNvSpPr>
            <a:spLocks noChangeArrowheads="1"/>
          </p:cNvSpPr>
          <p:nvPr/>
        </p:nvSpPr>
        <p:spPr bwMode="auto">
          <a:xfrm>
            <a:off x="2095500" y="2705100"/>
            <a:ext cx="381000" cy="381000"/>
          </a:xfrm>
          <a:prstGeom prst="sun">
            <a:avLst>
              <a:gd name="adj" fmla="val 25000"/>
            </a:avLst>
          </a:prstGeom>
          <a:ln w="25400">
            <a:solidFill>
              <a:srgbClr val="FF66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66581" name="Text Box 21"/>
          <p:cNvSpPr txBox="1">
            <a:spLocks noChangeArrowheads="1"/>
          </p:cNvSpPr>
          <p:nvPr/>
        </p:nvSpPr>
        <p:spPr bwMode="auto">
          <a:xfrm>
            <a:off x="4800600" y="1508125"/>
            <a:ext cx="9525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6600"/>
                </a:solidFill>
              </a:rPr>
              <a:t>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3" descr="Liu_etal_09_Fig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41638" y="180975"/>
            <a:ext cx="6202362" cy="667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Box 7"/>
          <p:cNvSpPr txBox="1">
            <a:spLocks noChangeArrowheads="1"/>
          </p:cNvSpPr>
          <p:nvPr/>
        </p:nvSpPr>
        <p:spPr bwMode="auto">
          <a:xfrm>
            <a:off x="0" y="381000"/>
            <a:ext cx="2981325" cy="610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SDSS images &amp; spectra of selected  double narrow -line quasars</a:t>
            </a: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endParaRPr lang="en-US" sz="2500" b="0" i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defTabSz="414338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ymbol" charset="2"/>
              <a:buNone/>
            </a:pPr>
            <a:r>
              <a:rPr lang="en-US" sz="25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(Liu et al. 2009)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8268" y="0"/>
            <a:ext cx="28757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Double-peaked Narrow-Line Signatures of Dual </a:t>
            </a:r>
            <a:r>
              <a:rPr lang="en-US" sz="2400" dirty="0" err="1" smtClean="0">
                <a:solidFill>
                  <a:schemeClr val="tx1"/>
                </a:solidFill>
              </a:rPr>
              <a:t>Supermassive</a:t>
            </a:r>
            <a:r>
              <a:rPr lang="en-US" sz="2400" dirty="0" smtClean="0">
                <a:solidFill>
                  <a:schemeClr val="tx1"/>
                </a:solidFill>
              </a:rPr>
              <a:t> Black Holes in Galaxy Merger Simulations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26826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24600" y="582793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Blecha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, 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Loeb, &amp; </a:t>
            </a:r>
            <a:r>
              <a:rPr lang="en-US" dirty="0" err="1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Narayan</a:t>
            </a:r>
            <a:r>
              <a:rPr lang="en-US" dirty="0" smtClean="0">
                <a:solidFill>
                  <a:schemeClr val="accent6">
                    <a:lumMod val="25000"/>
                    <a:lumOff val="75000"/>
                  </a:schemeClr>
                </a:solidFill>
              </a:rPr>
              <a:t> (2012)</a:t>
            </a:r>
            <a:endParaRPr lang="en-US" dirty="0">
              <a:solidFill>
                <a:schemeClr val="accent6">
                  <a:lumMod val="25000"/>
                  <a:lumOff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51075" y="0"/>
            <a:ext cx="7162800" cy="609600"/>
          </a:xfrm>
        </p:spPr>
        <p:txBody>
          <a:bodyPr/>
          <a:lstStyle/>
          <a:p>
            <a:r>
              <a:rPr lang="en-US" sz="3200" b="1" i="1" dirty="0"/>
              <a:t>Double Broad </a:t>
            </a:r>
            <a:r>
              <a:rPr lang="en-US" sz="3200" b="1" i="1" dirty="0" smtClean="0"/>
              <a:t>Lines: Reverberation </a:t>
            </a:r>
            <a:endParaRPr lang="en-US" sz="3200" b="1" i="1" dirty="0"/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0"/>
            <a:ext cx="2435225" cy="685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609600"/>
            <a:ext cx="2403475" cy="6248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10" name="TextBox 5"/>
          <p:cNvSpPr txBox="1">
            <a:spLocks noChangeArrowheads="1"/>
          </p:cNvSpPr>
          <p:nvPr/>
        </p:nvSpPr>
        <p:spPr bwMode="auto">
          <a:xfrm>
            <a:off x="6008688" y="6396038"/>
            <a:ext cx="2971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 Shen &amp; Loeb (2010)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r="49329"/>
          <a:stretch>
            <a:fillRect/>
          </a:stretch>
        </p:blipFill>
        <p:spPr bwMode="auto">
          <a:xfrm>
            <a:off x="6110288" y="609600"/>
            <a:ext cx="2870200" cy="277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50000"/>
          <a:stretch>
            <a:fillRect/>
          </a:stretch>
        </p:blipFill>
        <p:spPr bwMode="auto">
          <a:xfrm>
            <a:off x="6110288" y="3379788"/>
            <a:ext cx="28702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457200" y="85725"/>
            <a:ext cx="845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Gas Accretion and Electromagnetic Emission from BH Binaries</a:t>
            </a:r>
          </a:p>
        </p:txBody>
      </p:sp>
      <p:pic>
        <p:nvPicPr>
          <p:cNvPr id="6861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3050" y="774700"/>
            <a:ext cx="85979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5"/>
          <p:cNvSpPr txBox="1">
            <a:spLocks noChangeArrowheads="1"/>
          </p:cNvSpPr>
          <p:nvPr/>
        </p:nvSpPr>
        <p:spPr bwMode="auto">
          <a:xfrm>
            <a:off x="2165350" y="6267450"/>
            <a:ext cx="6705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Kocsis, Haiman, &amp; Loeb ArXiv:1205.5268 (2012)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3050" y="0"/>
            <a:ext cx="859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mtClean="0"/>
              <a:t>Multiple Black Holes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50888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62000"/>
            <a:ext cx="9144000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7" name="TextBox 9"/>
          <p:cNvSpPr txBox="1">
            <a:spLocks noChangeArrowheads="1"/>
          </p:cNvSpPr>
          <p:nvPr/>
        </p:nvSpPr>
        <p:spPr bwMode="auto">
          <a:xfrm>
            <a:off x="3352800" y="6465888"/>
            <a:ext cx="289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Kulkarni &amp; Loeb 2011</a:t>
            </a: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5400000" flipH="1" flipV="1">
            <a:off x="4724400" y="1143000"/>
            <a:ext cx="914400" cy="914400"/>
          </a:xfrm>
          <a:prstGeom prst="straightConnector1">
            <a:avLst/>
          </a:prstGeom>
          <a:noFill/>
          <a:ln w="88900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57600" y="1143000"/>
            <a:ext cx="259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/>
              <a:t>&gt;2000 km/s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"/>
            <a:ext cx="8458200" cy="581025"/>
          </a:xfrm>
        </p:spPr>
        <p:txBody>
          <a:bodyPr/>
          <a:lstStyle/>
          <a:p>
            <a:r>
              <a:rPr lang="en-US" sz="4000" b="1" i="1"/>
              <a:t>Extreme Mass Ratio Inspirals (EMRIs)</a:t>
            </a:r>
          </a:p>
        </p:txBody>
      </p:sp>
      <p:sp>
        <p:nvSpPr>
          <p:cNvPr id="122266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4343400"/>
            <a:ext cx="9144000" cy="2514600"/>
          </a:xfrm>
          <a:noFill/>
        </p:spPr>
        <p:txBody>
          <a:bodyPr/>
          <a:lstStyle/>
          <a:p>
            <a:r>
              <a:rPr lang="en-US" sz="2800"/>
              <a:t>Stellar mass BH or NS in an orbits around SMBH</a:t>
            </a:r>
          </a:p>
          <a:p>
            <a:r>
              <a:rPr lang="en-US" sz="2800"/>
              <a:t>Many orbital times in the eLISA/NGO band, allowing a precise determination of GR or  astrophysical perturbations</a:t>
            </a:r>
          </a:p>
          <a:p>
            <a:r>
              <a:rPr lang="en-US" sz="2800"/>
              <a:t>The compact object may have formed or been trapped  inside the accretion disk.</a:t>
            </a:r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 l="3096" t="3951" b="56549"/>
          <a:stretch>
            <a:fillRect/>
          </a:stretch>
        </p:blipFill>
        <p:spPr bwMode="auto">
          <a:xfrm>
            <a:off x="2362200" y="619125"/>
            <a:ext cx="3886200" cy="3724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Oval 6"/>
          <p:cNvSpPr>
            <a:spLocks noChangeArrowheads="1"/>
          </p:cNvSpPr>
          <p:nvPr/>
        </p:nvSpPr>
        <p:spPr bwMode="auto">
          <a:xfrm>
            <a:off x="4267200" y="2362200"/>
            <a:ext cx="228600" cy="2286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2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22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22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266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" y="1204913"/>
            <a:ext cx="8342313" cy="4454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00100"/>
          </a:xfrm>
        </p:spPr>
        <p:txBody>
          <a:bodyPr/>
          <a:lstStyle/>
          <a:p>
            <a:r>
              <a:rPr lang="en-US" b="1" i="1" u="sng"/>
              <a:t>Gravitational Waves</a:t>
            </a:r>
          </a:p>
        </p:txBody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905500"/>
            <a:ext cx="9067800" cy="685800"/>
          </a:xfrm>
        </p:spPr>
        <p:txBody>
          <a:bodyPr/>
          <a:lstStyle/>
          <a:p>
            <a:r>
              <a:rPr lang="en-US"/>
              <a:t>Precision: one thousandth the diameter of a proton</a:t>
            </a:r>
          </a:p>
          <a:p>
            <a:endParaRPr lang="en-US"/>
          </a:p>
        </p:txBody>
      </p:sp>
      <p:pic>
        <p:nvPicPr>
          <p:cNvPr id="12410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85875"/>
            <a:ext cx="2143125" cy="2143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4109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285875"/>
            <a:ext cx="5257800" cy="2244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41094" name="Text Box 6"/>
          <p:cNvSpPr txBox="1">
            <a:spLocks noChangeArrowheads="1"/>
          </p:cNvSpPr>
          <p:nvPr/>
        </p:nvSpPr>
        <p:spPr bwMode="auto">
          <a:xfrm>
            <a:off x="533400" y="3530600"/>
            <a:ext cx="27432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 dirty="0">
                <a:solidFill>
                  <a:schemeClr val="tx2"/>
                </a:solidFill>
              </a:rPr>
              <a:t>source:</a:t>
            </a:r>
            <a:r>
              <a:rPr lang="en-US" dirty="0">
                <a:solidFill>
                  <a:schemeClr val="tx2"/>
                </a:solidFill>
              </a:rPr>
              <a:t> BH/NS </a:t>
            </a:r>
            <a:r>
              <a:rPr lang="en-US" dirty="0" smtClean="0">
                <a:solidFill>
                  <a:schemeClr val="tx2"/>
                </a:solidFill>
              </a:rPr>
              <a:t>binaries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241096" name="Text Box 8"/>
          <p:cNvSpPr txBox="1">
            <a:spLocks noChangeArrowheads="1"/>
          </p:cNvSpPr>
          <p:nvPr/>
        </p:nvSpPr>
        <p:spPr bwMode="auto">
          <a:xfrm>
            <a:off x="3657600" y="3641725"/>
            <a:ext cx="56388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i="0" u="sng">
                <a:solidFill>
                  <a:schemeClr val="tx2"/>
                </a:solidFill>
              </a:rPr>
              <a:t>detector:</a:t>
            </a:r>
            <a:r>
              <a:rPr lang="en-US">
                <a:solidFill>
                  <a:schemeClr val="tx2"/>
                </a:solidFill>
              </a:rPr>
              <a:t> laser interferometer (such as LIGO or eLISA) </a:t>
            </a:r>
          </a:p>
        </p:txBody>
      </p:sp>
      <p:pic>
        <p:nvPicPr>
          <p:cNvPr id="124109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75" y="4343400"/>
            <a:ext cx="142875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4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41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41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41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24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091" grpId="0" build="p"/>
      <p:bldP spid="1241094" grpId="0"/>
      <p:bldP spid="124109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"/>
            <a:ext cx="7772400" cy="952500"/>
          </a:xfrm>
        </p:spPr>
        <p:txBody>
          <a:bodyPr/>
          <a:lstStyle/>
          <a:p>
            <a:r>
              <a:rPr lang="en-US"/>
              <a:t>Black Hole Recoil</a:t>
            </a:r>
          </a:p>
        </p:txBody>
      </p:sp>
      <p:sp useBgFill="1">
        <p:nvSpPr>
          <p:cNvPr id="72707" name="AutoShape 3">
            <a:hlinkClick r:id="" action="ppaction://noaction" highlightClick="1"/>
            <a:hlinkHover r:id="rId4" action="ppaction://program"/>
          </p:cNvPr>
          <p:cNvSpPr>
            <a:spLocks noChangeAspect="1" noChangeArrowheads="1"/>
          </p:cNvSpPr>
          <p:nvPr/>
        </p:nvSpPr>
        <p:spPr bwMode="auto">
          <a:xfrm>
            <a:off x="5589588" y="2438400"/>
            <a:ext cx="2084387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5589588" y="61722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(Blecha &amp; Loeb 2009)</a:t>
            </a:r>
          </a:p>
        </p:txBody>
      </p:sp>
      <p:sp useBgFill="1">
        <p:nvSpPr>
          <p:cNvPr id="72709" name="AutoShape 5">
            <a:hlinkClick r:id="" action="ppaction://noaction" highlightClick="1"/>
            <a:hlinkHover r:id="rId5" action="ppaction://program"/>
          </p:cNvPr>
          <p:cNvSpPr>
            <a:spLocks noChangeAspect="1" noChangeArrowheads="1"/>
          </p:cNvSpPr>
          <p:nvPr/>
        </p:nvSpPr>
        <p:spPr bwMode="auto">
          <a:xfrm>
            <a:off x="990600" y="2438400"/>
            <a:ext cx="2084388" cy="2084388"/>
          </a:xfrm>
          <a:prstGeom prst="actionButtonMovie">
            <a:avLst/>
          </a:prstGeom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143000" y="61722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>
                <a:solidFill>
                  <a:schemeClr val="tx1"/>
                </a:solidFill>
              </a:rPr>
              <a:t>(Centrella et al.   2007)</a:t>
            </a:r>
          </a:p>
        </p:txBody>
      </p:sp>
      <p:sp>
        <p:nvSpPr>
          <p:cNvPr id="72711" name="Text Box 7"/>
          <p:cNvSpPr txBox="1">
            <a:spLocks noChangeArrowheads="1"/>
          </p:cNvSpPr>
          <p:nvPr/>
        </p:nvSpPr>
        <p:spPr bwMode="auto">
          <a:xfrm>
            <a:off x="1371600" y="3124200"/>
            <a:ext cx="1703388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Physics</a:t>
            </a: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5791200" y="3276600"/>
            <a:ext cx="2133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Astrophysics</a:t>
            </a:r>
          </a:p>
        </p:txBody>
      </p:sp>
      <p:pic>
        <p:nvPicPr>
          <p:cNvPr id="72713" name="Picture 9" descr="/Users/aviloeb/Documents/Powerpoint/Movies/spbmovie.mpg">
            <a:hlinkClick r:id="" action="ppaction://media"/>
          </p:cNvPr>
          <p:cNvPicPr/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04800" y="1416050"/>
            <a:ext cx="4189413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4" name="Picture 10" descr="/Users/aviloeb/Documents/Powerpoint/Movies/merger.mov">
            <a:hlinkClick r:id="" action="ppaction://media"/>
          </p:cNvPr>
          <p:cNvPicPr/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648200" y="1416050"/>
            <a:ext cx="4197350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000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27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27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27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27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27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14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3731" name="Oval 4"/>
          <p:cNvSpPr>
            <a:spLocks noChangeArrowheads="1"/>
          </p:cNvSpPr>
          <p:nvPr/>
        </p:nvSpPr>
        <p:spPr bwMode="auto">
          <a:xfrm>
            <a:off x="3962400" y="2895600"/>
            <a:ext cx="914400" cy="8382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Oval 5"/>
          <p:cNvSpPr>
            <a:spLocks noChangeAspect="1" noChangeArrowheads="1"/>
          </p:cNvSpPr>
          <p:nvPr/>
        </p:nvSpPr>
        <p:spPr bwMode="auto">
          <a:xfrm>
            <a:off x="5943600" y="3048000"/>
            <a:ext cx="547688" cy="5016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3" name="Oval 8"/>
          <p:cNvSpPr>
            <a:spLocks noChangeArrowheads="1"/>
          </p:cNvSpPr>
          <p:nvPr/>
        </p:nvSpPr>
        <p:spPr bwMode="auto">
          <a:xfrm>
            <a:off x="2514600" y="3086100"/>
            <a:ext cx="3733800" cy="3810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4755" name="Oval 3"/>
          <p:cNvSpPr>
            <a:spLocks noChangeArrowheads="1"/>
          </p:cNvSpPr>
          <p:nvPr/>
        </p:nvSpPr>
        <p:spPr bwMode="auto">
          <a:xfrm>
            <a:off x="3962400" y="2895600"/>
            <a:ext cx="914400" cy="83820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6" name="Oval 4"/>
          <p:cNvSpPr>
            <a:spLocks noChangeAspect="1" noChangeArrowheads="1"/>
          </p:cNvSpPr>
          <p:nvPr/>
        </p:nvSpPr>
        <p:spPr bwMode="auto">
          <a:xfrm>
            <a:off x="5364163" y="3048000"/>
            <a:ext cx="547687" cy="5016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7" name="Line 6"/>
          <p:cNvSpPr>
            <a:spLocks noChangeShapeType="1"/>
          </p:cNvSpPr>
          <p:nvPr/>
        </p:nvSpPr>
        <p:spPr bwMode="auto">
          <a:xfrm flipH="1">
            <a:off x="4572000" y="3276600"/>
            <a:ext cx="10668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8" name="Line 7"/>
          <p:cNvSpPr>
            <a:spLocks noChangeShapeType="1"/>
          </p:cNvSpPr>
          <p:nvPr/>
        </p:nvSpPr>
        <p:spPr bwMode="auto">
          <a:xfrm flipH="1">
            <a:off x="2057400" y="3200400"/>
            <a:ext cx="457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4759" name="Freeform 8"/>
          <p:cNvSpPr>
            <a:spLocks/>
          </p:cNvSpPr>
          <p:nvPr/>
        </p:nvSpPr>
        <p:spPr bwMode="auto">
          <a:xfrm>
            <a:off x="2209800" y="3048000"/>
            <a:ext cx="1447800" cy="419100"/>
          </a:xfrm>
          <a:custGeom>
            <a:avLst/>
            <a:gdLst>
              <a:gd name="T0" fmla="*/ 2147483647 w 912"/>
              <a:gd name="T1" fmla="*/ 2147483647 h 264"/>
              <a:gd name="T2" fmla="*/ 2147483647 w 912"/>
              <a:gd name="T3" fmla="*/ 2147483647 h 264"/>
              <a:gd name="T4" fmla="*/ 2147483647 w 912"/>
              <a:gd name="T5" fmla="*/ 2147483647 h 264"/>
              <a:gd name="T6" fmla="*/ 2147483647 w 912"/>
              <a:gd name="T7" fmla="*/ 2147483647 h 264"/>
              <a:gd name="T8" fmla="*/ 2147483647 w 912"/>
              <a:gd name="T9" fmla="*/ 2147483647 h 264"/>
              <a:gd name="T10" fmla="*/ 2147483647 w 912"/>
              <a:gd name="T11" fmla="*/ 2147483647 h 264"/>
              <a:gd name="T12" fmla="*/ 0 w 912"/>
              <a:gd name="T13" fmla="*/ 2147483647 h 2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912"/>
              <a:gd name="T22" fmla="*/ 0 h 264"/>
              <a:gd name="T23" fmla="*/ 912 w 912"/>
              <a:gd name="T24" fmla="*/ 264 h 2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912" h="264">
                <a:moveTo>
                  <a:pt x="912" y="160"/>
                </a:moveTo>
                <a:cubicBezTo>
                  <a:pt x="888" y="80"/>
                  <a:pt x="864" y="0"/>
                  <a:pt x="816" y="16"/>
                </a:cubicBezTo>
                <a:cubicBezTo>
                  <a:pt x="768" y="32"/>
                  <a:pt x="680" y="248"/>
                  <a:pt x="624" y="256"/>
                </a:cubicBezTo>
                <a:cubicBezTo>
                  <a:pt x="568" y="264"/>
                  <a:pt x="528" y="72"/>
                  <a:pt x="480" y="64"/>
                </a:cubicBezTo>
                <a:cubicBezTo>
                  <a:pt x="432" y="56"/>
                  <a:pt x="376" y="200"/>
                  <a:pt x="336" y="208"/>
                </a:cubicBezTo>
                <a:cubicBezTo>
                  <a:pt x="296" y="216"/>
                  <a:pt x="296" y="128"/>
                  <a:pt x="240" y="112"/>
                </a:cubicBezTo>
                <a:cubicBezTo>
                  <a:pt x="184" y="96"/>
                  <a:pt x="40" y="112"/>
                  <a:pt x="0" y="11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1177" name="Text Box 9"/>
          <p:cNvSpPr txBox="1">
            <a:spLocks noChangeArrowheads="1"/>
          </p:cNvSpPr>
          <p:nvPr/>
        </p:nvSpPr>
        <p:spPr bwMode="auto">
          <a:xfrm>
            <a:off x="457200" y="4953000"/>
            <a:ext cx="8382000" cy="1066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Anisotropic emission of gravitational waves </a:t>
            </a:r>
            <a:r>
              <a:rPr lang="en-US" sz="3200">
                <a:solidFill>
                  <a:schemeClr val="tx1"/>
                </a:solidFill>
                <a:sym typeface="Wingdings" charset="2"/>
              </a:rPr>
              <a:t> recoil</a:t>
            </a:r>
            <a:endParaRPr lang="en-US" sz="3200">
              <a:solidFill>
                <a:schemeClr val="tx1"/>
              </a:solidFill>
            </a:endParaRPr>
          </a:p>
        </p:txBody>
      </p:sp>
      <p:sp>
        <p:nvSpPr>
          <p:cNvPr id="74761" name="Text Box 10"/>
          <p:cNvSpPr txBox="1">
            <a:spLocks noChangeArrowheads="1"/>
          </p:cNvSpPr>
          <p:nvPr/>
        </p:nvSpPr>
        <p:spPr bwMode="auto">
          <a:xfrm>
            <a:off x="2514600" y="2514600"/>
            <a:ext cx="990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GWs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3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17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723900"/>
          </a:xfrm>
        </p:spPr>
        <p:txBody>
          <a:bodyPr/>
          <a:lstStyle/>
          <a:p>
            <a:r>
              <a:rPr lang="en-US" sz="4000" b="1" i="1"/>
              <a:t>Gravitational Wave Recoil</a:t>
            </a:r>
          </a:p>
        </p:txBody>
      </p:sp>
      <p:sp>
        <p:nvSpPr>
          <p:cNvPr id="75779" name="Oval 3"/>
          <p:cNvSpPr>
            <a:spLocks noChangeAspect="1" noChangeArrowheads="1"/>
          </p:cNvSpPr>
          <p:nvPr/>
        </p:nvSpPr>
        <p:spPr bwMode="auto">
          <a:xfrm>
            <a:off x="4419600" y="2514600"/>
            <a:ext cx="1462088" cy="1339850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Line 6"/>
          <p:cNvSpPr>
            <a:spLocks noChangeShapeType="1"/>
          </p:cNvSpPr>
          <p:nvPr/>
        </p:nvSpPr>
        <p:spPr bwMode="auto">
          <a:xfrm>
            <a:off x="5181600" y="3133725"/>
            <a:ext cx="190500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lgDash"/>
            <a:round/>
            <a:headEnd/>
            <a:tailEnd type="stealth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685800"/>
          </a:xfrm>
        </p:spPr>
        <p:txBody>
          <a:bodyPr/>
          <a:lstStyle/>
          <a:p>
            <a:r>
              <a:rPr lang="en-US" sz="4000"/>
              <a:t>A recoil candidate: CID-42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6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8488" y="3313113"/>
            <a:ext cx="3962400" cy="3643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0661" name="Text Box 6"/>
          <p:cNvSpPr txBox="1">
            <a:spLocks noChangeArrowheads="1"/>
          </p:cNvSpPr>
          <p:nvPr/>
        </p:nvSpPr>
        <p:spPr bwMode="auto">
          <a:xfrm>
            <a:off x="4876800" y="3810000"/>
            <a:ext cx="4038600" cy="1190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*spatial offset:  ~2.5 kpc                     *velocity offset in NLR/BLR of H-beta:   ~1,200 km/s                                          *z=0.36</a:t>
            </a:r>
          </a:p>
        </p:txBody>
      </p:sp>
      <p:sp>
        <p:nvSpPr>
          <p:cNvPr id="70662" name="Text Box 7"/>
          <p:cNvSpPr txBox="1">
            <a:spLocks noChangeArrowheads="1"/>
          </p:cNvSpPr>
          <p:nvPr/>
        </p:nvSpPr>
        <p:spPr bwMode="auto">
          <a:xfrm>
            <a:off x="6237288" y="6019800"/>
            <a:ext cx="29067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Civano et al. (2010)</a:t>
            </a:r>
          </a:p>
        </p:txBody>
      </p:sp>
      <p:pic>
        <p:nvPicPr>
          <p:cNvPr id="7066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175" y="666750"/>
            <a:ext cx="7947025" cy="2627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914400"/>
          </a:xfrm>
        </p:spPr>
        <p:txBody>
          <a:bodyPr/>
          <a:lstStyle/>
          <a:p>
            <a:r>
              <a:rPr lang="en-US" sz="4000" b="1" i="1"/>
              <a:t>Effect of Recoil on Black Hole Growth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7828" name="Text Box 4"/>
          <p:cNvSpPr txBox="1">
            <a:spLocks noChangeArrowheads="1"/>
          </p:cNvSpPr>
          <p:nvPr/>
        </p:nvSpPr>
        <p:spPr bwMode="auto">
          <a:xfrm>
            <a:off x="3074988" y="6278563"/>
            <a:ext cx="39624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Blecha, Cox , Loeb, &amp; Hernquist 2010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66800"/>
            <a:ext cx="4751388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1538" y="1066800"/>
            <a:ext cx="3192462" cy="497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2613" y="1066800"/>
            <a:ext cx="2560637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21447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1066800"/>
            <a:ext cx="4911725" cy="5029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14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66700"/>
            <a:ext cx="8686800" cy="495300"/>
          </a:xfrm>
        </p:spPr>
        <p:txBody>
          <a:bodyPr/>
          <a:lstStyle/>
          <a:p>
            <a:pPr>
              <a:defRPr/>
            </a:pPr>
            <a:r>
              <a:rPr lang="en-US" sz="3600" b="1" i="1">
                <a:effectLst>
                  <a:outerShdw blurRad="38100" dist="38100" dir="2700000" algn="tl">
                    <a:srgbClr val="808080"/>
                  </a:outerShdw>
                </a:effectLst>
                <a:ea typeface="+mj-ea"/>
                <a:cs typeface="+mj-cs"/>
              </a:rPr>
              <a:t>Star Clusters Around Recoiled Black Holes in the Milky Way Halo</a:t>
            </a:r>
            <a:r>
              <a:rPr lang="en-US" sz="4000">
                <a:ea typeface="+mj-ea"/>
                <a:cs typeface="+mj-cs"/>
              </a:rPr>
              <a:t> </a:t>
            </a:r>
          </a:p>
        </p:txBody>
      </p:sp>
      <p:sp>
        <p:nvSpPr>
          <p:cNvPr id="78851" name="Oval 4"/>
          <p:cNvSpPr>
            <a:spLocks noChangeArrowheads="1"/>
          </p:cNvSpPr>
          <p:nvPr/>
        </p:nvSpPr>
        <p:spPr bwMode="auto">
          <a:xfrm>
            <a:off x="228600" y="762000"/>
            <a:ext cx="2362200" cy="2209800"/>
          </a:xfrm>
          <a:prstGeom prst="ellipse">
            <a:avLst/>
          </a:prstGeom>
          <a:solidFill>
            <a:srgbClr val="99CC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2" name="Oval 5"/>
          <p:cNvSpPr>
            <a:spLocks noChangeArrowheads="1"/>
          </p:cNvSpPr>
          <p:nvPr/>
        </p:nvSpPr>
        <p:spPr bwMode="auto">
          <a:xfrm>
            <a:off x="8001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3" name="Oval 6"/>
          <p:cNvSpPr>
            <a:spLocks noChangeArrowheads="1"/>
          </p:cNvSpPr>
          <p:nvPr/>
        </p:nvSpPr>
        <p:spPr bwMode="auto">
          <a:xfrm>
            <a:off x="1181100" y="9525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4" name="Oval 7"/>
          <p:cNvSpPr>
            <a:spLocks noChangeArrowheads="1"/>
          </p:cNvSpPr>
          <p:nvPr/>
        </p:nvSpPr>
        <p:spPr bwMode="auto">
          <a:xfrm>
            <a:off x="990600" y="2247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5" name="Oval 8"/>
          <p:cNvSpPr>
            <a:spLocks noChangeArrowheads="1"/>
          </p:cNvSpPr>
          <p:nvPr/>
        </p:nvSpPr>
        <p:spPr bwMode="auto">
          <a:xfrm>
            <a:off x="1905000" y="18669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6" name="Oval 9"/>
          <p:cNvSpPr>
            <a:spLocks noChangeArrowheads="1"/>
          </p:cNvSpPr>
          <p:nvPr/>
        </p:nvSpPr>
        <p:spPr bwMode="auto">
          <a:xfrm>
            <a:off x="2057400" y="1676400"/>
            <a:ext cx="381000" cy="381000"/>
          </a:xfrm>
          <a:prstGeom prst="ellipse">
            <a:avLst/>
          </a:prstGeom>
          <a:solidFill>
            <a:srgbClr val="3366FF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7" name="Oval 10"/>
          <p:cNvSpPr>
            <a:spLocks noChangeAspect="1" noChangeArrowheads="1"/>
          </p:cNvSpPr>
          <p:nvPr/>
        </p:nvSpPr>
        <p:spPr bwMode="auto">
          <a:xfrm>
            <a:off x="2047875" y="19970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8" name="Oval 11"/>
          <p:cNvSpPr>
            <a:spLocks noChangeAspect="1" noChangeArrowheads="1"/>
          </p:cNvSpPr>
          <p:nvPr/>
        </p:nvSpPr>
        <p:spPr bwMode="auto">
          <a:xfrm>
            <a:off x="2166938" y="1806575"/>
            <a:ext cx="119062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59" name="Oval 12"/>
          <p:cNvSpPr>
            <a:spLocks noChangeAspect="1" noChangeArrowheads="1"/>
          </p:cNvSpPr>
          <p:nvPr/>
        </p:nvSpPr>
        <p:spPr bwMode="auto">
          <a:xfrm>
            <a:off x="1120775" y="236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0" name="Oval 13"/>
          <p:cNvSpPr>
            <a:spLocks noChangeAspect="1" noChangeArrowheads="1"/>
          </p:cNvSpPr>
          <p:nvPr/>
        </p:nvSpPr>
        <p:spPr bwMode="auto">
          <a:xfrm>
            <a:off x="930275" y="18065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1" name="Oval 14"/>
          <p:cNvSpPr>
            <a:spLocks noChangeAspect="1" noChangeArrowheads="1"/>
          </p:cNvSpPr>
          <p:nvPr/>
        </p:nvSpPr>
        <p:spPr bwMode="auto">
          <a:xfrm>
            <a:off x="1311275" y="1095375"/>
            <a:ext cx="119063" cy="119063"/>
          </a:xfrm>
          <a:prstGeom prst="ellipse">
            <a:avLst/>
          </a:prstGeom>
          <a:solidFill>
            <a:srgbClr val="000000"/>
          </a:solidFill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2" name="Line 17"/>
          <p:cNvSpPr>
            <a:spLocks noChangeShapeType="1"/>
          </p:cNvSpPr>
          <p:nvPr/>
        </p:nvSpPr>
        <p:spPr bwMode="auto">
          <a:xfrm flipH="1" flipV="1">
            <a:off x="1905000" y="1676400"/>
            <a:ext cx="261938" cy="249238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67026" name="Text Box 18"/>
          <p:cNvSpPr txBox="1">
            <a:spLocks noChangeArrowheads="1"/>
          </p:cNvSpPr>
          <p:nvPr/>
        </p:nvSpPr>
        <p:spPr bwMode="auto">
          <a:xfrm>
            <a:off x="0" y="4343400"/>
            <a:ext cx="9144000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escape (dwarf) ~ 10 km/s &lt;&lt; GW recoil~hundreds of km/s  &lt; escape(MW) ~ 500 km/s</a:t>
            </a:r>
          </a:p>
        </p:txBody>
      </p:sp>
      <p:sp>
        <p:nvSpPr>
          <p:cNvPr id="78864" name="Freeform 20"/>
          <p:cNvSpPr>
            <a:spLocks/>
          </p:cNvSpPr>
          <p:nvPr/>
        </p:nvSpPr>
        <p:spPr bwMode="auto">
          <a:xfrm>
            <a:off x="152400" y="3111500"/>
            <a:ext cx="2514600" cy="812800"/>
          </a:xfrm>
          <a:custGeom>
            <a:avLst/>
            <a:gdLst>
              <a:gd name="T0" fmla="*/ 0 w 1584"/>
              <a:gd name="T1" fmla="*/ 2147483647 h 512"/>
              <a:gd name="T2" fmla="*/ 2147483647 w 1584"/>
              <a:gd name="T3" fmla="*/ 2147483647 h 512"/>
              <a:gd name="T4" fmla="*/ 2147483647 w 1584"/>
              <a:gd name="T5" fmla="*/ 2147483647 h 512"/>
              <a:gd name="T6" fmla="*/ 2147483647 w 1584"/>
              <a:gd name="T7" fmla="*/ 2147483647 h 512"/>
              <a:gd name="T8" fmla="*/ 2147483647 w 1584"/>
              <a:gd name="T9" fmla="*/ 2147483647 h 512"/>
              <a:gd name="T10" fmla="*/ 2147483647 w 1584"/>
              <a:gd name="T11" fmla="*/ 2147483647 h 512"/>
              <a:gd name="T12" fmla="*/ 2147483647 w 1584"/>
              <a:gd name="T13" fmla="*/ 2147483647 h 512"/>
              <a:gd name="T14" fmla="*/ 2147483647 w 1584"/>
              <a:gd name="T15" fmla="*/ 2147483647 h 512"/>
              <a:gd name="T16" fmla="*/ 2147483647 w 1584"/>
              <a:gd name="T17" fmla="*/ 2147483647 h 51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584"/>
              <a:gd name="T28" fmla="*/ 0 h 512"/>
              <a:gd name="T29" fmla="*/ 1584 w 1584"/>
              <a:gd name="T30" fmla="*/ 512 h 51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584" h="512">
                <a:moveTo>
                  <a:pt x="0" y="56"/>
                </a:moveTo>
                <a:cubicBezTo>
                  <a:pt x="64" y="28"/>
                  <a:pt x="128" y="0"/>
                  <a:pt x="192" y="56"/>
                </a:cubicBezTo>
                <a:cubicBezTo>
                  <a:pt x="256" y="112"/>
                  <a:pt x="280" y="320"/>
                  <a:pt x="384" y="392"/>
                </a:cubicBezTo>
                <a:cubicBezTo>
                  <a:pt x="488" y="464"/>
                  <a:pt x="688" y="512"/>
                  <a:pt x="816" y="488"/>
                </a:cubicBezTo>
                <a:cubicBezTo>
                  <a:pt x="944" y="464"/>
                  <a:pt x="1072" y="280"/>
                  <a:pt x="1152" y="248"/>
                </a:cubicBezTo>
                <a:cubicBezTo>
                  <a:pt x="1232" y="216"/>
                  <a:pt x="1264" y="304"/>
                  <a:pt x="1296" y="296"/>
                </a:cubicBezTo>
                <a:cubicBezTo>
                  <a:pt x="1328" y="288"/>
                  <a:pt x="1320" y="232"/>
                  <a:pt x="1344" y="200"/>
                </a:cubicBezTo>
                <a:cubicBezTo>
                  <a:pt x="1368" y="168"/>
                  <a:pt x="1400" y="120"/>
                  <a:pt x="1440" y="104"/>
                </a:cubicBezTo>
                <a:cubicBezTo>
                  <a:pt x="1480" y="88"/>
                  <a:pt x="1532" y="96"/>
                  <a:pt x="1584" y="104"/>
                </a:cubicBezTo>
              </a:path>
            </a:pathLst>
          </a:custGeom>
          <a:noFill/>
          <a:ln w="12700">
            <a:solidFill>
              <a:srgbClr val="CCFF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5" name="Line 21"/>
          <p:cNvSpPr>
            <a:spLocks noChangeShapeType="1"/>
          </p:cNvSpPr>
          <p:nvPr/>
        </p:nvSpPr>
        <p:spPr bwMode="auto">
          <a:xfrm>
            <a:off x="152400" y="3111500"/>
            <a:ext cx="24384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6" name="Line 22"/>
          <p:cNvSpPr>
            <a:spLocks noChangeShapeType="1"/>
          </p:cNvSpPr>
          <p:nvPr/>
        </p:nvSpPr>
        <p:spPr bwMode="auto">
          <a:xfrm flipH="1" flipV="1">
            <a:off x="1562100" y="3525838"/>
            <a:ext cx="615950" cy="0"/>
          </a:xfrm>
          <a:prstGeom prst="line">
            <a:avLst/>
          </a:prstGeom>
          <a:noFill/>
          <a:ln w="12700">
            <a:solidFill>
              <a:srgbClr val="99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8867" name="Text Box 25"/>
          <p:cNvSpPr txBox="1">
            <a:spLocks noChangeArrowheads="1"/>
          </p:cNvSpPr>
          <p:nvPr/>
        </p:nvSpPr>
        <p:spPr bwMode="auto">
          <a:xfrm>
            <a:off x="2286000" y="5608638"/>
            <a:ext cx="495300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O’Leary &amp; Loeb 2008, 2010</a:t>
            </a:r>
            <a:r>
              <a:rPr lang="en-US" sz="2400"/>
              <a:t> </a:t>
            </a:r>
            <a:r>
              <a:rPr lang="en-US" sz="2400">
                <a:hlinkClick r:id="rId2" tooltip="Abstract"/>
              </a:rPr>
              <a:t>arXiv:0809.4262</a:t>
            </a:r>
            <a:r>
              <a:rPr lang="en-US" sz="2400"/>
              <a:t> </a:t>
            </a:r>
            <a:r>
              <a:rPr lang="en-US" sz="2400">
                <a:solidFill>
                  <a:schemeClr val="tx1"/>
                </a:solidFill>
              </a:rPr>
              <a:t>;</a:t>
            </a:r>
            <a:r>
              <a:rPr lang="en-US" sz="2400"/>
              <a:t> </a:t>
            </a:r>
            <a:r>
              <a:rPr lang="en-US" sz="2400">
                <a:hlinkClick r:id="rId3" tooltip="Abstract"/>
              </a:rPr>
              <a:t>arXiv:1102.3695</a:t>
            </a:r>
            <a:r>
              <a:rPr lang="en-US" sz="2400"/>
              <a:t> </a:t>
            </a:r>
          </a:p>
        </p:txBody>
      </p:sp>
      <p:sp>
        <p:nvSpPr>
          <p:cNvPr id="1067036" name="Text Box 28"/>
          <p:cNvSpPr txBox="1">
            <a:spLocks noChangeArrowheads="1"/>
          </p:cNvSpPr>
          <p:nvPr/>
        </p:nvSpPr>
        <p:spPr bwMode="auto">
          <a:xfrm>
            <a:off x="3352800" y="1812925"/>
            <a:ext cx="5791200" cy="1616075"/>
          </a:xfrm>
          <a:prstGeom prst="rect">
            <a:avLst/>
          </a:prstGeom>
          <a:solidFill>
            <a:srgbClr val="292929"/>
          </a:solidFill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~100 BHs ejected during assembly of MW halo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 Carry star clusters from cusp of host dwarf galaxy</a:t>
            </a:r>
          </a:p>
          <a:p>
            <a:pPr>
              <a:buFontTx/>
              <a:buChar char="•"/>
            </a:pPr>
            <a:r>
              <a:rPr lang="en-US" sz="2000">
                <a:solidFill>
                  <a:schemeClr val="tx1"/>
                </a:solidFill>
              </a:rPr>
              <a:t>Clusters characterized by compact size (~1pc) and high velocity dispersion (~10-100 km/s)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590550"/>
            <a:ext cx="8941642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6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06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7026" grpId="0"/>
      <p:bldP spid="106703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81100"/>
          </a:xfrm>
        </p:spPr>
        <p:txBody>
          <a:bodyPr/>
          <a:lstStyle/>
          <a:p>
            <a:r>
              <a:rPr lang="en-US" smtClean="0"/>
              <a:t>Tidal Disruption of a Star by a Supermassive Black Hole </a:t>
            </a:r>
          </a:p>
        </p:txBody>
      </p:sp>
      <p:pic>
        <p:nvPicPr>
          <p:cNvPr id="79875" name="Picture 3" descr="/Users/aviloeb/Documents/Powerpoint/Movies/media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320800" y="2057400"/>
            <a:ext cx="6502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49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987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98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98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875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"/>
            <a:ext cx="7772400" cy="876300"/>
          </a:xfrm>
        </p:spPr>
        <p:txBody>
          <a:bodyPr/>
          <a:lstStyle/>
          <a:p>
            <a:r>
              <a:rPr lang="en-US"/>
              <a:t>Tidal Disruption of Stars</a:t>
            </a:r>
          </a:p>
        </p:txBody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283200"/>
            <a:ext cx="9144000" cy="157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Single BH rate                          per MW galaxy due to empty loss cone</a:t>
            </a:r>
          </a:p>
          <a:p>
            <a:pPr>
              <a:lnSpc>
                <a:spcPct val="90000"/>
              </a:lnSpc>
            </a:pPr>
            <a:r>
              <a:rPr lang="en-US" sz="2400"/>
              <a:t>BHs with                                     swallow the star whole</a:t>
            </a:r>
          </a:p>
          <a:p>
            <a:pPr>
              <a:lnSpc>
                <a:spcPct val="90000"/>
              </a:lnSpc>
            </a:pPr>
            <a:r>
              <a:rPr lang="en-US" sz="2400"/>
              <a:t>Super-Eddington initial feeding rate: </a:t>
            </a:r>
          </a:p>
        </p:txBody>
      </p:sp>
      <p:graphicFrame>
        <p:nvGraphicFramePr>
          <p:cNvPr id="80898" name="Object 2"/>
          <p:cNvGraphicFramePr>
            <a:graphicFrameLocks noChangeAspect="1"/>
          </p:cNvGraphicFramePr>
          <p:nvPr/>
        </p:nvGraphicFramePr>
        <p:xfrm>
          <a:off x="2540000" y="914400"/>
          <a:ext cx="4064000" cy="4064000"/>
        </p:xfrm>
        <a:graphic>
          <a:graphicData uri="http://schemas.openxmlformats.org/presentationml/2006/ole">
            <p:oleObj spid="_x0000_s80898" name="Photo Editor Photo" r:id="rId3" imgW="22857143" imgH="22857143" progId="">
              <p:embed/>
            </p:oleObj>
          </a:graphicData>
        </a:graphic>
      </p:graphicFrame>
      <p:pic>
        <p:nvPicPr>
          <p:cNvPr id="80901" name="Picture 9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0000" y="5338763"/>
            <a:ext cx="1590675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10" descr="latex-image-1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57375" y="5710238"/>
            <a:ext cx="22733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11" descr="latex-image-1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6159500"/>
            <a:ext cx="25908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ChangeArrowheads="1"/>
          </p:cNvSpPr>
          <p:nvPr/>
        </p:nvSpPr>
        <p:spPr bwMode="auto">
          <a:xfrm>
            <a:off x="609600" y="2057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en-US" sz="4000">
                <a:solidFill>
                  <a:schemeClr val="tx2"/>
                </a:solidFill>
              </a:rPr>
              <a:t>How does a black hole look like?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z="4000"/>
              <a:t>EM Counterpart of LISA Sources: Tidal Disruption of Stars</a:t>
            </a:r>
          </a:p>
        </p:txBody>
      </p:sp>
      <p:pic>
        <p:nvPicPr>
          <p:cNvPr id="81923" name="Picture 3" descr="http://www.weizmann.ac.il/home/clovis/tidal_dis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954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Line 4"/>
          <p:cNvSpPr>
            <a:spLocks noChangeShapeType="1"/>
          </p:cNvSpPr>
          <p:nvPr/>
        </p:nvSpPr>
        <p:spPr bwMode="auto">
          <a:xfrm>
            <a:off x="5791200" y="3505200"/>
            <a:ext cx="152400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1143000" y="6096000"/>
            <a:ext cx="25146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(Stone &amp; Loeb 2010)</a:t>
            </a:r>
          </a:p>
        </p:txBody>
      </p:sp>
      <p:pic>
        <p:nvPicPr>
          <p:cNvPr id="1200134" name="Picture 6"/>
          <p:cNvPicPr>
            <a:picLocks noChangeAspect="1" noChangeArrowheads="1"/>
          </p:cNvPicPr>
          <p:nvPr/>
        </p:nvPicPr>
        <p:blipFill>
          <a:blip r:embed="rId3"/>
          <a:srcRect l="8180" t="12807" r="51738" b="56799"/>
          <a:stretch>
            <a:fillRect/>
          </a:stretch>
        </p:blipFill>
        <p:spPr bwMode="auto">
          <a:xfrm>
            <a:off x="5181600" y="3125788"/>
            <a:ext cx="3733800" cy="36623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1927" name="Text Box 8"/>
          <p:cNvSpPr txBox="1">
            <a:spLocks noChangeArrowheads="1"/>
          </p:cNvSpPr>
          <p:nvPr/>
        </p:nvSpPr>
        <p:spPr bwMode="auto">
          <a:xfrm>
            <a:off x="4419600" y="1814513"/>
            <a:ext cx="472440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chemeClr val="tx1"/>
                </a:solidFill>
              </a:rPr>
              <a:t>“loss cone” filled by GW recoil</a:t>
            </a:r>
          </a:p>
        </p:txBody>
      </p:sp>
      <p:pic>
        <p:nvPicPr>
          <p:cNvPr id="81928" name="Picture 10" descr="latex-image-1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1279525"/>
            <a:ext cx="34036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0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00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0"/>
            <a:ext cx="8458200" cy="952500"/>
          </a:xfrm>
        </p:spPr>
        <p:txBody>
          <a:bodyPr/>
          <a:lstStyle/>
          <a:p>
            <a:r>
              <a:rPr lang="en-US" sz="4000" b="1" i="1"/>
              <a:t>A Relativistic Jet from a TDE: Swift 164449.3+573451 (GRB110328A)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8" name="Picture 4"/>
          <p:cNvPicPr>
            <a:picLocks noChangeAspect="1" noChangeArrowheads="1"/>
          </p:cNvPicPr>
          <p:nvPr/>
        </p:nvPicPr>
        <p:blipFill>
          <a:blip r:embed="rId2"/>
          <a:srcRect l="7014" r="12746" b="18887"/>
          <a:stretch>
            <a:fillRect/>
          </a:stretch>
        </p:blipFill>
        <p:spPr bwMode="auto">
          <a:xfrm>
            <a:off x="228600" y="1658938"/>
            <a:ext cx="3821113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3"/>
          <a:srcRect l="5321"/>
          <a:stretch>
            <a:fillRect/>
          </a:stretch>
        </p:blipFill>
        <p:spPr bwMode="auto">
          <a:xfrm>
            <a:off x="3494088" y="1658938"/>
            <a:ext cx="5649912" cy="4437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228600" y="6286500"/>
            <a:ext cx="87026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*Synchrotron and X-ray peaks are emitted from different regions; bulk Lorentz factor~2-3</a:t>
            </a:r>
          </a:p>
        </p:txBody>
      </p:sp>
      <p:sp>
        <p:nvSpPr>
          <p:cNvPr id="82951" name="Text Box 7"/>
          <p:cNvSpPr txBox="1">
            <a:spLocks noChangeArrowheads="1"/>
          </p:cNvSpPr>
          <p:nvPr/>
        </p:nvSpPr>
        <p:spPr bwMode="auto">
          <a:xfrm>
            <a:off x="1001713" y="1173163"/>
            <a:ext cx="3048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Bloom et al. 2011</a:t>
            </a:r>
          </a:p>
        </p:txBody>
      </p:sp>
      <p:sp>
        <p:nvSpPr>
          <p:cNvPr id="82952" name="Text Box 8"/>
          <p:cNvSpPr txBox="1">
            <a:spLocks noChangeArrowheads="1"/>
          </p:cNvSpPr>
          <p:nvPr/>
        </p:nvSpPr>
        <p:spPr bwMode="auto">
          <a:xfrm>
            <a:off x="5562600" y="1173163"/>
            <a:ext cx="26670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Zauderer et al.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mtClean="0"/>
              <a:t>Observing Lense-Thirring Precession in Tidal Disruption Flares                             </a:t>
            </a:r>
          </a:p>
        </p:txBody>
      </p:sp>
      <p:sp>
        <p:nvSpPr>
          <p:cNvPr id="83971" name="TextBox 3"/>
          <p:cNvSpPr txBox="1">
            <a:spLocks noChangeArrowheads="1"/>
          </p:cNvSpPr>
          <p:nvPr/>
        </p:nvSpPr>
        <p:spPr bwMode="auto">
          <a:xfrm>
            <a:off x="6172200" y="6021388"/>
            <a:ext cx="320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tx2"/>
                </a:solidFill>
              </a:rPr>
              <a:t>Stone &amp; Loeb (2011)</a:t>
            </a:r>
          </a:p>
        </p:txBody>
      </p:sp>
      <p:pic>
        <p:nvPicPr>
          <p:cNvPr id="83972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1574800"/>
            <a:ext cx="3657600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59263"/>
            <a:ext cx="5778500" cy="21780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1" name="Donut 10"/>
          <p:cNvSpPr/>
          <p:nvPr/>
        </p:nvSpPr>
        <p:spPr bwMode="auto">
          <a:xfrm>
            <a:off x="1600200" y="3048000"/>
            <a:ext cx="1371600" cy="457200"/>
          </a:xfrm>
          <a:prstGeom prst="donut">
            <a:avLst/>
          </a:prstGeom>
          <a:solidFill>
            <a:srgbClr val="FF9933">
              <a:alpha val="30000"/>
            </a:srgbClr>
          </a:solidFill>
          <a:ln w="12700" cap="flat" cmpd="sng" algn="ctr">
            <a:solidFill>
              <a:srgbClr val="29292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2160000"/>
            </a:camera>
            <a:lightRig rig="threePt" dir="t"/>
          </a:scene3d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83975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32438" y="1143000"/>
            <a:ext cx="34893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277100" y="1828800"/>
            <a:ext cx="68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days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67500" y="3922713"/>
            <a:ext cx="1295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log(spin)</a:t>
            </a:r>
          </a:p>
        </p:txBody>
      </p:sp>
      <p:sp>
        <p:nvSpPr>
          <p:cNvPr id="83978" name="TextBox 9"/>
          <p:cNvSpPr txBox="1">
            <a:spLocks noChangeArrowheads="1"/>
          </p:cNvSpPr>
          <p:nvPr/>
        </p:nvSpPr>
        <p:spPr bwMode="auto">
          <a:xfrm>
            <a:off x="1600200" y="4259263"/>
            <a:ext cx="4572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1620838" y="4075113"/>
            <a:ext cx="49688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800">
                <a:solidFill>
                  <a:srgbClr val="000000"/>
                </a:solidFill>
              </a:rPr>
              <a:t>a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85800" y="38100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84995" name="Picture 3"/>
          <p:cNvPicPr>
            <a:picLocks noChangeAspect="1"/>
          </p:cNvPicPr>
          <p:nvPr/>
        </p:nvPicPr>
        <p:blipFill>
          <a:blip r:embed="rId2"/>
          <a:srcRect b="7405"/>
          <a:stretch>
            <a:fillRect/>
          </a:stretch>
        </p:blipFill>
        <p:spPr bwMode="auto">
          <a:xfrm>
            <a:off x="0" y="1143000"/>
            <a:ext cx="4359275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1143000"/>
            <a:ext cx="48609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8100"/>
            <a:ext cx="91440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8" name="TextBox 6"/>
          <p:cNvSpPr txBox="1">
            <a:spLocks noChangeArrowheads="1"/>
          </p:cNvSpPr>
          <p:nvPr/>
        </p:nvSpPr>
        <p:spPr bwMode="auto">
          <a:xfrm>
            <a:off x="381000" y="5149850"/>
            <a:ext cx="3581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Gillessen et al., Nature 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0" y="38100"/>
            <a:ext cx="9144000" cy="1143000"/>
          </a:xfrm>
        </p:spPr>
        <p:txBody>
          <a:bodyPr/>
          <a:lstStyle/>
          <a:p>
            <a:r>
              <a:rPr lang="en-US" smtClean="0"/>
              <a:t>Tidal Disruption of a Proto-Planetary Disk by SgrA*</a:t>
            </a:r>
          </a:p>
        </p:txBody>
      </p:sp>
      <p:pic>
        <p:nvPicPr>
          <p:cNvPr id="86019" name="Picture 3"/>
          <p:cNvPicPr>
            <a:picLocks noChangeAspect="1"/>
          </p:cNvPicPr>
          <p:nvPr/>
        </p:nvPicPr>
        <p:blipFill>
          <a:blip r:embed="rId2"/>
          <a:srcRect l="4948" r="4948"/>
          <a:stretch>
            <a:fillRect/>
          </a:stretch>
        </p:blipFill>
        <p:spPr bwMode="auto">
          <a:xfrm>
            <a:off x="1828800" y="1347788"/>
            <a:ext cx="5562600" cy="551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0" y="6132513"/>
            <a:ext cx="1828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Murray-Clay &amp; Loeb (2012)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91400" y="1347788"/>
            <a:ext cx="18288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*Planets form near SgrA*</a:t>
            </a:r>
          </a:p>
          <a:p>
            <a:endParaRPr lang="en-US">
              <a:solidFill>
                <a:schemeClr val="tx2"/>
              </a:solidFill>
            </a:endParaRPr>
          </a:p>
          <a:p>
            <a:r>
              <a:rPr lang="en-US">
                <a:solidFill>
                  <a:schemeClr val="tx2"/>
                </a:solidFill>
              </a:rPr>
              <a:t>*Flags low-mass stars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4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650" y="82550"/>
            <a:ext cx="744855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5" name="TextBox 4"/>
          <p:cNvSpPr txBox="1">
            <a:spLocks noChangeArrowheads="1"/>
          </p:cNvSpPr>
          <p:nvPr/>
        </p:nvSpPr>
        <p:spPr bwMode="auto">
          <a:xfrm>
            <a:off x="6858000" y="285750"/>
            <a:ext cx="16002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Schartmann et al. (2012)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 b="1" i="1" dirty="0" smtClean="0"/>
              <a:t>Hypervelocity Planets</a:t>
            </a: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3810000"/>
            <a:ext cx="3372309" cy="2806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38200"/>
            <a:ext cx="6729417" cy="2622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646" y="3810000"/>
            <a:ext cx="3652554" cy="2806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293261"/>
            <a:ext cx="152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Ginsburg, Loeb, &amp; Wegner (2012)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1"/>
            <a:ext cx="5244354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192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/>
              <a:t>    1. Direct imaging of the largest silhouettes of  black holes (SgrA*, M87) will be achievable with upcoming radio telescopes within the next decade.</a:t>
            </a:r>
          </a:p>
        </p:txBody>
      </p:sp>
      <p:pic>
        <p:nvPicPr>
          <p:cNvPr id="88068" name="Picture 4" descr="The image “file:///C:/Documents%20and%20Settings/loeb/Application%20Data/SSH/temp/Fig1_pol.png” cannot be displayed, because it contains errors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12420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1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b="1" i="1" u="sng" smtClean="0"/>
              <a:t>Summary: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90600"/>
            <a:ext cx="9144000" cy="58674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1" smtClean="0"/>
              <a:t>2. Black hole binaries form in galaxy mergers and produce detectable gravitational waves </a:t>
            </a:r>
          </a:p>
          <a:p>
            <a:pPr>
              <a:buFontTx/>
              <a:buNone/>
            </a:pPr>
            <a:r>
              <a:rPr lang="en-US" b="1" i="1" smtClean="0"/>
              <a:t>3. Coalescence of black hole binaries results in  recoils and consequently: offset quasars, floating star clusters in the Milky-Way halo, enhanced rate for tidal disruption of stars</a:t>
            </a:r>
          </a:p>
          <a:p>
            <a:endParaRPr lang="en-US" b="1" i="1" smtClean="0"/>
          </a:p>
        </p:txBody>
      </p:sp>
      <p:pic>
        <p:nvPicPr>
          <p:cNvPr id="89092" name="Picture 6"/>
          <p:cNvPicPr>
            <a:picLocks noChangeAspect="1" noChangeArrowheads="1"/>
          </p:cNvPicPr>
          <p:nvPr/>
        </p:nvPicPr>
        <p:blipFill>
          <a:blip r:embed="rId2"/>
          <a:srcRect l="33699" r="32741"/>
          <a:stretch>
            <a:fillRect/>
          </a:stretch>
        </p:blipFill>
        <p:spPr bwMode="auto">
          <a:xfrm>
            <a:off x="3276600" y="4230688"/>
            <a:ext cx="2667000" cy="26273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12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12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206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b="1" i="1" u="sng"/>
              <a:t>Image of a black hole in vacuum</a:t>
            </a:r>
          </a:p>
        </p:txBody>
      </p:sp>
      <p:sp useBgFill="1">
        <p:nvSpPr>
          <p:cNvPr id="1234948" name="Rectangle 4"/>
          <p:cNvSpPr>
            <a:spLocks noChangeArrowheads="1"/>
          </p:cNvSpPr>
          <p:nvPr/>
        </p:nvSpPr>
        <p:spPr bwMode="auto">
          <a:xfrm>
            <a:off x="914400" y="1676400"/>
            <a:ext cx="7543800" cy="4191000"/>
          </a:xfrm>
          <a:prstGeom prst="rect">
            <a:avLst/>
          </a:prstGeom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4495800" y="3352800"/>
            <a:ext cx="152400" cy="152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4648200" y="1981200"/>
            <a:ext cx="1600200" cy="15240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1510" name="Oval 8"/>
          <p:cNvSpPr>
            <a:spLocks noChangeArrowheads="1"/>
          </p:cNvSpPr>
          <p:nvPr/>
        </p:nvSpPr>
        <p:spPr bwMode="auto">
          <a:xfrm>
            <a:off x="3581400" y="2590800"/>
            <a:ext cx="1828800" cy="1676400"/>
          </a:xfrm>
          <a:prstGeom prst="ellipse">
            <a:avLst/>
          </a:prstGeom>
          <a:noFill/>
          <a:ln w="12700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3" name="Oval 9"/>
          <p:cNvSpPr>
            <a:spLocks noChangeArrowheads="1"/>
          </p:cNvSpPr>
          <p:nvPr/>
        </p:nvSpPr>
        <p:spPr bwMode="auto">
          <a:xfrm>
            <a:off x="3429000" y="2590800"/>
            <a:ext cx="2438400" cy="22860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34954" name="Text Box 10"/>
          <p:cNvSpPr txBox="1">
            <a:spLocks noChangeArrowheads="1"/>
          </p:cNvSpPr>
          <p:nvPr/>
        </p:nvSpPr>
        <p:spPr bwMode="auto">
          <a:xfrm>
            <a:off x="4038600" y="48768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event horizon</a:t>
            </a:r>
          </a:p>
        </p:txBody>
      </p:sp>
      <p:sp>
        <p:nvSpPr>
          <p:cNvPr id="1234955" name="Text Box 11"/>
          <p:cNvSpPr txBox="1">
            <a:spLocks noChangeArrowheads="1"/>
          </p:cNvSpPr>
          <p:nvPr/>
        </p:nvSpPr>
        <p:spPr bwMode="auto">
          <a:xfrm>
            <a:off x="4038600" y="3505200"/>
            <a:ext cx="156210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singularity</a:t>
            </a:r>
          </a:p>
        </p:txBody>
      </p:sp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2387600"/>
            <a:ext cx="2527300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143000" y="1751013"/>
            <a:ext cx="701040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For a non-spinning black hole: Schwarzschild radius: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4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34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234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34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948" grpId="0" animBg="1"/>
      <p:bldP spid="1234953" grpId="0" animBg="1"/>
      <p:bldP spid="1234954" grpId="0"/>
      <p:bldP spid="1234955" grpId="0"/>
      <p:bldP spid="1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2590800" y="5953125"/>
            <a:ext cx="44672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>
                <a:solidFill>
                  <a:schemeClr val="tx1"/>
                </a:solidFill>
              </a:rPr>
              <a:t>Broderick, Loeb, &amp; Narayan 2008</a:t>
            </a:r>
          </a:p>
        </p:txBody>
      </p:sp>
      <p:pic>
        <p:nvPicPr>
          <p:cNvPr id="22531" name="Picture 5"/>
          <p:cNvPicPr>
            <a:picLocks noChangeAspect="1" noChangeArrowheads="1"/>
          </p:cNvPicPr>
          <p:nvPr/>
        </p:nvPicPr>
        <p:blipFill>
          <a:blip r:embed="rId2"/>
          <a:srcRect l="4288" t="9862" b="33437"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808080"/>
      </a:dk1>
      <a:lt1>
        <a:srgbClr val="FFFFFF"/>
      </a:lt1>
      <a:dk2>
        <a:srgbClr val="000066"/>
      </a:dk2>
      <a:lt2>
        <a:srgbClr val="FFFFFF"/>
      </a:lt2>
      <a:accent1>
        <a:srgbClr val="00CC99"/>
      </a:accent1>
      <a:accent2>
        <a:srgbClr val="000066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005C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1" u="none" strike="noStrike" cap="none" normalizeH="0" baseline="0">
            <a:ln>
              <a:noFill/>
            </a:ln>
            <a:solidFill>
              <a:srgbClr val="990000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12047</TotalTime>
  <Words>1777</Words>
  <Application>Microsoft Macintosh PowerPoint</Application>
  <PresentationFormat>On-screen Show (4:3)</PresentationFormat>
  <Paragraphs>224</Paragraphs>
  <Slides>80</Slides>
  <Notes>1</Notes>
  <HiddenSlides>0</HiddenSlides>
  <MMClips>11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3" baseType="lpstr">
      <vt:lpstr>Default Design</vt:lpstr>
      <vt:lpstr>Image</vt:lpstr>
      <vt:lpstr>Photo Editor Photo</vt:lpstr>
      <vt:lpstr> Lecture III: A Closer Look at Black Holes</vt:lpstr>
      <vt:lpstr>Why are there galaxies and not just black holes in the Universe?</vt:lpstr>
      <vt:lpstr>What is a black hole?</vt:lpstr>
      <vt:lpstr>Slide 4</vt:lpstr>
      <vt:lpstr>space-time</vt:lpstr>
      <vt:lpstr>Slide 6</vt:lpstr>
      <vt:lpstr>Slide 7</vt:lpstr>
      <vt:lpstr>Image of a black hole in vacuum</vt:lpstr>
      <vt:lpstr>Slide 9</vt:lpstr>
      <vt:lpstr>No hair Theorem: a black hole is characterized by three numbers: its  mass, spin, and charge (N/A)</vt:lpstr>
      <vt:lpstr>Quantum Mechanics</vt:lpstr>
      <vt:lpstr>Slide 12</vt:lpstr>
      <vt:lpstr>Slide 13</vt:lpstr>
      <vt:lpstr>Stellar Orbits Around SgrA*</vt:lpstr>
      <vt:lpstr>SgrA* is the largest black hole on the sky</vt:lpstr>
      <vt:lpstr>Can you hear me now?</vt:lpstr>
      <vt:lpstr>Slide 17</vt:lpstr>
      <vt:lpstr>Slide 18</vt:lpstr>
      <vt:lpstr>Slide 19</vt:lpstr>
      <vt:lpstr>Slide 20</vt:lpstr>
      <vt:lpstr>Slide 21</vt:lpstr>
      <vt:lpstr>Recommended Further Reading</vt:lpstr>
      <vt:lpstr>Three Fortunate Coincidences</vt:lpstr>
      <vt:lpstr>Slide 24</vt:lpstr>
      <vt:lpstr>Slide 25</vt:lpstr>
      <vt:lpstr>Very Long Baseline Interferometry (VLBI) at sub-millimeter wavelengths</vt:lpstr>
      <vt:lpstr>Evidence for a Low-Spin BH in SgrA*</vt:lpstr>
      <vt:lpstr>Slide 28</vt:lpstr>
      <vt:lpstr>M87</vt:lpstr>
      <vt:lpstr>Slide 30</vt:lpstr>
      <vt:lpstr>1.3 mm Images</vt:lpstr>
      <vt:lpstr>0.87 mm Images</vt:lpstr>
      <vt:lpstr>Numerical Simulations (GRMHD)</vt:lpstr>
      <vt:lpstr>How do black holes accrete gas?</vt:lpstr>
      <vt:lpstr>Gamma-Ray Bursts: Observing the birth of a black hole</vt:lpstr>
      <vt:lpstr>Slide 36</vt:lpstr>
      <vt:lpstr>…but bigger black holes form at the centers of galaxies</vt:lpstr>
      <vt:lpstr>Slide 38</vt:lpstr>
      <vt:lpstr>What is a quasar?</vt:lpstr>
      <vt:lpstr>The Eddington Limit</vt:lpstr>
      <vt:lpstr>Black Hole Growth</vt:lpstr>
      <vt:lpstr>Correlation between black hole mass and velocity dispersion of their host spheroids</vt:lpstr>
      <vt:lpstr>Why Are Quasars Short Lived?</vt:lpstr>
      <vt:lpstr>Unbinding the gas in a galaxy:</vt:lpstr>
      <vt:lpstr>Computer Simulations of Quasar Feedback</vt:lpstr>
      <vt:lpstr>Slide 46</vt:lpstr>
      <vt:lpstr>Binary AGN with 1-10kpc separation at z&lt;0.3</vt:lpstr>
      <vt:lpstr>X-ray Image of a binary black hole system in NGC 6240</vt:lpstr>
      <vt:lpstr>Slide 49</vt:lpstr>
      <vt:lpstr>Slide 50</vt:lpstr>
      <vt:lpstr>0402+379 (Rodriguez et al. 2006-9)</vt:lpstr>
      <vt:lpstr>Slide 52</vt:lpstr>
      <vt:lpstr>Slide 53</vt:lpstr>
      <vt:lpstr>Slide 54</vt:lpstr>
      <vt:lpstr>Slide 55</vt:lpstr>
      <vt:lpstr>Double Broad Lines: Reverberation </vt:lpstr>
      <vt:lpstr>Slide 57</vt:lpstr>
      <vt:lpstr>Multiple Black Holes</vt:lpstr>
      <vt:lpstr>Extreme Mass Ratio Inspirals (EMRIs)</vt:lpstr>
      <vt:lpstr>Gravitational Waves</vt:lpstr>
      <vt:lpstr>Black Hole Recoil</vt:lpstr>
      <vt:lpstr>Gravitational Wave Recoil</vt:lpstr>
      <vt:lpstr>Gravitational Wave Recoil</vt:lpstr>
      <vt:lpstr>Gravitational Wave Recoil</vt:lpstr>
      <vt:lpstr>A recoil candidate: CID-42</vt:lpstr>
      <vt:lpstr>Effect of Recoil on Black Hole Growth</vt:lpstr>
      <vt:lpstr>Star Clusters Around Recoiled Black Holes in the Milky Way Halo </vt:lpstr>
      <vt:lpstr>Tidal Disruption of a Star by a Supermassive Black Hole </vt:lpstr>
      <vt:lpstr>Tidal Disruption of Stars</vt:lpstr>
      <vt:lpstr>EM Counterpart of LISA Sources: Tidal Disruption of Stars</vt:lpstr>
      <vt:lpstr>A Relativistic Jet from a TDE: Swift 164449.3+573451 (GRB110328A)</vt:lpstr>
      <vt:lpstr>Observing Lense-Thirring Precession in Tidal Disruption Flares                             </vt:lpstr>
      <vt:lpstr>Slide 73</vt:lpstr>
      <vt:lpstr>Tidal Disruption of a Proto-Planetary Disk by SgrA*</vt:lpstr>
      <vt:lpstr>Slide 75</vt:lpstr>
      <vt:lpstr>Hypervelocity Planets</vt:lpstr>
      <vt:lpstr>Slide 77</vt:lpstr>
      <vt:lpstr>Summary:</vt:lpstr>
      <vt:lpstr>Summary:</vt:lpstr>
      <vt:lpstr>Slide 80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first Sources of Light</dc:title>
  <dc:creator>Abraham Loeb</dc:creator>
  <cp:lastModifiedBy>Avi Loeb</cp:lastModifiedBy>
  <cp:revision>432</cp:revision>
  <cp:lastPrinted>2002-08-26T17:14:28Z</cp:lastPrinted>
  <dcterms:created xsi:type="dcterms:W3CDTF">2012-07-03T06:22:20Z</dcterms:created>
  <dcterms:modified xsi:type="dcterms:W3CDTF">2012-07-03T06:40:28Z</dcterms:modified>
</cp:coreProperties>
</file>