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pdf" ContentType="application/pdf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embeddings/oleObject8.bin" ContentType="application/vnd.openxmlformats-officedocument.oleObject"/>
  <Default Extension="rels" ContentType="application/vnd.openxmlformats-package.relationships+xml"/>
  <Override PartName="/ppt/slides/slide62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7.bin" ContentType="application/vnd.openxmlformats-officedocument.oleObject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embeddings/oleObject3.bin" ContentType="application/vnd.openxmlformats-officedocument.oleObject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73"/>
  </p:notesMasterIdLst>
  <p:sldIdLst>
    <p:sldId id="899" r:id="rId2"/>
    <p:sldId id="852" r:id="rId3"/>
    <p:sldId id="854" r:id="rId4"/>
    <p:sldId id="853" r:id="rId5"/>
    <p:sldId id="856" r:id="rId6"/>
    <p:sldId id="888" r:id="rId7"/>
    <p:sldId id="824" r:id="rId8"/>
    <p:sldId id="772" r:id="rId9"/>
    <p:sldId id="938" r:id="rId10"/>
    <p:sldId id="940" r:id="rId11"/>
    <p:sldId id="773" r:id="rId12"/>
    <p:sldId id="742" r:id="rId13"/>
    <p:sldId id="937" r:id="rId14"/>
    <p:sldId id="921" r:id="rId15"/>
    <p:sldId id="939" r:id="rId16"/>
    <p:sldId id="922" r:id="rId17"/>
    <p:sldId id="753" r:id="rId18"/>
    <p:sldId id="931" r:id="rId19"/>
    <p:sldId id="925" r:id="rId20"/>
    <p:sldId id="933" r:id="rId21"/>
    <p:sldId id="932" r:id="rId22"/>
    <p:sldId id="934" r:id="rId23"/>
    <p:sldId id="935" r:id="rId24"/>
    <p:sldId id="924" r:id="rId25"/>
    <p:sldId id="955" r:id="rId26"/>
    <p:sldId id="916" r:id="rId27"/>
    <p:sldId id="956" r:id="rId28"/>
    <p:sldId id="953" r:id="rId29"/>
    <p:sldId id="910" r:id="rId30"/>
    <p:sldId id="951" r:id="rId31"/>
    <p:sldId id="952" r:id="rId32"/>
    <p:sldId id="896" r:id="rId33"/>
    <p:sldId id="810" r:id="rId34"/>
    <p:sldId id="880" r:id="rId35"/>
    <p:sldId id="958" r:id="rId36"/>
    <p:sldId id="936" r:id="rId37"/>
    <p:sldId id="915" r:id="rId38"/>
    <p:sldId id="754" r:id="rId39"/>
    <p:sldId id="900" r:id="rId40"/>
    <p:sldId id="673" r:id="rId41"/>
    <p:sldId id="879" r:id="rId42"/>
    <p:sldId id="927" r:id="rId43"/>
    <p:sldId id="908" r:id="rId44"/>
    <p:sldId id="928" r:id="rId45"/>
    <p:sldId id="897" r:id="rId46"/>
    <p:sldId id="782" r:id="rId47"/>
    <p:sldId id="783" r:id="rId48"/>
    <p:sldId id="784" r:id="rId49"/>
    <p:sldId id="786" r:id="rId50"/>
    <p:sldId id="788" r:id="rId51"/>
    <p:sldId id="832" r:id="rId52"/>
    <p:sldId id="789" r:id="rId53"/>
    <p:sldId id="798" r:id="rId54"/>
    <p:sldId id="790" r:id="rId55"/>
    <p:sldId id="796" r:id="rId56"/>
    <p:sldId id="797" r:id="rId57"/>
    <p:sldId id="903" r:id="rId58"/>
    <p:sldId id="904" r:id="rId59"/>
    <p:sldId id="905" r:id="rId60"/>
    <p:sldId id="948" r:id="rId61"/>
    <p:sldId id="947" r:id="rId62"/>
    <p:sldId id="869" r:id="rId63"/>
    <p:sldId id="914" r:id="rId64"/>
    <p:sldId id="949" r:id="rId65"/>
    <p:sldId id="950" r:id="rId66"/>
    <p:sldId id="954" r:id="rId67"/>
    <p:sldId id="957" r:id="rId68"/>
    <p:sldId id="929" r:id="rId69"/>
    <p:sldId id="930" r:id="rId70"/>
    <p:sldId id="891" r:id="rId71"/>
    <p:sldId id="946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b="1" i="1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00"/>
    <a:srgbClr val="FF6600"/>
    <a:srgbClr val="FF9900"/>
    <a:srgbClr val="000099"/>
    <a:srgbClr val="990000"/>
    <a:srgbClr val="00FFFF"/>
    <a:srgbClr val="FF0066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-2112" y="-1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pPr>
              <a:defRPr/>
            </a:pPr>
            <a:fld id="{AA97711E-ED4A-7B4E-B6BD-3EBB386AE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0E5F1-BE1D-3B4F-A074-08EFF5681E30}" type="slidenum">
              <a:rPr lang="en-US"/>
              <a:pPr/>
              <a:t>26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92150"/>
            <a:ext cx="4557713" cy="341788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lIns="86630" tIns="43315" rIns="86630" bIns="43315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0E389-A4F2-AE4B-BE2A-C6421ED70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CF60-044A-9B45-97D0-5436D1CFE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3553B-B1B6-4E4C-8D4B-79FFEEB6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668FD-D334-4A46-9678-BCA5896EC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3AC2C-9B5C-144A-9388-924FAAE2A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889B9-A839-9B49-9FAB-44F9BD6AD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E49F8-B20F-DF4A-82E6-E1BE893D6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17F3C-119B-C640-A0AE-FE8ECEE2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615F7-BB98-5F4D-80B1-77CAA6323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C89AA-840E-B24F-9B6E-8C6C90D1C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4226E-980A-544F-A787-E7785DBE3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/>
            </a:lvl1pPr>
          </a:lstStyle>
          <a:p>
            <a:pPr>
              <a:defRPr/>
            </a:pPr>
            <a:fld id="{48B33989-9A2F-7F46-B333-F8329011A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Aq-A-2-evolv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galaxy_01_z2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df"/><Relationship Id="rId6" Type="http://schemas.openxmlformats.org/officeDocument/2006/relationships/image" Target="../media/image401.png"/><Relationship Id="rId7" Type="http://schemas.openxmlformats.org/officeDocument/2006/relationships/image" Target="../media/image39.pdf"/><Relationship Id="rId8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video" Target="file://localhost/Users/aviloeb/Documents/Powerpoint/Movies/GRB.mov" TargetMode="Externa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file:///C:\loeb\Images\New\reion_50Mpc.mov" TargetMode="External"/><Relationship Id="rId5" Type="http://schemas.openxmlformats.org/officeDocument/2006/relationships/hyperlink" Target="file:///C:\loeb\Images\New\temp_768.mov" TargetMode="External"/><Relationship Id="rId6" Type="http://schemas.openxmlformats.org/officeDocument/2006/relationships/hyperlink" Target="file:///C:\loeb\Images\New\rhoHII_768.mov" TargetMode="External"/><Relationship Id="rId7" Type="http://schemas.openxmlformats.org/officeDocument/2006/relationships/image" Target="../media/image63.png"/><Relationship Id="rId1" Type="http://schemas.openxmlformats.org/officeDocument/2006/relationships/video" Target="file://localhost/Users/aviloeb/Documents/Powerpoint/Movies/rhoHII_768.mov" TargetMode="Externa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7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wmf"/><Relationship Id="rId3" Type="http://schemas.openxmlformats.org/officeDocument/2006/relationships/image" Target="../media/image76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localgroup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8" Type="http://schemas.openxmlformats.org/officeDocument/2006/relationships/oleObject" Target="../embeddings/oleObject8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4" Type="http://schemas.openxmlformats.org/officeDocument/2006/relationships/image" Target="../media/image9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21cm_fiducial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w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ns.it" TargetMode="External"/><Relationship Id="rId3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144000" cy="1470025"/>
          </a:xfrm>
        </p:spPr>
        <p:txBody>
          <a:bodyPr/>
          <a:lstStyle/>
          <a:p>
            <a:r>
              <a:rPr lang="en-US" b="1" i="1" dirty="0" smtClean="0"/>
              <a:t>Let there be Light (and darkness) …</a:t>
            </a:r>
            <a:br>
              <a:rPr lang="en-US" b="1" i="1" dirty="0" smtClean="0"/>
            </a:br>
            <a:r>
              <a:rPr lang="en-US" sz="3600" dirty="0" smtClean="0"/>
              <a:t>The Beginning and the End of Cosmology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Professor Avi Loeb</a:t>
            </a:r>
          </a:p>
          <a:p>
            <a:r>
              <a:rPr lang="en-US" dirty="0"/>
              <a:t>Harvard University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7772400" y="3124200"/>
            <a:ext cx="304800" cy="304800"/>
          </a:xfrm>
          <a:prstGeom prst="sun">
            <a:avLst>
              <a:gd name="adj" fmla="val 25000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609600" y="685800"/>
            <a:ext cx="304800" cy="304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1371600" y="990600"/>
            <a:ext cx="304800" cy="304800"/>
          </a:xfrm>
          <a:prstGeom prst="sun">
            <a:avLst>
              <a:gd name="adj" fmla="val 25000"/>
            </a:avLst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5943600" y="3124200"/>
            <a:ext cx="304800" cy="304800"/>
          </a:xfrm>
          <a:prstGeom prst="sun">
            <a:avLst>
              <a:gd name="adj" fmla="val 25000"/>
            </a:avLst>
          </a:prstGeom>
          <a:solidFill>
            <a:srgbClr val="FF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7467600" y="3581400"/>
            <a:ext cx="304800" cy="304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8382000" y="3581400"/>
            <a:ext cx="304800" cy="3048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8077200" y="838200"/>
            <a:ext cx="304800" cy="304800"/>
          </a:xfrm>
          <a:prstGeom prst="sun">
            <a:avLst>
              <a:gd name="adj" fmla="val 25000"/>
            </a:avLst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7178" t="40166" r="10823"/>
          <a:stretch>
            <a:fillRect/>
          </a:stretch>
        </p:blipFill>
        <p:spPr bwMode="auto">
          <a:xfrm>
            <a:off x="1295400" y="596900"/>
            <a:ext cx="6629400" cy="62611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295400" y="0"/>
            <a:ext cx="6629400" cy="625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0" i="0">
                <a:solidFill>
                  <a:schemeClr val="accent2"/>
                </a:solidFill>
              </a:rPr>
              <a:t>The Visible Universe</a:t>
            </a:r>
          </a:p>
        </p:txBody>
      </p:sp>
      <p:sp>
        <p:nvSpPr>
          <p:cNvPr id="1186820" name="Text Box 4"/>
          <p:cNvSpPr txBox="1">
            <a:spLocks noChangeArrowheads="1"/>
          </p:cNvSpPr>
          <p:nvPr/>
        </p:nvSpPr>
        <p:spPr bwMode="auto">
          <a:xfrm>
            <a:off x="1981200" y="5045075"/>
            <a:ext cx="5181600" cy="94615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</a:rPr>
              <a:t>  </a:t>
            </a:r>
            <a:r>
              <a:rPr lang="en-US" sz="2400">
                <a:solidFill>
                  <a:srgbClr val="0000FF"/>
                </a:solidFill>
              </a:rPr>
              <a:t>z&gt;5: most comoving volume (best statistical constraints on high k-modes)</a:t>
            </a:r>
            <a:r>
              <a:rPr lang="en-US" sz="280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8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8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2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3048000"/>
            <a:ext cx="7772400" cy="1143000"/>
          </a:xfrm>
        </p:spPr>
        <p:txBody>
          <a:bodyPr/>
          <a:lstStyle/>
          <a:p>
            <a:r>
              <a:rPr lang="en-US" sz="5400" b="1" i="1">
                <a:latin typeface="Vivaldi" charset="0"/>
              </a:rPr>
              <a:t>Gravitational Instability</a:t>
            </a:r>
          </a:p>
        </p:txBody>
      </p:sp>
      <p:sp>
        <p:nvSpPr>
          <p:cNvPr id="828423" name="Text Box 7"/>
          <p:cNvSpPr txBox="1">
            <a:spLocks noChangeArrowheads="1"/>
          </p:cNvSpPr>
          <p:nvPr/>
        </p:nvSpPr>
        <p:spPr bwMode="auto">
          <a:xfrm>
            <a:off x="0" y="304800"/>
            <a:ext cx="9144000" cy="1189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effectLst>
                  <a:outerShdw blurRad="38100" dist="38100" dir="2700000" algn="tl">
                    <a:srgbClr val="808080"/>
                  </a:outerShdw>
                </a:effectLst>
              </a:rPr>
              <a:t>The evolution of the universe is characterized by a persistent transition from  </a:t>
            </a:r>
            <a:r>
              <a:rPr lang="en-US" sz="3200" u="sng">
                <a:effectLst>
                  <a:outerShdw blurRad="38100" dist="38100" dir="2700000" algn="tl">
                    <a:srgbClr val="808080"/>
                  </a:outerShdw>
                </a:effectLst>
              </a:rPr>
              <a:t>simplicity to complexity</a:t>
            </a:r>
            <a:r>
              <a:rPr lang="en-US" sz="4000"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</a:p>
        </p:txBody>
      </p:sp>
      <p:sp>
        <p:nvSpPr>
          <p:cNvPr id="828424" name="Text Box 8"/>
          <p:cNvSpPr txBox="1">
            <a:spLocks noChangeArrowheads="1"/>
          </p:cNvSpPr>
          <p:nvPr/>
        </p:nvSpPr>
        <p:spPr bwMode="auto">
          <a:xfrm>
            <a:off x="3581400" y="1981200"/>
            <a:ext cx="22860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latin typeface="Verdana" charset="0"/>
              </a:rPr>
              <a:t>Why?</a:t>
            </a:r>
          </a:p>
        </p:txBody>
      </p:sp>
      <p:sp>
        <p:nvSpPr>
          <p:cNvPr id="828425" name="Text Box 9"/>
          <p:cNvSpPr txBox="1">
            <a:spLocks noChangeArrowheads="1"/>
          </p:cNvSpPr>
          <p:nvPr/>
        </p:nvSpPr>
        <p:spPr bwMode="auto">
          <a:xfrm>
            <a:off x="0" y="4191000"/>
            <a:ext cx="9144000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We can feed the initial conditions to a computer and solve for the evolution of cosmic structure.</a:t>
            </a:r>
            <a:r>
              <a:rPr lang="en-US" sz="280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sz="2800" dirty="0" err="1" smtClean="0"/>
              <a:t>E</a:t>
            </a:r>
            <a:r>
              <a:rPr lang="en-US" sz="2800" dirty="0" err="1" smtClean="0"/>
              <a:t>verthing</a:t>
            </a:r>
            <a:r>
              <a:rPr lang="en-US" sz="2800" dirty="0" smtClean="0"/>
              <a:t> </a:t>
            </a:r>
            <a:r>
              <a:rPr lang="en-US" sz="2800" dirty="0"/>
              <a:t>else (including our own daily actions as human beings) was</a:t>
            </a:r>
            <a:r>
              <a:rPr lang="en-US" sz="2800" dirty="0" smtClean="0"/>
              <a:t> </a:t>
            </a:r>
            <a:r>
              <a:rPr lang="en-US" sz="2800" dirty="0" smtClean="0"/>
              <a:t>dictated by</a:t>
            </a:r>
            <a:r>
              <a:rPr lang="en-US" sz="2800" dirty="0" smtClean="0"/>
              <a:t> </a:t>
            </a:r>
            <a:r>
              <a:rPr lang="en-US" sz="2800" dirty="0"/>
              <a:t>these initial </a:t>
            </a:r>
            <a:r>
              <a:rPr lang="en-US" sz="2800" dirty="0" smtClean="0"/>
              <a:t>conditions…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8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8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422" grpId="0"/>
      <p:bldP spid="828424" grpId="0"/>
      <p:bldP spid="8284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609600" y="-76200"/>
            <a:ext cx="10210800" cy="914400"/>
          </a:xfrm>
        </p:spPr>
        <p:txBody>
          <a:bodyPr/>
          <a:lstStyle/>
          <a:p>
            <a:r>
              <a:rPr lang="en-US" sz="4000" b="1" i="1"/>
              <a:t>On small scales the universe is clumpy</a:t>
            </a:r>
            <a:endParaRPr lang="en-US"/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609600" y="1981200"/>
            <a:ext cx="792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Freeform 4"/>
          <p:cNvSpPr>
            <a:spLocks/>
          </p:cNvSpPr>
          <p:nvPr/>
        </p:nvSpPr>
        <p:spPr bwMode="auto">
          <a:xfrm>
            <a:off x="609600" y="1600200"/>
            <a:ext cx="7772400" cy="685800"/>
          </a:xfrm>
          <a:custGeom>
            <a:avLst/>
            <a:gdLst>
              <a:gd name="T0" fmla="*/ 0 w 4896"/>
              <a:gd name="T1" fmla="*/ 2147483647 h 720"/>
              <a:gd name="T2" fmla="*/ 2147483647 w 4896"/>
              <a:gd name="T3" fmla="*/ 2147483647 h 720"/>
              <a:gd name="T4" fmla="*/ 2147483647 w 4896"/>
              <a:gd name="T5" fmla="*/ 2147483647 h 720"/>
              <a:gd name="T6" fmla="*/ 2147483647 w 4896"/>
              <a:gd name="T7" fmla="*/ 2147483647 h 720"/>
              <a:gd name="T8" fmla="*/ 2147483647 w 4896"/>
              <a:gd name="T9" fmla="*/ 2147483647 h 720"/>
              <a:gd name="T10" fmla="*/ 2147483647 w 4896"/>
              <a:gd name="T11" fmla="*/ 2147483647 h 720"/>
              <a:gd name="T12" fmla="*/ 2147483647 w 4896"/>
              <a:gd name="T13" fmla="*/ 2147483647 h 720"/>
              <a:gd name="T14" fmla="*/ 2147483647 w 4896"/>
              <a:gd name="T15" fmla="*/ 2147483647 h 720"/>
              <a:gd name="T16" fmla="*/ 2147483647 w 4896"/>
              <a:gd name="T17" fmla="*/ 2147483647 h 720"/>
              <a:gd name="T18" fmla="*/ 2147483647 w 4896"/>
              <a:gd name="T19" fmla="*/ 2147483647 h 720"/>
              <a:gd name="T20" fmla="*/ 2147483647 w 4896"/>
              <a:gd name="T21" fmla="*/ 2147483647 h 720"/>
              <a:gd name="T22" fmla="*/ 2147483647 w 4896"/>
              <a:gd name="T23" fmla="*/ 2147483647 h 720"/>
              <a:gd name="T24" fmla="*/ 2147483647 w 4896"/>
              <a:gd name="T25" fmla="*/ 2147483647 h 720"/>
              <a:gd name="T26" fmla="*/ 2147483647 w 4896"/>
              <a:gd name="T27" fmla="*/ 2147483647 h 72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896"/>
              <a:gd name="T43" fmla="*/ 0 h 720"/>
              <a:gd name="T44" fmla="*/ 4896 w 4896"/>
              <a:gd name="T45" fmla="*/ 720 h 72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896" h="720">
                <a:moveTo>
                  <a:pt x="0" y="416"/>
                </a:moveTo>
                <a:cubicBezTo>
                  <a:pt x="80" y="300"/>
                  <a:pt x="160" y="184"/>
                  <a:pt x="336" y="224"/>
                </a:cubicBezTo>
                <a:cubicBezTo>
                  <a:pt x="512" y="264"/>
                  <a:pt x="816" y="656"/>
                  <a:pt x="1056" y="656"/>
                </a:cubicBezTo>
                <a:cubicBezTo>
                  <a:pt x="1296" y="656"/>
                  <a:pt x="1568" y="248"/>
                  <a:pt x="1776" y="224"/>
                </a:cubicBezTo>
                <a:cubicBezTo>
                  <a:pt x="1984" y="200"/>
                  <a:pt x="2160" y="512"/>
                  <a:pt x="2304" y="512"/>
                </a:cubicBezTo>
                <a:cubicBezTo>
                  <a:pt x="2448" y="512"/>
                  <a:pt x="2512" y="200"/>
                  <a:pt x="2640" y="224"/>
                </a:cubicBezTo>
                <a:cubicBezTo>
                  <a:pt x="2768" y="248"/>
                  <a:pt x="2888" y="656"/>
                  <a:pt x="3072" y="656"/>
                </a:cubicBezTo>
                <a:cubicBezTo>
                  <a:pt x="3256" y="656"/>
                  <a:pt x="3608" y="248"/>
                  <a:pt x="3744" y="224"/>
                </a:cubicBezTo>
                <a:cubicBezTo>
                  <a:pt x="3880" y="200"/>
                  <a:pt x="3848" y="488"/>
                  <a:pt x="3888" y="512"/>
                </a:cubicBezTo>
                <a:cubicBezTo>
                  <a:pt x="3928" y="536"/>
                  <a:pt x="3920" y="376"/>
                  <a:pt x="3984" y="368"/>
                </a:cubicBezTo>
                <a:cubicBezTo>
                  <a:pt x="4048" y="360"/>
                  <a:pt x="4192" y="520"/>
                  <a:pt x="4272" y="464"/>
                </a:cubicBezTo>
                <a:cubicBezTo>
                  <a:pt x="4352" y="408"/>
                  <a:pt x="4392" y="0"/>
                  <a:pt x="4464" y="32"/>
                </a:cubicBezTo>
                <a:cubicBezTo>
                  <a:pt x="4536" y="64"/>
                  <a:pt x="4632" y="592"/>
                  <a:pt x="4704" y="656"/>
                </a:cubicBezTo>
                <a:cubicBezTo>
                  <a:pt x="4776" y="720"/>
                  <a:pt x="4864" y="456"/>
                  <a:pt x="4896" y="4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-76200" y="1600200"/>
            <a:ext cx="121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Mean Density</a:t>
            </a:r>
            <a:endParaRPr lang="en-US">
              <a:solidFill>
                <a:srgbClr val="111111"/>
              </a:solidFill>
            </a:endParaRPr>
          </a:p>
        </p:txBody>
      </p:sp>
      <p:sp>
        <p:nvSpPr>
          <p:cNvPr id="26630" name="WordArt 6"/>
          <p:cNvSpPr>
            <a:spLocks noChangeArrowheads="1" noChangeShapeType="1" noTextEdit="1"/>
          </p:cNvSpPr>
          <p:nvPr/>
        </p:nvSpPr>
        <p:spPr bwMode="auto">
          <a:xfrm>
            <a:off x="4648200" y="1295400"/>
            <a:ext cx="1935163" cy="3238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kern="10" spc="-18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Density perturbation</a:t>
            </a: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4419600" y="2667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81000" y="990600"/>
            <a:ext cx="1371600" cy="366713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Early times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381000" y="2743200"/>
            <a:ext cx="2057400" cy="366713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Intermediate  times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609600" y="3886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762000" y="60960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533400" y="4419600"/>
            <a:ext cx="1219200" cy="366713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Late times</a:t>
            </a:r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685800" y="2971800"/>
            <a:ext cx="8077200" cy="1295400"/>
          </a:xfrm>
          <a:custGeom>
            <a:avLst/>
            <a:gdLst>
              <a:gd name="T0" fmla="*/ 0 w 5088"/>
              <a:gd name="T1" fmla="*/ 2147483647 h 1072"/>
              <a:gd name="T2" fmla="*/ 2147483647 w 5088"/>
              <a:gd name="T3" fmla="*/ 2147483647 h 1072"/>
              <a:gd name="T4" fmla="*/ 2147483647 w 5088"/>
              <a:gd name="T5" fmla="*/ 2147483647 h 1072"/>
              <a:gd name="T6" fmla="*/ 2147483647 w 5088"/>
              <a:gd name="T7" fmla="*/ 2147483647 h 1072"/>
              <a:gd name="T8" fmla="*/ 2147483647 w 5088"/>
              <a:gd name="T9" fmla="*/ 2147483647 h 1072"/>
              <a:gd name="T10" fmla="*/ 2147483647 w 5088"/>
              <a:gd name="T11" fmla="*/ 2147483647 h 1072"/>
              <a:gd name="T12" fmla="*/ 2147483647 w 5088"/>
              <a:gd name="T13" fmla="*/ 2147483647 h 1072"/>
              <a:gd name="T14" fmla="*/ 2147483647 w 5088"/>
              <a:gd name="T15" fmla="*/ 2147483647 h 1072"/>
              <a:gd name="T16" fmla="*/ 2147483647 w 5088"/>
              <a:gd name="T17" fmla="*/ 2147483647 h 1072"/>
              <a:gd name="T18" fmla="*/ 2147483647 w 5088"/>
              <a:gd name="T19" fmla="*/ 2147483647 h 1072"/>
              <a:gd name="T20" fmla="*/ 2147483647 w 5088"/>
              <a:gd name="T21" fmla="*/ 2147483647 h 1072"/>
              <a:gd name="T22" fmla="*/ 2147483647 w 5088"/>
              <a:gd name="T23" fmla="*/ 2147483647 h 1072"/>
              <a:gd name="T24" fmla="*/ 2147483647 w 5088"/>
              <a:gd name="T25" fmla="*/ 2147483647 h 1072"/>
              <a:gd name="T26" fmla="*/ 2147483647 w 5088"/>
              <a:gd name="T27" fmla="*/ 2147483647 h 1072"/>
              <a:gd name="T28" fmla="*/ 2147483647 w 5088"/>
              <a:gd name="T29" fmla="*/ 2147483647 h 1072"/>
              <a:gd name="T30" fmla="*/ 2147483647 w 5088"/>
              <a:gd name="T31" fmla="*/ 2147483647 h 1072"/>
              <a:gd name="T32" fmla="*/ 2147483647 w 5088"/>
              <a:gd name="T33" fmla="*/ 2147483647 h 1072"/>
              <a:gd name="T34" fmla="*/ 2147483647 w 5088"/>
              <a:gd name="T35" fmla="*/ 2147483647 h 1072"/>
              <a:gd name="T36" fmla="*/ 2147483647 w 5088"/>
              <a:gd name="T37" fmla="*/ 2147483647 h 1072"/>
              <a:gd name="T38" fmla="*/ 2147483647 w 5088"/>
              <a:gd name="T39" fmla="*/ 2147483647 h 1072"/>
              <a:gd name="T40" fmla="*/ 2147483647 w 5088"/>
              <a:gd name="T41" fmla="*/ 2147483647 h 1072"/>
              <a:gd name="T42" fmla="*/ 2147483647 w 5088"/>
              <a:gd name="T43" fmla="*/ 2147483647 h 1072"/>
              <a:gd name="T44" fmla="*/ 2147483647 w 5088"/>
              <a:gd name="T45" fmla="*/ 2147483647 h 1072"/>
              <a:gd name="T46" fmla="*/ 2147483647 w 5088"/>
              <a:gd name="T47" fmla="*/ 2147483647 h 1072"/>
              <a:gd name="T48" fmla="*/ 2147483647 w 5088"/>
              <a:gd name="T49" fmla="*/ 2147483647 h 1072"/>
              <a:gd name="T50" fmla="*/ 2147483647 w 5088"/>
              <a:gd name="T51" fmla="*/ 2147483647 h 1072"/>
              <a:gd name="T52" fmla="*/ 2147483647 w 5088"/>
              <a:gd name="T53" fmla="*/ 2147483647 h 1072"/>
              <a:gd name="T54" fmla="*/ 2147483647 w 5088"/>
              <a:gd name="T55" fmla="*/ 2147483647 h 1072"/>
              <a:gd name="T56" fmla="*/ 2147483647 w 5088"/>
              <a:gd name="T57" fmla="*/ 2147483647 h 1072"/>
              <a:gd name="T58" fmla="*/ 2147483647 w 5088"/>
              <a:gd name="T59" fmla="*/ 2147483647 h 1072"/>
              <a:gd name="T60" fmla="*/ 2147483647 w 5088"/>
              <a:gd name="T61" fmla="*/ 2147483647 h 107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088"/>
              <a:gd name="T94" fmla="*/ 0 h 1072"/>
              <a:gd name="T95" fmla="*/ 5088 w 5088"/>
              <a:gd name="T96" fmla="*/ 1072 h 107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088" h="1072">
                <a:moveTo>
                  <a:pt x="0" y="776"/>
                </a:moveTo>
                <a:cubicBezTo>
                  <a:pt x="92" y="760"/>
                  <a:pt x="184" y="744"/>
                  <a:pt x="240" y="680"/>
                </a:cubicBezTo>
                <a:cubicBezTo>
                  <a:pt x="296" y="616"/>
                  <a:pt x="304" y="392"/>
                  <a:pt x="336" y="392"/>
                </a:cubicBezTo>
                <a:cubicBezTo>
                  <a:pt x="368" y="392"/>
                  <a:pt x="400" y="592"/>
                  <a:pt x="432" y="680"/>
                </a:cubicBezTo>
                <a:cubicBezTo>
                  <a:pt x="464" y="768"/>
                  <a:pt x="472" y="872"/>
                  <a:pt x="528" y="920"/>
                </a:cubicBezTo>
                <a:cubicBezTo>
                  <a:pt x="584" y="968"/>
                  <a:pt x="640" y="960"/>
                  <a:pt x="768" y="968"/>
                </a:cubicBezTo>
                <a:cubicBezTo>
                  <a:pt x="896" y="976"/>
                  <a:pt x="1176" y="1008"/>
                  <a:pt x="1296" y="968"/>
                </a:cubicBezTo>
                <a:cubicBezTo>
                  <a:pt x="1416" y="928"/>
                  <a:pt x="1440" y="816"/>
                  <a:pt x="1488" y="728"/>
                </a:cubicBezTo>
                <a:cubicBezTo>
                  <a:pt x="1536" y="640"/>
                  <a:pt x="1560" y="504"/>
                  <a:pt x="1584" y="440"/>
                </a:cubicBezTo>
                <a:cubicBezTo>
                  <a:pt x="1608" y="376"/>
                  <a:pt x="1608" y="304"/>
                  <a:pt x="1632" y="344"/>
                </a:cubicBezTo>
                <a:cubicBezTo>
                  <a:pt x="1656" y="384"/>
                  <a:pt x="1640" y="560"/>
                  <a:pt x="1728" y="680"/>
                </a:cubicBezTo>
                <a:cubicBezTo>
                  <a:pt x="1816" y="800"/>
                  <a:pt x="2032" y="1072"/>
                  <a:pt x="2160" y="1064"/>
                </a:cubicBezTo>
                <a:cubicBezTo>
                  <a:pt x="2288" y="1056"/>
                  <a:pt x="2432" y="752"/>
                  <a:pt x="2496" y="632"/>
                </a:cubicBezTo>
                <a:cubicBezTo>
                  <a:pt x="2560" y="512"/>
                  <a:pt x="2520" y="384"/>
                  <a:pt x="2544" y="344"/>
                </a:cubicBezTo>
                <a:cubicBezTo>
                  <a:pt x="2568" y="304"/>
                  <a:pt x="2616" y="328"/>
                  <a:pt x="2640" y="392"/>
                </a:cubicBezTo>
                <a:cubicBezTo>
                  <a:pt x="2664" y="456"/>
                  <a:pt x="2656" y="640"/>
                  <a:pt x="2688" y="728"/>
                </a:cubicBezTo>
                <a:cubicBezTo>
                  <a:pt x="2720" y="816"/>
                  <a:pt x="2736" y="872"/>
                  <a:pt x="2832" y="920"/>
                </a:cubicBezTo>
                <a:cubicBezTo>
                  <a:pt x="2928" y="968"/>
                  <a:pt x="3128" y="1056"/>
                  <a:pt x="3264" y="1016"/>
                </a:cubicBezTo>
                <a:cubicBezTo>
                  <a:pt x="3400" y="976"/>
                  <a:pt x="3576" y="784"/>
                  <a:pt x="3648" y="680"/>
                </a:cubicBezTo>
                <a:cubicBezTo>
                  <a:pt x="3720" y="576"/>
                  <a:pt x="3680" y="400"/>
                  <a:pt x="3696" y="392"/>
                </a:cubicBezTo>
                <a:cubicBezTo>
                  <a:pt x="3712" y="384"/>
                  <a:pt x="3720" y="560"/>
                  <a:pt x="3744" y="632"/>
                </a:cubicBezTo>
                <a:cubicBezTo>
                  <a:pt x="3768" y="704"/>
                  <a:pt x="3768" y="760"/>
                  <a:pt x="3840" y="824"/>
                </a:cubicBezTo>
                <a:cubicBezTo>
                  <a:pt x="3912" y="888"/>
                  <a:pt x="4088" y="1048"/>
                  <a:pt x="4176" y="1016"/>
                </a:cubicBezTo>
                <a:cubicBezTo>
                  <a:pt x="4264" y="984"/>
                  <a:pt x="4328" y="760"/>
                  <a:pt x="4368" y="632"/>
                </a:cubicBezTo>
                <a:cubicBezTo>
                  <a:pt x="4408" y="504"/>
                  <a:pt x="4408" y="328"/>
                  <a:pt x="4416" y="248"/>
                </a:cubicBezTo>
                <a:cubicBezTo>
                  <a:pt x="4424" y="168"/>
                  <a:pt x="4408" y="184"/>
                  <a:pt x="4416" y="152"/>
                </a:cubicBezTo>
                <a:cubicBezTo>
                  <a:pt x="4424" y="120"/>
                  <a:pt x="4440" y="0"/>
                  <a:pt x="4464" y="56"/>
                </a:cubicBezTo>
                <a:cubicBezTo>
                  <a:pt x="4488" y="112"/>
                  <a:pt x="4528" y="360"/>
                  <a:pt x="4560" y="488"/>
                </a:cubicBezTo>
                <a:cubicBezTo>
                  <a:pt x="4592" y="616"/>
                  <a:pt x="4584" y="768"/>
                  <a:pt x="4656" y="824"/>
                </a:cubicBezTo>
                <a:cubicBezTo>
                  <a:pt x="4728" y="880"/>
                  <a:pt x="4920" y="832"/>
                  <a:pt x="4992" y="824"/>
                </a:cubicBezTo>
                <a:cubicBezTo>
                  <a:pt x="5064" y="816"/>
                  <a:pt x="5076" y="796"/>
                  <a:pt x="5088" y="7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4495800" y="4343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9" name="Freeform 15"/>
          <p:cNvSpPr>
            <a:spLocks/>
          </p:cNvSpPr>
          <p:nvPr/>
        </p:nvSpPr>
        <p:spPr bwMode="auto">
          <a:xfrm>
            <a:off x="990600" y="4051300"/>
            <a:ext cx="7772400" cy="2794000"/>
          </a:xfrm>
          <a:custGeom>
            <a:avLst/>
            <a:gdLst>
              <a:gd name="T0" fmla="*/ 0 w 4896"/>
              <a:gd name="T1" fmla="*/ 2147483647 h 1760"/>
              <a:gd name="T2" fmla="*/ 2147483647 w 4896"/>
              <a:gd name="T3" fmla="*/ 2147483647 h 1760"/>
              <a:gd name="T4" fmla="*/ 2147483647 w 4896"/>
              <a:gd name="T5" fmla="*/ 2147483647 h 1760"/>
              <a:gd name="T6" fmla="*/ 2147483647 w 4896"/>
              <a:gd name="T7" fmla="*/ 2147483647 h 1760"/>
              <a:gd name="T8" fmla="*/ 2147483647 w 4896"/>
              <a:gd name="T9" fmla="*/ 2147483647 h 1760"/>
              <a:gd name="T10" fmla="*/ 2147483647 w 4896"/>
              <a:gd name="T11" fmla="*/ 2147483647 h 1760"/>
              <a:gd name="T12" fmla="*/ 2147483647 w 4896"/>
              <a:gd name="T13" fmla="*/ 2147483647 h 1760"/>
              <a:gd name="T14" fmla="*/ 2147483647 w 4896"/>
              <a:gd name="T15" fmla="*/ 2147483647 h 1760"/>
              <a:gd name="T16" fmla="*/ 2147483647 w 4896"/>
              <a:gd name="T17" fmla="*/ 2147483647 h 1760"/>
              <a:gd name="T18" fmla="*/ 2147483647 w 4896"/>
              <a:gd name="T19" fmla="*/ 2147483647 h 1760"/>
              <a:gd name="T20" fmla="*/ 2147483647 w 4896"/>
              <a:gd name="T21" fmla="*/ 2147483647 h 1760"/>
              <a:gd name="T22" fmla="*/ 2147483647 w 4896"/>
              <a:gd name="T23" fmla="*/ 2147483647 h 1760"/>
              <a:gd name="T24" fmla="*/ 2147483647 w 4896"/>
              <a:gd name="T25" fmla="*/ 2147483647 h 1760"/>
              <a:gd name="T26" fmla="*/ 2147483647 w 4896"/>
              <a:gd name="T27" fmla="*/ 2147483647 h 1760"/>
              <a:gd name="T28" fmla="*/ 2147483647 w 4896"/>
              <a:gd name="T29" fmla="*/ 2147483647 h 1760"/>
              <a:gd name="T30" fmla="*/ 2147483647 w 4896"/>
              <a:gd name="T31" fmla="*/ 2147483647 h 1760"/>
              <a:gd name="T32" fmla="*/ 2147483647 w 4896"/>
              <a:gd name="T33" fmla="*/ 2147483647 h 1760"/>
              <a:gd name="T34" fmla="*/ 2147483647 w 4896"/>
              <a:gd name="T35" fmla="*/ 2147483647 h 1760"/>
              <a:gd name="T36" fmla="*/ 2147483647 w 4896"/>
              <a:gd name="T37" fmla="*/ 2147483647 h 1760"/>
              <a:gd name="T38" fmla="*/ 2147483647 w 4896"/>
              <a:gd name="T39" fmla="*/ 2147483647 h 1760"/>
              <a:gd name="T40" fmla="*/ 2147483647 w 4896"/>
              <a:gd name="T41" fmla="*/ 2147483647 h 1760"/>
              <a:gd name="T42" fmla="*/ 2147483647 w 4896"/>
              <a:gd name="T43" fmla="*/ 2147483647 h 1760"/>
              <a:gd name="T44" fmla="*/ 2147483647 w 4896"/>
              <a:gd name="T45" fmla="*/ 2147483647 h 1760"/>
              <a:gd name="T46" fmla="*/ 2147483647 w 4896"/>
              <a:gd name="T47" fmla="*/ 2147483647 h 1760"/>
              <a:gd name="T48" fmla="*/ 2147483647 w 4896"/>
              <a:gd name="T49" fmla="*/ 2147483647 h 1760"/>
              <a:gd name="T50" fmla="*/ 2147483647 w 4896"/>
              <a:gd name="T51" fmla="*/ 2147483647 h 1760"/>
              <a:gd name="T52" fmla="*/ 2147483647 w 4896"/>
              <a:gd name="T53" fmla="*/ 2147483647 h 1760"/>
              <a:gd name="T54" fmla="*/ 2147483647 w 4896"/>
              <a:gd name="T55" fmla="*/ 2147483647 h 1760"/>
              <a:gd name="T56" fmla="*/ 2147483647 w 4896"/>
              <a:gd name="T57" fmla="*/ 2147483647 h 1760"/>
              <a:gd name="T58" fmla="*/ 2147483647 w 4896"/>
              <a:gd name="T59" fmla="*/ 2147483647 h 1760"/>
              <a:gd name="T60" fmla="*/ 2147483647 w 4896"/>
              <a:gd name="T61" fmla="*/ 2147483647 h 1760"/>
              <a:gd name="T62" fmla="*/ 2147483647 w 4896"/>
              <a:gd name="T63" fmla="*/ 2147483647 h 1760"/>
              <a:gd name="T64" fmla="*/ 2147483647 w 4896"/>
              <a:gd name="T65" fmla="*/ 2147483647 h 1760"/>
              <a:gd name="T66" fmla="*/ 2147483647 w 4896"/>
              <a:gd name="T67" fmla="*/ 2147483647 h 176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896"/>
              <a:gd name="T103" fmla="*/ 0 h 1760"/>
              <a:gd name="T104" fmla="*/ 4896 w 4896"/>
              <a:gd name="T105" fmla="*/ 1760 h 176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896" h="1760">
                <a:moveTo>
                  <a:pt x="0" y="1288"/>
                </a:moveTo>
                <a:cubicBezTo>
                  <a:pt x="40" y="1148"/>
                  <a:pt x="80" y="1008"/>
                  <a:pt x="96" y="904"/>
                </a:cubicBezTo>
                <a:cubicBezTo>
                  <a:pt x="112" y="800"/>
                  <a:pt x="80" y="736"/>
                  <a:pt x="96" y="664"/>
                </a:cubicBezTo>
                <a:cubicBezTo>
                  <a:pt x="112" y="592"/>
                  <a:pt x="168" y="480"/>
                  <a:pt x="192" y="472"/>
                </a:cubicBezTo>
                <a:cubicBezTo>
                  <a:pt x="216" y="464"/>
                  <a:pt x="224" y="488"/>
                  <a:pt x="240" y="616"/>
                </a:cubicBezTo>
                <a:cubicBezTo>
                  <a:pt x="256" y="744"/>
                  <a:pt x="272" y="1096"/>
                  <a:pt x="288" y="1240"/>
                </a:cubicBezTo>
                <a:cubicBezTo>
                  <a:pt x="304" y="1384"/>
                  <a:pt x="280" y="1432"/>
                  <a:pt x="336" y="1480"/>
                </a:cubicBezTo>
                <a:cubicBezTo>
                  <a:pt x="392" y="1528"/>
                  <a:pt x="480" y="1520"/>
                  <a:pt x="624" y="1528"/>
                </a:cubicBezTo>
                <a:cubicBezTo>
                  <a:pt x="768" y="1536"/>
                  <a:pt x="1088" y="1552"/>
                  <a:pt x="1200" y="1528"/>
                </a:cubicBezTo>
                <a:cubicBezTo>
                  <a:pt x="1312" y="1504"/>
                  <a:pt x="1272" y="1448"/>
                  <a:pt x="1296" y="1384"/>
                </a:cubicBezTo>
                <a:cubicBezTo>
                  <a:pt x="1320" y="1320"/>
                  <a:pt x="1328" y="1272"/>
                  <a:pt x="1344" y="1144"/>
                </a:cubicBezTo>
                <a:cubicBezTo>
                  <a:pt x="1360" y="1016"/>
                  <a:pt x="1376" y="744"/>
                  <a:pt x="1392" y="616"/>
                </a:cubicBezTo>
                <a:cubicBezTo>
                  <a:pt x="1408" y="488"/>
                  <a:pt x="1416" y="352"/>
                  <a:pt x="1440" y="376"/>
                </a:cubicBezTo>
                <a:cubicBezTo>
                  <a:pt x="1464" y="400"/>
                  <a:pt x="1520" y="616"/>
                  <a:pt x="1536" y="760"/>
                </a:cubicBezTo>
                <a:cubicBezTo>
                  <a:pt x="1552" y="904"/>
                  <a:pt x="1520" y="1120"/>
                  <a:pt x="1536" y="1240"/>
                </a:cubicBezTo>
                <a:cubicBezTo>
                  <a:pt x="1552" y="1360"/>
                  <a:pt x="1560" y="1424"/>
                  <a:pt x="1632" y="1480"/>
                </a:cubicBezTo>
                <a:cubicBezTo>
                  <a:pt x="1704" y="1536"/>
                  <a:pt x="1824" y="1584"/>
                  <a:pt x="1968" y="1576"/>
                </a:cubicBezTo>
                <a:cubicBezTo>
                  <a:pt x="2112" y="1568"/>
                  <a:pt x="2392" y="1544"/>
                  <a:pt x="2496" y="1432"/>
                </a:cubicBezTo>
                <a:cubicBezTo>
                  <a:pt x="2600" y="1320"/>
                  <a:pt x="2576" y="1040"/>
                  <a:pt x="2592" y="904"/>
                </a:cubicBezTo>
                <a:cubicBezTo>
                  <a:pt x="2608" y="768"/>
                  <a:pt x="2584" y="672"/>
                  <a:pt x="2592" y="616"/>
                </a:cubicBezTo>
                <a:cubicBezTo>
                  <a:pt x="2600" y="560"/>
                  <a:pt x="2624" y="464"/>
                  <a:pt x="2640" y="568"/>
                </a:cubicBezTo>
                <a:cubicBezTo>
                  <a:pt x="2656" y="672"/>
                  <a:pt x="2648" y="1080"/>
                  <a:pt x="2688" y="1240"/>
                </a:cubicBezTo>
                <a:cubicBezTo>
                  <a:pt x="2728" y="1400"/>
                  <a:pt x="2744" y="1488"/>
                  <a:pt x="2880" y="1528"/>
                </a:cubicBezTo>
                <a:cubicBezTo>
                  <a:pt x="3016" y="1568"/>
                  <a:pt x="3384" y="1664"/>
                  <a:pt x="3504" y="1480"/>
                </a:cubicBezTo>
                <a:cubicBezTo>
                  <a:pt x="3624" y="1296"/>
                  <a:pt x="3576" y="608"/>
                  <a:pt x="3600" y="424"/>
                </a:cubicBezTo>
                <a:cubicBezTo>
                  <a:pt x="3624" y="240"/>
                  <a:pt x="3632" y="264"/>
                  <a:pt x="3648" y="376"/>
                </a:cubicBezTo>
                <a:cubicBezTo>
                  <a:pt x="3664" y="488"/>
                  <a:pt x="3664" y="912"/>
                  <a:pt x="3696" y="1096"/>
                </a:cubicBezTo>
                <a:cubicBezTo>
                  <a:pt x="3728" y="1280"/>
                  <a:pt x="3760" y="1408"/>
                  <a:pt x="3840" y="1480"/>
                </a:cubicBezTo>
                <a:cubicBezTo>
                  <a:pt x="3920" y="1552"/>
                  <a:pt x="4120" y="1760"/>
                  <a:pt x="4176" y="1528"/>
                </a:cubicBezTo>
                <a:cubicBezTo>
                  <a:pt x="4232" y="1296"/>
                  <a:pt x="4152" y="176"/>
                  <a:pt x="4176" y="88"/>
                </a:cubicBezTo>
                <a:cubicBezTo>
                  <a:pt x="4200" y="0"/>
                  <a:pt x="4280" y="792"/>
                  <a:pt x="4320" y="1000"/>
                </a:cubicBezTo>
                <a:cubicBezTo>
                  <a:pt x="4360" y="1208"/>
                  <a:pt x="4368" y="1256"/>
                  <a:pt x="4416" y="1336"/>
                </a:cubicBezTo>
                <a:cubicBezTo>
                  <a:pt x="4464" y="1416"/>
                  <a:pt x="4528" y="1456"/>
                  <a:pt x="4608" y="1480"/>
                </a:cubicBezTo>
                <a:cubicBezTo>
                  <a:pt x="4688" y="1504"/>
                  <a:pt x="4856" y="1480"/>
                  <a:pt x="4896" y="14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0" name="WordArt 16" descr="White marble"/>
          <p:cNvSpPr>
            <a:spLocks noChangeArrowheads="1" noChangeShapeType="1" noTextEdit="1"/>
          </p:cNvSpPr>
          <p:nvPr/>
        </p:nvSpPr>
        <p:spPr bwMode="auto">
          <a:xfrm>
            <a:off x="2438400" y="4876800"/>
            <a:ext cx="1684338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Bound Object</a:t>
            </a:r>
          </a:p>
        </p:txBody>
      </p:sp>
      <p:sp>
        <p:nvSpPr>
          <p:cNvPr id="26641" name="AutoShape 17"/>
          <p:cNvSpPr>
            <a:spLocks noChangeArrowheads="1"/>
          </p:cNvSpPr>
          <p:nvPr/>
        </p:nvSpPr>
        <p:spPr bwMode="auto">
          <a:xfrm>
            <a:off x="4343400" y="2667000"/>
            <a:ext cx="76200" cy="762000"/>
          </a:xfrm>
          <a:prstGeom prst="downArrow">
            <a:avLst>
              <a:gd name="adj1" fmla="val 50000"/>
              <a:gd name="adj2" fmla="val 2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2" name="AutoShape 18"/>
          <p:cNvSpPr>
            <a:spLocks noChangeArrowheads="1"/>
          </p:cNvSpPr>
          <p:nvPr/>
        </p:nvSpPr>
        <p:spPr bwMode="auto">
          <a:xfrm>
            <a:off x="4419600" y="4343400"/>
            <a:ext cx="76200" cy="762000"/>
          </a:xfrm>
          <a:prstGeom prst="downArrow">
            <a:avLst>
              <a:gd name="adj1" fmla="val 50000"/>
              <a:gd name="adj2" fmla="val 2500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3" name="WordArt 19"/>
          <p:cNvSpPr>
            <a:spLocks noChangeArrowheads="1" noChangeShapeType="1" noTextEdit="1"/>
          </p:cNvSpPr>
          <p:nvPr/>
        </p:nvSpPr>
        <p:spPr bwMode="auto">
          <a:xfrm>
            <a:off x="3962400" y="6400800"/>
            <a:ext cx="411163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Void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/>
          <a:lstStyle/>
          <a:p>
            <a:r>
              <a:rPr lang="en-US" sz="3600" i="1" smtClean="0"/>
              <a:t>Nonlinear Spherical Collapse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46C3FF4-EC0E-8F48-909B-51CE2E4DE561}" type="datetime1">
              <a:rPr lang="en-US" smtClean="0"/>
              <a:pPr/>
              <a:t>9/14/13</a:t>
            </a:fld>
            <a:endParaRPr lang="en-US" smtClean="0"/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ECE298-0B11-D54F-AE41-CB85927837E0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914400"/>
            <a:ext cx="2916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4400" y="1981200"/>
            <a:ext cx="187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981200"/>
            <a:ext cx="678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419600"/>
            <a:ext cx="81534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143000"/>
          </a:xfrm>
        </p:spPr>
        <p:txBody>
          <a:bodyPr/>
          <a:lstStyle/>
          <a:p>
            <a:r>
              <a:rPr lang="en-US" smtClean="0"/>
              <a:t>Aquarius N-body Simulation</a:t>
            </a:r>
            <a:br>
              <a:rPr lang="en-US" smtClean="0"/>
            </a:br>
            <a:r>
              <a:rPr lang="en-US" sz="2800" smtClean="0"/>
              <a:t>(Springel et al. 2011)</a:t>
            </a:r>
          </a:p>
        </p:txBody>
      </p:sp>
      <p:pic>
        <p:nvPicPr>
          <p:cNvPr id="28675" name="Picture 3" descr="/Users/aviloeb/Documents/Powerpoint/Movies/Aq-A-2-evolv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1219200"/>
            <a:ext cx="7010400" cy="5257800"/>
          </a:xfrm>
        </p:spPr>
      </p:pic>
      <p:sp>
        <p:nvSpPr>
          <p:cNvPr id="2867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1D8B13E-F2BB-5C4B-967C-1391F4BFC236}" type="datetime1">
              <a:rPr lang="en-US" smtClean="0"/>
              <a:pPr/>
              <a:t>9/14/13</a:t>
            </a:fld>
            <a:endParaRPr lang="en-US" smtClean="0"/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9BEFAD2-AB27-DC43-AF14-2A2B72AB5F75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25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F6600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i="1" smtClean="0"/>
              <a:t>Gas Pressure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3581400"/>
            <a:ext cx="8229600" cy="4525963"/>
          </a:xfrm>
        </p:spPr>
        <p:txBody>
          <a:bodyPr/>
          <a:lstStyle/>
          <a:p>
            <a:r>
              <a:rPr lang="en-US" sz="2800" smtClean="0">
                <a:solidFill>
                  <a:srgbClr val="FF0000"/>
                </a:solidFill>
              </a:rPr>
              <a:t>Jeans mass</a:t>
            </a: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B2B120-6A89-2F4A-A2B8-C84DEB4B6598}" type="slidenum">
              <a:rPr lang="en-US" smtClean="0"/>
              <a:pPr/>
              <a:t>15</a:t>
            </a:fld>
            <a:endParaRPr lang="en-US" smtClean="0"/>
          </a:p>
        </p:txBody>
      </p:sp>
      <p:pic>
        <p:nvPicPr>
          <p:cNvPr id="2970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914400"/>
            <a:ext cx="6100763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562600"/>
            <a:ext cx="72390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4343400"/>
            <a:ext cx="19240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/>
              <a:t>     Hydrodynamic Simulation      </a:t>
            </a:r>
            <a:r>
              <a:rPr lang="en-US" sz="2800" dirty="0" smtClean="0"/>
              <a:t>(AREPO, </a:t>
            </a:r>
            <a:r>
              <a:rPr lang="en-US" sz="2800" dirty="0" err="1" smtClean="0"/>
              <a:t>Vogelsberger</a:t>
            </a:r>
            <a:r>
              <a:rPr lang="en-US" sz="2800" dirty="0" smtClean="0"/>
              <a:t> et al. 2011)</a:t>
            </a:r>
          </a:p>
        </p:txBody>
      </p:sp>
      <p:pic>
        <p:nvPicPr>
          <p:cNvPr id="30723" name="Picture 3" descr="/Users/aviloeb/Documents/Powerpoint/Movies/galaxy_01_z2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1143000"/>
            <a:ext cx="7620000" cy="5715000"/>
          </a:xfrm>
        </p:spPr>
      </p:pic>
      <p:sp>
        <p:nvSpPr>
          <p:cNvPr id="3072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6B8DF9E-8BC2-3F4C-80D2-443230CA7787}" type="datetime1">
              <a:rPr lang="en-US" smtClean="0"/>
              <a:pPr/>
              <a:t>9/14/13</a:t>
            </a:fld>
            <a:endParaRPr lang="en-US" smtClean="0"/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9107DE-C52F-B348-839F-7D5373277EB7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67" fill="hold"/>
                                        <p:tgtEl>
                                          <p:spTgt spid="307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7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/>
          <a:srcRect l="2454" t="1442" r="2847" b="1366"/>
          <a:stretch>
            <a:fillRect/>
          </a:stretch>
        </p:blipFill>
        <p:spPr bwMode="auto">
          <a:xfrm>
            <a:off x="0" y="304800"/>
            <a:ext cx="4597400" cy="6103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/>
          <a:srcRect l="2454" t="1291" r="2650" b="1366"/>
          <a:stretch>
            <a:fillRect/>
          </a:stretch>
        </p:blipFill>
        <p:spPr bwMode="auto">
          <a:xfrm>
            <a:off x="4597400" y="304800"/>
            <a:ext cx="4597400" cy="6099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85800" y="-3937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FF6600"/>
                </a:solidFill>
              </a:rPr>
              <a:t>Population III.1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49300"/>
            <a:ext cx="69342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67" name="AutoShap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/>
          <a:srcRect t="13766" b="26822"/>
          <a:stretch>
            <a:fillRect/>
          </a:stretch>
        </p:blipFill>
        <p:spPr bwMode="auto">
          <a:xfrm>
            <a:off x="533400" y="563563"/>
            <a:ext cx="8126413" cy="624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410200" y="5911850"/>
            <a:ext cx="23891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Bromm et al. (2009)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14300" y="0"/>
            <a:ext cx="8915400" cy="1190625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The First Stars Are Predicted to Have Formed    ~100 Million Years After the Big Bang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676400" y="3382963"/>
            <a:ext cx="2286000" cy="366712"/>
          </a:xfrm>
          <a:prstGeom prst="rect">
            <a:avLst/>
          </a:prstGeom>
          <a:solidFill>
            <a:srgbClr val="00FFFF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</a:rPr>
              <a:t>1000 light-years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572000" y="3382963"/>
            <a:ext cx="2057400" cy="366712"/>
          </a:xfrm>
          <a:prstGeom prst="rect">
            <a:avLst/>
          </a:prstGeom>
          <a:solidFill>
            <a:srgbClr val="FFCC99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</a:rPr>
              <a:t>15 light-years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358900"/>
            <a:ext cx="33147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82700"/>
            <a:ext cx="37084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5213" y="2836863"/>
            <a:ext cx="50546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-14288"/>
          <a:ext cx="9167813" cy="6872288"/>
        </p:xfrm>
        <a:graphic>
          <a:graphicData uri="http://schemas.openxmlformats.org/presentationml/2006/ole">
            <p:oleObj spid="_x0000_s18434" name="Photo Editor Photo" r:id="rId3" imgW="7621064" imgH="571428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11200"/>
          </a:xfrm>
        </p:spPr>
        <p:txBody>
          <a:bodyPr/>
          <a:lstStyle/>
          <a:p>
            <a:r>
              <a:rPr lang="en-US" smtClean="0">
                <a:solidFill>
                  <a:srgbClr val="FF6600"/>
                </a:solidFill>
              </a:rPr>
              <a:t>Population III.2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11200"/>
            <a:ext cx="706437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647700"/>
          </a:xfrm>
        </p:spPr>
        <p:txBody>
          <a:bodyPr/>
          <a:lstStyle/>
          <a:p>
            <a:r>
              <a:rPr lang="en-US" sz="3600" b="1" i="1"/>
              <a:t>Population III Binaries and Multiples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5562600" y="5957888"/>
            <a:ext cx="28956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Stacy, Greif, &amp; Bromm 2009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914400" y="5957888"/>
            <a:ext cx="29718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Turk, Abel, &amp; O’Shea 2009</a:t>
            </a:r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14400"/>
            <a:ext cx="4348163" cy="443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700088"/>
            <a:ext cx="4179888" cy="5014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23813"/>
            <a:ext cx="59817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FF6600"/>
                </a:solidFill>
              </a:rPr>
              <a:t>Stellar Remnants</a:t>
            </a: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0" y="609600"/>
            <a:ext cx="83185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58293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Enrichment by &gt;0.001 of solar metallicity: C+/O cooling is more effective than H_2 cooling:  Pop III </a:t>
            </a:r>
            <a:r>
              <a:rPr lang="en-US" sz="2800">
                <a:solidFill>
                  <a:srgbClr val="FF0000"/>
                </a:solidFill>
                <a:sym typeface="Wingdings" charset="2"/>
              </a:rPr>
              <a:t> Pop II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352800" y="323850"/>
            <a:ext cx="6172200" cy="457200"/>
          </a:xfrm>
        </p:spPr>
        <p:txBody>
          <a:bodyPr/>
          <a:lstStyle/>
          <a:p>
            <a:r>
              <a:rPr lang="en-US" smtClean="0"/>
              <a:t>Pair Instability Supernovae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3850"/>
            <a:ext cx="363855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76400" y="2427288"/>
            <a:ext cx="1676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Gal-Yam 2012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67400" y="3633788"/>
            <a:ext cx="3657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Pan, Kasen, &amp; Loeb 2012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522538"/>
            <a:ext cx="2794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81450" y="1227138"/>
            <a:ext cx="472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*Best understood SNe</a:t>
            </a:r>
          </a:p>
          <a:p>
            <a:r>
              <a:rPr lang="en-US" sz="2400"/>
              <a:t>*Examples are known up to z~4 (Cooke et al. 2012)</a:t>
            </a:r>
          </a:p>
        </p:txBody>
      </p:sp>
      <p:pic>
        <p:nvPicPr>
          <p:cNvPr id="43016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8550" y="3195638"/>
            <a:ext cx="5153025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95638"/>
            <a:ext cx="91440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676400" y="3541713"/>
            <a:ext cx="23050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JWST NIRCam,        10 arcsec^2, 8 hours (2nJy)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997575" y="3541713"/>
            <a:ext cx="279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Pan, Kasen, &amp; Loeb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"/>
            <a:ext cx="8458200" cy="800100"/>
          </a:xfrm>
        </p:spPr>
        <p:txBody>
          <a:bodyPr/>
          <a:lstStyle/>
          <a:p>
            <a:r>
              <a:rPr lang="en-US" b="1" i="1" dirty="0" smtClean="0"/>
              <a:t>Farthest </a:t>
            </a:r>
            <a:r>
              <a:rPr lang="en-US" b="1" i="1" dirty="0" err="1" smtClean="0"/>
              <a:t>Superluminous</a:t>
            </a:r>
            <a:r>
              <a:rPr lang="en-US" b="1" i="1" dirty="0" smtClean="0"/>
              <a:t> Supernova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05900" cy="227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27393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SN2213-1745 at </a:t>
            </a:r>
            <a:r>
              <a:rPr lang="en-US" dirty="0" err="1" smtClean="0">
                <a:solidFill>
                  <a:srgbClr val="000000"/>
                </a:solidFill>
              </a:rPr>
              <a:t>z</a:t>
            </a:r>
            <a:r>
              <a:rPr lang="en-US" dirty="0" smtClean="0">
                <a:solidFill>
                  <a:srgbClr val="000000"/>
                </a:solidFill>
              </a:rPr>
              <a:t>=2.05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27393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SN1000-0216 at </a:t>
            </a:r>
            <a:r>
              <a:rPr lang="en-US" dirty="0" err="1" smtClean="0">
                <a:solidFill>
                  <a:srgbClr val="000000"/>
                </a:solidFill>
              </a:rPr>
              <a:t>z</a:t>
            </a:r>
            <a:r>
              <a:rPr lang="en-US" dirty="0" smtClean="0">
                <a:solidFill>
                  <a:srgbClr val="000000"/>
                </a:solidFill>
              </a:rPr>
              <a:t>=3.9</a:t>
            </a:r>
            <a:r>
              <a:rPr lang="en-US" dirty="0" smtClean="0">
                <a:solidFill>
                  <a:srgbClr val="FF0000"/>
                </a:solidFill>
              </a:rPr>
              <a:t>=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407" y="3108700"/>
            <a:ext cx="6219793" cy="2559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2" y="3108700"/>
            <a:ext cx="7682448" cy="3659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9400" y="6037082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Cooke et al. , Nature (2012)</a:t>
            </a:r>
            <a:endParaRPr lang="en-US" sz="24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3338" y="3862328"/>
            <a:ext cx="1443069" cy="287278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-103156" y="4285565"/>
            <a:ext cx="1579563" cy="2925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96200" y="5334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Pop-III 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32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Long Gamma-Ray Bursts: </a:t>
            </a:r>
            <a:r>
              <a:rPr lang="en-US" sz="28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Observing One Star at a Time</a:t>
            </a:r>
          </a:p>
        </p:txBody>
      </p:sp>
      <p:sp>
        <p:nvSpPr>
          <p:cNvPr id="44035" name="Oval 3"/>
          <p:cNvSpPr>
            <a:spLocks noChangeArrowheads="1"/>
          </p:cNvSpPr>
          <p:nvPr/>
        </p:nvSpPr>
        <p:spPr bwMode="auto">
          <a:xfrm>
            <a:off x="2933700" y="1638300"/>
            <a:ext cx="2743200" cy="2667000"/>
          </a:xfrm>
          <a:prstGeom prst="ellipse">
            <a:avLst/>
          </a:prstGeom>
          <a:solidFill>
            <a:srgbClr val="FF99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0" i="0">
              <a:solidFill>
                <a:srgbClr val="FF3300"/>
              </a:solidFill>
            </a:endParaRPr>
          </a:p>
        </p:txBody>
      </p:sp>
      <p:sp>
        <p:nvSpPr>
          <p:cNvPr id="44036" name="Oval 4"/>
          <p:cNvSpPr>
            <a:spLocks noChangeArrowheads="1"/>
          </p:cNvSpPr>
          <p:nvPr/>
        </p:nvSpPr>
        <p:spPr bwMode="auto">
          <a:xfrm>
            <a:off x="4152900" y="2819400"/>
            <a:ext cx="304800" cy="304800"/>
          </a:xfrm>
          <a:prstGeom prst="ellipse">
            <a:avLst/>
          </a:prstGeom>
          <a:solidFill>
            <a:srgbClr val="CC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438400" y="4724400"/>
            <a:ext cx="40386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Collapse of  a Massive Star </a:t>
            </a:r>
            <a:r>
              <a:rPr lang="en-US" sz="2000">
                <a:solidFill>
                  <a:schemeClr val="tx2"/>
                </a:solidFill>
              </a:rPr>
              <a:t>(accompanied by a supernova )</a:t>
            </a:r>
            <a:r>
              <a:rPr lang="en-US" sz="2400" b="0" i="0">
                <a:solidFill>
                  <a:schemeClr val="tx2"/>
                </a:solidFill>
              </a:rPr>
              <a:t> </a:t>
            </a:r>
            <a:endParaRPr lang="en-US" sz="2400" b="0" i="0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0" y="5638800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3352800" y="5638800"/>
            <a:ext cx="0" cy="1219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4"/>
          <a:srcRect l="27100" t="16368" r="31619" b="57726"/>
          <a:stretch>
            <a:fillRect/>
          </a:stretch>
        </p:blipFill>
        <p:spPr bwMode="auto">
          <a:xfrm>
            <a:off x="4457700" y="2362200"/>
            <a:ext cx="19050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041" name="Line 9"/>
          <p:cNvSpPr>
            <a:spLocks noChangeShapeType="1"/>
          </p:cNvSpPr>
          <p:nvPr/>
        </p:nvSpPr>
        <p:spPr bwMode="auto">
          <a:xfrm flipV="1">
            <a:off x="4305300" y="3124200"/>
            <a:ext cx="0" cy="438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3657600" y="2971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4314825" y="2362200"/>
            <a:ext cx="0" cy="403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6248400" y="2971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045" name="Picture 13"/>
          <p:cNvPicPr>
            <a:picLocks noChangeAspect="1" noChangeArrowheads="1"/>
          </p:cNvPicPr>
          <p:nvPr/>
        </p:nvPicPr>
        <p:blipFill>
          <a:blip r:embed="rId5"/>
          <a:srcRect l="31651" t="57735" r="27061" b="16365"/>
          <a:stretch>
            <a:fillRect/>
          </a:stretch>
        </p:blipFill>
        <p:spPr bwMode="auto">
          <a:xfrm>
            <a:off x="2247900" y="2362200"/>
            <a:ext cx="19050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046" name="Line 14"/>
          <p:cNvSpPr>
            <a:spLocks noChangeShapeType="1"/>
          </p:cNvSpPr>
          <p:nvPr/>
        </p:nvSpPr>
        <p:spPr bwMode="auto">
          <a:xfrm flipH="1">
            <a:off x="1828800" y="29591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381000" y="6019800"/>
            <a:ext cx="8763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 u="sng"/>
              <a:t>Existing finder:</a:t>
            </a:r>
            <a:r>
              <a:rPr lang="en-US" sz="2400"/>
              <a:t> Swift;   </a:t>
            </a:r>
            <a:r>
              <a:rPr lang="en-US" sz="2400" i="0" u="sng"/>
              <a:t>Proposed:</a:t>
            </a:r>
            <a:r>
              <a:rPr lang="en-US" sz="2400"/>
              <a:t> JANUS, EXIST (high-z GRBs)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5448300" y="3495675"/>
            <a:ext cx="1028700" cy="1333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2247900" y="2295525"/>
            <a:ext cx="876300" cy="1333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050" name="Picture 18" descr="/Users/aviloeb/Documents/Powerpoint/Movies/GRB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248400" y="838200"/>
            <a:ext cx="285115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6" fill="hold"/>
                                        <p:tgtEl>
                                          <p:spTgt spid="44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5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5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-165100"/>
            <a:ext cx="9829800" cy="914400"/>
          </a:xfrm>
        </p:spPr>
        <p:txBody>
          <a:bodyPr/>
          <a:lstStyle/>
          <a:p>
            <a:r>
              <a:rPr lang="en-US" sz="3200" dirty="0" smtClean="0"/>
              <a:t>GRB </a:t>
            </a:r>
            <a:r>
              <a:rPr lang="en-US" sz="3200" dirty="0"/>
              <a:t>090429B at </a:t>
            </a:r>
            <a:r>
              <a:rPr lang="en-US" sz="3200" i="1" dirty="0" err="1"/>
              <a:t>t</a:t>
            </a:r>
            <a:r>
              <a:rPr lang="en-US" sz="3200" i="1" dirty="0"/>
              <a:t>=520</a:t>
            </a:r>
            <a:r>
              <a:rPr lang="en-US" sz="3200" dirty="0"/>
              <a:t> million years (</a:t>
            </a:r>
            <a:r>
              <a:rPr lang="en-US" sz="3200" i="1" dirty="0"/>
              <a:t>z~9.4)</a:t>
            </a:r>
            <a:r>
              <a:rPr lang="en-US" sz="4000" dirty="0"/>
              <a:t> 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825" y="914400"/>
            <a:ext cx="7370763" cy="179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/>
          <a:srcRect b="37363"/>
          <a:stretch>
            <a:fillRect/>
          </a:stretch>
        </p:blipFill>
        <p:spPr bwMode="auto">
          <a:xfrm>
            <a:off x="605518" y="2971800"/>
            <a:ext cx="4313237" cy="33380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5563" y="2971800"/>
            <a:ext cx="4008437" cy="3297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5943600" y="6384925"/>
            <a:ext cx="256063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Cucchiara et al. (2011)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18" y="749300"/>
            <a:ext cx="8538482" cy="222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361363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5475" y="0"/>
            <a:ext cx="34385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534400" cy="682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219200" y="1797050"/>
            <a:ext cx="990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z~7-8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219200" y="1066800"/>
            <a:ext cx="1438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t~0.6-0.8 Gyr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0"/>
          <a:ext cx="9359900" cy="7019925"/>
        </p:xfrm>
        <a:graphic>
          <a:graphicData uri="http://schemas.openxmlformats.org/presentationml/2006/ole">
            <p:oleObj spid="_x0000_s19458" name="Photo Editor Photo" r:id="rId3" imgW="9752381" imgH="731428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dirty="0" smtClean="0"/>
              <a:t>Galaxy at z~11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6250632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Coe et al. (2012)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28" y="838200"/>
            <a:ext cx="8638540" cy="5221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571500"/>
          </a:xfrm>
        </p:spPr>
        <p:txBody>
          <a:bodyPr/>
          <a:lstStyle/>
          <a:p>
            <a:r>
              <a:rPr lang="en-US" b="1" i="1" dirty="0" smtClean="0"/>
              <a:t>Candidate G</a:t>
            </a:r>
            <a:r>
              <a:rPr lang="en-US" b="1" i="1" dirty="0" smtClean="0"/>
              <a:t>alaxy </a:t>
            </a:r>
            <a:r>
              <a:rPr lang="en-US" b="1" i="1" dirty="0" smtClean="0"/>
              <a:t>at z~11.9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294"/>
            <a:ext cx="6096000" cy="2775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5200"/>
            <a:ext cx="3684181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981" y="3733800"/>
            <a:ext cx="4402037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600" y="30435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Ellis et al. (2012)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228600"/>
            <a:ext cx="9220200" cy="1143000"/>
          </a:xfrm>
        </p:spPr>
        <p:txBody>
          <a:bodyPr/>
          <a:lstStyle/>
          <a:p>
            <a:r>
              <a:rPr lang="en-US" b="1" i="1" u="sng"/>
              <a:t>Observed Growth of Mass in Stars</a:t>
            </a:r>
            <a:r>
              <a:rPr lang="en-US"/>
              <a:t> 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 t="56146" r="19801" b="1440"/>
          <a:stretch>
            <a:fillRect/>
          </a:stretch>
        </p:blipFill>
        <p:spPr bwMode="auto">
          <a:xfrm>
            <a:off x="1219200" y="1219200"/>
            <a:ext cx="6248400" cy="427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 flipV="1">
            <a:off x="5932488" y="1612900"/>
            <a:ext cx="0" cy="6413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H="1">
            <a:off x="5932488" y="2620963"/>
            <a:ext cx="11112" cy="769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4953000" y="2254250"/>
            <a:ext cx="2514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~1% after 1 billion years</a:t>
            </a: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H="1" flipV="1">
            <a:off x="533400" y="3886200"/>
            <a:ext cx="6934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0" y="3232150"/>
            <a:ext cx="12192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one ionizing photon per atom       </a:t>
            </a:r>
          </a:p>
        </p:txBody>
      </p:sp>
      <p:sp>
        <p:nvSpPr>
          <p:cNvPr id="49161" name="Text Box 13"/>
          <p:cNvSpPr txBox="1">
            <a:spLocks noChangeArrowheads="1"/>
          </p:cNvSpPr>
          <p:nvPr/>
        </p:nvSpPr>
        <p:spPr bwMode="auto">
          <a:xfrm>
            <a:off x="1828800" y="1246188"/>
            <a:ext cx="1905000" cy="3667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13.8 </a:t>
            </a:r>
            <a:r>
              <a:rPr lang="en-US" dirty="0">
                <a:solidFill>
                  <a:srgbClr val="FF0000"/>
                </a:solidFill>
              </a:rPr>
              <a:t>billion years</a:t>
            </a:r>
          </a:p>
        </p:txBody>
      </p:sp>
      <p:sp>
        <p:nvSpPr>
          <p:cNvPr id="49162" name="Text Box 14"/>
          <p:cNvSpPr txBox="1">
            <a:spLocks noChangeArrowheads="1"/>
          </p:cNvSpPr>
          <p:nvPr/>
        </p:nvSpPr>
        <p:spPr bwMode="auto">
          <a:xfrm>
            <a:off x="4191000" y="73025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Wingdings" charset="2"/>
              </a:rPr>
              <a:t> </a:t>
            </a:r>
            <a:r>
              <a:rPr lang="en-US"/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2800" b="1" i="1" dirty="0">
                <a:ea typeface="+mj-ea"/>
                <a:cs typeface="+mj-cs"/>
              </a:rPr>
              <a:t>James Webb Space </a:t>
            </a:r>
            <a:r>
              <a:rPr lang="en-US" sz="2800" b="1" i="1" dirty="0" smtClean="0">
                <a:ea typeface="+mj-ea"/>
                <a:cs typeface="+mj-cs"/>
              </a:rPr>
              <a:t>Telescope</a:t>
            </a:r>
            <a:r>
              <a:rPr lang="en-US" sz="2800" dirty="0" smtClean="0"/>
              <a:t>: </a:t>
            </a:r>
            <a:r>
              <a:rPr lang="en-US" sz="2800" u="sng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Searching for the First Light</a:t>
            </a:r>
            <a:r>
              <a:rPr lang="en-US" sz="2800" dirty="0" smtClean="0">
                <a:ea typeface="+mj-ea"/>
                <a:cs typeface="+mj-cs"/>
              </a:rPr>
              <a:t> </a:t>
            </a:r>
            <a:r>
              <a:rPr lang="en-US" sz="2800" i="1" dirty="0">
                <a:ea typeface="+mj-ea"/>
                <a:cs typeface="+mj-cs"/>
              </a:rPr>
              <a:t>(successor to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en-US" sz="2800" b="1" i="1" dirty="0">
                <a:ea typeface="+mj-ea"/>
                <a:cs typeface="+mj-cs"/>
              </a:rPr>
              <a:t>Hubble Space Telescope</a:t>
            </a:r>
            <a:r>
              <a:rPr lang="en-US" sz="2800" dirty="0" smtClean="0">
                <a:ea typeface="+mj-ea"/>
                <a:cs typeface="+mj-cs"/>
              </a:rPr>
              <a:t>)</a:t>
            </a:r>
            <a:endParaRPr lang="en-US" sz="2800" u="sng" dirty="0">
              <a:effectLst>
                <a:outerShdw blurRad="38100" dist="38100" dir="2700000" algn="tl">
                  <a:srgbClr val="808080"/>
                </a:outerShdw>
              </a:effectLst>
              <a:ea typeface="+mj-ea"/>
              <a:cs typeface="+mj-cs"/>
            </a:endParaRP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2209800" y="5791200"/>
            <a:ext cx="32004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Launch</a:t>
            </a:r>
            <a:r>
              <a:rPr lang="en-US" dirty="0" smtClean="0"/>
              <a:t> </a:t>
            </a:r>
            <a:r>
              <a:rPr lang="en-US" dirty="0" smtClean="0"/>
              <a:t>expected in</a:t>
            </a:r>
            <a:r>
              <a:rPr lang="en-US" dirty="0" smtClean="0"/>
              <a:t> </a:t>
            </a:r>
            <a:r>
              <a:rPr lang="en-US" dirty="0"/>
              <a:t>2018</a:t>
            </a:r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6770688" y="2133600"/>
            <a:ext cx="2373312" cy="2979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Mirror diameter: 6.5 meter</a:t>
            </a:r>
          </a:p>
          <a:p>
            <a:pPr>
              <a:spcBef>
                <a:spcPct val="50000"/>
              </a:spcBef>
            </a:pPr>
            <a:r>
              <a:rPr lang="en-US"/>
              <a:t>Material: beryllium</a:t>
            </a:r>
          </a:p>
          <a:p>
            <a:pPr>
              <a:spcBef>
                <a:spcPct val="50000"/>
              </a:spcBef>
            </a:pPr>
            <a:r>
              <a:rPr lang="en-US"/>
              <a:t>18 segments</a:t>
            </a:r>
          </a:p>
          <a:p>
            <a:pPr>
              <a:spcBef>
                <a:spcPct val="50000"/>
              </a:spcBef>
            </a:pPr>
            <a:r>
              <a:rPr lang="en-US"/>
              <a:t>Wavelength coverage: 0.6-28 micron</a:t>
            </a:r>
          </a:p>
          <a:p>
            <a:pPr>
              <a:spcBef>
                <a:spcPct val="50000"/>
              </a:spcBef>
            </a:pPr>
            <a:r>
              <a:rPr lang="en-US"/>
              <a:t>L2 orbit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120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365250"/>
            <a:ext cx="6618288" cy="442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296400" cy="876300"/>
          </a:xfrm>
        </p:spPr>
        <p:txBody>
          <a:bodyPr/>
          <a:lstStyle/>
          <a:p>
            <a:r>
              <a:rPr lang="en-US" sz="4000" b="1" i="1" dirty="0"/>
              <a:t>Extremely Large Telescopes (24</a:t>
            </a:r>
            <a:r>
              <a:rPr lang="en-US" sz="4000" b="1" i="1" dirty="0" smtClean="0"/>
              <a:t>-39 </a:t>
            </a:r>
            <a:r>
              <a:rPr lang="en-US" sz="4000" b="1" i="1" dirty="0"/>
              <a:t>meters)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5595938"/>
            <a:ext cx="7772400" cy="1447800"/>
          </a:xfrm>
        </p:spPr>
        <p:txBody>
          <a:bodyPr/>
          <a:lstStyle/>
          <a:p>
            <a:r>
              <a:rPr lang="en-US" dirty="0"/>
              <a:t>GMT=Seven mirrors, each 8.4m in diameter</a:t>
            </a:r>
          </a:p>
          <a:p>
            <a:r>
              <a:rPr lang="en-US" dirty="0"/>
              <a:t>TMT, EELT – segmented</a:t>
            </a:r>
            <a:r>
              <a:rPr lang="en-US" dirty="0" smtClean="0"/>
              <a:t> 30-39m </a:t>
            </a:r>
            <a:r>
              <a:rPr lang="en-US" dirty="0"/>
              <a:t>aperture 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/>
          <a:srcRect l="3662" t="28993" r="1642" b="23016"/>
          <a:stretch>
            <a:fillRect/>
          </a:stretch>
        </p:blipFill>
        <p:spPr bwMode="auto">
          <a:xfrm>
            <a:off x="6045200" y="3373438"/>
            <a:ext cx="3098800" cy="222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2229" name="Picture 5" descr="TM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079625"/>
            <a:ext cx="380206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4"/>
          <a:srcRect t="16417"/>
          <a:stretch>
            <a:fillRect/>
          </a:stretch>
        </p:blipFill>
        <p:spPr bwMode="auto">
          <a:xfrm>
            <a:off x="0" y="1219200"/>
            <a:ext cx="2870200" cy="3103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7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609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GMT site, Las </a:t>
            </a:r>
            <a:r>
              <a:rPr lang="en-US" dirty="0" err="1" smtClean="0"/>
              <a:t>Campanas</a:t>
            </a:r>
            <a:r>
              <a:rPr lang="en-US" dirty="0" smtClean="0"/>
              <a:t>, Chile January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94063"/>
            <a:ext cx="7772400" cy="1143000"/>
          </a:xfrm>
        </p:spPr>
        <p:txBody>
          <a:bodyPr/>
          <a:lstStyle/>
          <a:p>
            <a:r>
              <a:rPr lang="en-US" smtClean="0"/>
              <a:t># ionizing photons = # H atoms</a:t>
            </a:r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458200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194175"/>
            <a:ext cx="7162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 l="5862" t="13705" r="61723" b="14850"/>
          <a:stretch>
            <a:fillRect/>
          </a:stretch>
        </p:blipFill>
        <p:spPr bwMode="auto">
          <a:xfrm>
            <a:off x="517525" y="152400"/>
            <a:ext cx="1905000" cy="594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17525" y="6292850"/>
            <a:ext cx="1981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Zahn et al. 2006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928688" y="639763"/>
            <a:ext cx="16160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Z=8.16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082675" y="2620963"/>
            <a:ext cx="1219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Z=7.68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928688" y="4602163"/>
            <a:ext cx="11747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Z=6.89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730250" y="196850"/>
            <a:ext cx="1373188" cy="366713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/>
              <a:t>HI Density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648200" y="6292850"/>
            <a:ext cx="2667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Trac, Cen, &amp; Loeb 2008</a:t>
            </a:r>
          </a:p>
        </p:txBody>
      </p:sp>
      <p:sp useBgFill="1">
        <p:nvSpPr>
          <p:cNvPr id="57353" name="AutoShape 9">
            <a:hlinkClick r:id="rId4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2689225" y="3559175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57354" name="AutoShape 10">
            <a:hlinkClick r:id="rId5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7023100" y="3559175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57355" name="AutoShape 11">
            <a:hlinkClick r:id="" action="ppaction://noaction" highlightClick="1"/>
            <a:hlinkHover r:id="rId6" action="ppaction://program"/>
          </p:cNvPr>
          <p:cNvSpPr>
            <a:spLocks noChangeAspect="1" noChangeArrowheads="1"/>
          </p:cNvSpPr>
          <p:nvPr/>
        </p:nvSpPr>
        <p:spPr bwMode="auto">
          <a:xfrm>
            <a:off x="4773613" y="1474788"/>
            <a:ext cx="2084387" cy="2084387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7705725" y="4418013"/>
            <a:ext cx="7429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T(z)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5257800" y="2254250"/>
            <a:ext cx="1066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x_HI(z)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3048000" y="4418013"/>
            <a:ext cx="1600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PopII/Pop III</a:t>
            </a:r>
          </a:p>
        </p:txBody>
      </p:sp>
      <p:sp>
        <p:nvSpPr>
          <p:cNvPr id="1204239" name="Text Box 15"/>
          <p:cNvSpPr txBox="1">
            <a:spLocks noChangeArrowheads="1"/>
          </p:cNvSpPr>
          <p:nvPr/>
        </p:nvSpPr>
        <p:spPr bwMode="auto">
          <a:xfrm>
            <a:off x="4276725" y="0"/>
            <a:ext cx="3429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u="sng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Reionization</a:t>
            </a:r>
            <a:endParaRPr lang="en-US" sz="3600" u="sng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pic>
        <p:nvPicPr>
          <p:cNvPr id="57360" name="Picture 16" descr="/Users/aviloeb/Documents/Powerpoint/Movies/rhoHII_768.mov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544763" y="135255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6" fill="hold"/>
                                        <p:tgtEl>
                                          <p:spTgt spid="573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/>
          <a:srcRect l="49872" t="7590" r="2650" b="30435"/>
          <a:stretch>
            <a:fillRect/>
          </a:stretch>
        </p:blipFill>
        <p:spPr bwMode="auto">
          <a:xfrm>
            <a:off x="-152400" y="609600"/>
            <a:ext cx="3308350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/>
          <a:srcRect l="2650" t="7590" r="8148" b="30359"/>
          <a:stretch>
            <a:fillRect/>
          </a:stretch>
        </p:blipFill>
        <p:spPr bwMode="auto">
          <a:xfrm>
            <a:off x="3155950" y="609600"/>
            <a:ext cx="6234113" cy="5610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609600" y="0"/>
            <a:ext cx="8229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21-cm Mapping of Cosmic History in the 21</a:t>
            </a:r>
            <a:r>
              <a:rPr lang="en-US" sz="2800" baseline="30000"/>
              <a:t>st</a:t>
            </a:r>
            <a:r>
              <a:rPr lang="en-US" sz="2800"/>
              <a:t> Century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90513"/>
            <a:ext cx="5700713" cy="580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72806" name="Line 6"/>
          <p:cNvSpPr>
            <a:spLocks noChangeShapeType="1"/>
          </p:cNvSpPr>
          <p:nvPr/>
        </p:nvSpPr>
        <p:spPr bwMode="auto">
          <a:xfrm flipV="1">
            <a:off x="2162175" y="1219200"/>
            <a:ext cx="0" cy="4572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07" name="Line 7"/>
          <p:cNvSpPr>
            <a:spLocks noChangeShapeType="1"/>
          </p:cNvSpPr>
          <p:nvPr/>
        </p:nvSpPr>
        <p:spPr bwMode="auto">
          <a:xfrm flipV="1">
            <a:off x="4506913" y="2819400"/>
            <a:ext cx="0" cy="4572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09" name="Freeform 9"/>
          <p:cNvSpPr>
            <a:spLocks/>
          </p:cNvSpPr>
          <p:nvPr/>
        </p:nvSpPr>
        <p:spPr bwMode="auto">
          <a:xfrm>
            <a:off x="2590800" y="1219200"/>
            <a:ext cx="990600" cy="482600"/>
          </a:xfrm>
          <a:custGeom>
            <a:avLst/>
            <a:gdLst>
              <a:gd name="T0" fmla="*/ 0 w 624"/>
              <a:gd name="T1" fmla="*/ 2147483647 h 304"/>
              <a:gd name="T2" fmla="*/ 2147483647 w 624"/>
              <a:gd name="T3" fmla="*/ 2147483647 h 304"/>
              <a:gd name="T4" fmla="*/ 2147483647 w 624"/>
              <a:gd name="T5" fmla="*/ 2147483647 h 304"/>
              <a:gd name="T6" fmla="*/ 2147483647 w 624"/>
              <a:gd name="T7" fmla="*/ 2147483647 h 304"/>
              <a:gd name="T8" fmla="*/ 2147483647 w 624"/>
              <a:gd name="T9" fmla="*/ 2147483647 h 304"/>
              <a:gd name="T10" fmla="*/ 2147483647 w 624"/>
              <a:gd name="T11" fmla="*/ 2147483647 h 304"/>
              <a:gd name="T12" fmla="*/ 2147483647 w 624"/>
              <a:gd name="T13" fmla="*/ 2147483647 h 304"/>
              <a:gd name="T14" fmla="*/ 2147483647 w 624"/>
              <a:gd name="T15" fmla="*/ 0 h 3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24"/>
              <a:gd name="T25" fmla="*/ 0 h 304"/>
              <a:gd name="T26" fmla="*/ 624 w 624"/>
              <a:gd name="T27" fmla="*/ 304 h 3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24" h="304">
                <a:moveTo>
                  <a:pt x="0" y="288"/>
                </a:moveTo>
                <a:cubicBezTo>
                  <a:pt x="12" y="224"/>
                  <a:pt x="24" y="160"/>
                  <a:pt x="48" y="144"/>
                </a:cubicBezTo>
                <a:cubicBezTo>
                  <a:pt x="72" y="128"/>
                  <a:pt x="112" y="168"/>
                  <a:pt x="144" y="192"/>
                </a:cubicBezTo>
                <a:cubicBezTo>
                  <a:pt x="176" y="216"/>
                  <a:pt x="216" y="304"/>
                  <a:pt x="240" y="288"/>
                </a:cubicBezTo>
                <a:cubicBezTo>
                  <a:pt x="264" y="272"/>
                  <a:pt x="256" y="120"/>
                  <a:pt x="288" y="96"/>
                </a:cubicBezTo>
                <a:cubicBezTo>
                  <a:pt x="320" y="72"/>
                  <a:pt x="400" y="152"/>
                  <a:pt x="432" y="144"/>
                </a:cubicBezTo>
                <a:cubicBezTo>
                  <a:pt x="464" y="136"/>
                  <a:pt x="448" y="72"/>
                  <a:pt x="480" y="48"/>
                </a:cubicBezTo>
                <a:cubicBezTo>
                  <a:pt x="512" y="24"/>
                  <a:pt x="600" y="8"/>
                  <a:pt x="624" y="0"/>
                </a:cubicBezTo>
              </a:path>
            </a:pathLst>
          </a:custGeom>
          <a:noFill/>
          <a:ln w="12700">
            <a:solidFill>
              <a:srgbClr val="33CC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10" name="Text Box 10"/>
          <p:cNvSpPr txBox="1">
            <a:spLocks noChangeArrowheads="1"/>
          </p:cNvSpPr>
          <p:nvPr/>
        </p:nvSpPr>
        <p:spPr bwMode="auto">
          <a:xfrm>
            <a:off x="2362200" y="838200"/>
            <a:ext cx="2514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wavelength: 21 cm</a:t>
            </a:r>
          </a:p>
        </p:txBody>
      </p:sp>
      <p:sp>
        <p:nvSpPr>
          <p:cNvPr id="972811" name="Line 11"/>
          <p:cNvSpPr>
            <a:spLocks noChangeShapeType="1"/>
          </p:cNvSpPr>
          <p:nvPr/>
        </p:nvSpPr>
        <p:spPr bwMode="auto">
          <a:xfrm flipH="1">
            <a:off x="2133600" y="1866900"/>
            <a:ext cx="28575" cy="3810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12" name="Rectangle 12"/>
          <p:cNvSpPr>
            <a:spLocks noChangeArrowheads="1"/>
          </p:cNvSpPr>
          <p:nvPr/>
        </p:nvSpPr>
        <p:spPr bwMode="auto">
          <a:xfrm>
            <a:off x="2124075" y="1219200"/>
            <a:ext cx="76200" cy="4572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13" name="Text Box 13"/>
          <p:cNvSpPr txBox="1">
            <a:spLocks noChangeArrowheads="1"/>
          </p:cNvSpPr>
          <p:nvPr/>
        </p:nvSpPr>
        <p:spPr bwMode="auto">
          <a:xfrm>
            <a:off x="958850" y="6096000"/>
            <a:ext cx="7834313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 u="sng"/>
              <a:t>Harvard connection:</a:t>
            </a:r>
            <a:r>
              <a:rPr lang="en-US"/>
              <a:t> </a:t>
            </a:r>
            <a:r>
              <a:rPr lang="en-US" sz="2000"/>
              <a:t>Theodore Lyman, Cecilia Payne-Gaposchkin, Edward Purcell , George Field 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7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7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7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7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7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7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7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6" grpId="0" animBg="1"/>
      <p:bldP spid="972807" grpId="0" animBg="1"/>
      <p:bldP spid="972809" grpId="0" animBg="1"/>
      <p:bldP spid="972810" grpId="0"/>
      <p:bldP spid="972811" grpId="0" animBg="1"/>
      <p:bldP spid="972812" grpId="0" animBg="1"/>
      <p:bldP spid="9728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752600" y="381000"/>
          <a:ext cx="5978525" cy="5978525"/>
        </p:xfrm>
        <a:graphic>
          <a:graphicData uri="http://schemas.openxmlformats.org/presentationml/2006/ole">
            <p:oleObj spid="_x0000_s20482" name="Photo Editor Photo" r:id="rId3" imgW="23809524" imgH="238095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838200"/>
          </a:xfrm>
        </p:spPr>
        <p:txBody>
          <a:bodyPr/>
          <a:lstStyle/>
          <a:p>
            <a:pPr>
              <a:defRPr/>
            </a:pPr>
            <a:r>
              <a:rPr lang="en-US" sz="2400" b="1" i="1">
                <a:ea typeface="+mj-ea"/>
                <a:cs typeface="+mj-cs"/>
              </a:rPr>
              <a:t>21cm Tomography of Ionized Bubbles During Reionization is like</a:t>
            </a:r>
            <a:r>
              <a:rPr lang="en-US" sz="4000">
                <a:ea typeface="+mj-ea"/>
                <a:cs typeface="+mj-cs"/>
              </a:rPr>
              <a:t> </a:t>
            </a:r>
            <a:r>
              <a:rPr lang="en-US" sz="40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Slicing Swiss Cheese</a:t>
            </a:r>
          </a:p>
        </p:txBody>
      </p:sp>
      <p:sp>
        <p:nvSpPr>
          <p:cNvPr id="56323" name="Line 5"/>
          <p:cNvSpPr>
            <a:spLocks noChangeShapeType="1"/>
          </p:cNvSpPr>
          <p:nvPr/>
        </p:nvSpPr>
        <p:spPr bwMode="auto">
          <a:xfrm flipH="1" flipV="1">
            <a:off x="2209800" y="4648200"/>
            <a:ext cx="533400" cy="6858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4" name="Line 6"/>
          <p:cNvSpPr>
            <a:spLocks noChangeShapeType="1"/>
          </p:cNvSpPr>
          <p:nvPr/>
        </p:nvSpPr>
        <p:spPr bwMode="auto">
          <a:xfrm flipH="1" flipV="1">
            <a:off x="2209800" y="2133600"/>
            <a:ext cx="533400" cy="6858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5" name="Line 7"/>
          <p:cNvSpPr>
            <a:spLocks noChangeShapeType="1"/>
          </p:cNvSpPr>
          <p:nvPr/>
        </p:nvSpPr>
        <p:spPr bwMode="auto">
          <a:xfrm>
            <a:off x="2200275" y="2133600"/>
            <a:ext cx="0" cy="25146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6" name="Line 8"/>
          <p:cNvSpPr>
            <a:spLocks noChangeShapeType="1"/>
          </p:cNvSpPr>
          <p:nvPr/>
        </p:nvSpPr>
        <p:spPr bwMode="auto">
          <a:xfrm>
            <a:off x="2209800" y="2133600"/>
            <a:ext cx="44958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7" name="Line 9"/>
          <p:cNvSpPr>
            <a:spLocks noChangeShapeType="1"/>
          </p:cNvSpPr>
          <p:nvPr/>
        </p:nvSpPr>
        <p:spPr bwMode="auto">
          <a:xfrm flipH="1" flipV="1">
            <a:off x="6705600" y="2133600"/>
            <a:ext cx="533400" cy="6858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8" name="Line 23"/>
          <p:cNvSpPr>
            <a:spLocks noChangeShapeType="1"/>
          </p:cNvSpPr>
          <p:nvPr/>
        </p:nvSpPr>
        <p:spPr bwMode="auto">
          <a:xfrm>
            <a:off x="2514600" y="1600200"/>
            <a:ext cx="7620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9" name="Text Box 30"/>
          <p:cNvSpPr txBox="1">
            <a:spLocks noChangeArrowheads="1"/>
          </p:cNvSpPr>
          <p:nvPr/>
        </p:nvSpPr>
        <p:spPr bwMode="auto">
          <a:xfrm>
            <a:off x="3067050" y="5821363"/>
            <a:ext cx="47815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Observed wavelength</a:t>
            </a:r>
            <a:r>
              <a:rPr lang="en-US" sz="2400">
                <a:sym typeface="Wingdings" charset="2"/>
              </a:rPr>
              <a:t> </a:t>
            </a:r>
            <a:r>
              <a:rPr lang="en-US" sz="2400"/>
              <a:t>distance</a:t>
            </a:r>
          </a:p>
        </p:txBody>
      </p:sp>
      <p:sp>
        <p:nvSpPr>
          <p:cNvPr id="56330" name="Line 33"/>
          <p:cNvSpPr>
            <a:spLocks noChangeShapeType="1"/>
          </p:cNvSpPr>
          <p:nvPr/>
        </p:nvSpPr>
        <p:spPr bwMode="auto">
          <a:xfrm>
            <a:off x="3733800" y="5715000"/>
            <a:ext cx="2781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1" name="AutoShape 36"/>
          <p:cNvSpPr>
            <a:spLocks noChangeArrowheads="1"/>
          </p:cNvSpPr>
          <p:nvPr/>
        </p:nvSpPr>
        <p:spPr bwMode="auto">
          <a:xfrm rot="-5400000">
            <a:off x="3044031" y="896144"/>
            <a:ext cx="3503613" cy="5648325"/>
          </a:xfrm>
          <a:prstGeom prst="cube">
            <a:avLst>
              <a:gd name="adj" fmla="val 25000"/>
            </a:avLst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2" name="Oval 37"/>
          <p:cNvSpPr>
            <a:spLocks noChangeArrowheads="1"/>
          </p:cNvSpPr>
          <p:nvPr/>
        </p:nvSpPr>
        <p:spPr bwMode="auto">
          <a:xfrm>
            <a:off x="4838700" y="316865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3" name="Oval 38"/>
          <p:cNvSpPr>
            <a:spLocks noChangeArrowheads="1"/>
          </p:cNvSpPr>
          <p:nvPr/>
        </p:nvSpPr>
        <p:spPr bwMode="auto">
          <a:xfrm>
            <a:off x="5772150" y="396875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4" name="Oval 39"/>
          <p:cNvSpPr>
            <a:spLocks noChangeArrowheads="1"/>
          </p:cNvSpPr>
          <p:nvPr/>
        </p:nvSpPr>
        <p:spPr bwMode="auto">
          <a:xfrm>
            <a:off x="5029200" y="480060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5" name="Oval 40"/>
          <p:cNvSpPr>
            <a:spLocks noChangeArrowheads="1"/>
          </p:cNvSpPr>
          <p:nvPr/>
        </p:nvSpPr>
        <p:spPr bwMode="auto">
          <a:xfrm>
            <a:off x="4267200" y="396875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6" name="Oval 41"/>
          <p:cNvSpPr>
            <a:spLocks noChangeArrowheads="1"/>
          </p:cNvSpPr>
          <p:nvPr/>
        </p:nvSpPr>
        <p:spPr bwMode="auto">
          <a:xfrm>
            <a:off x="3009900" y="3282950"/>
            <a:ext cx="685800" cy="6858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7146" name="Text Box 42"/>
          <p:cNvSpPr txBox="1">
            <a:spLocks noChangeArrowheads="1"/>
          </p:cNvSpPr>
          <p:nvPr/>
        </p:nvSpPr>
        <p:spPr bwMode="auto">
          <a:xfrm>
            <a:off x="3009900" y="3435350"/>
            <a:ext cx="685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H II</a:t>
            </a:r>
          </a:p>
        </p:txBody>
      </p:sp>
      <p:sp>
        <p:nvSpPr>
          <p:cNvPr id="687147" name="Text Box 43"/>
          <p:cNvSpPr txBox="1">
            <a:spLocks noChangeArrowheads="1"/>
          </p:cNvSpPr>
          <p:nvPr/>
        </p:nvSpPr>
        <p:spPr bwMode="auto">
          <a:xfrm>
            <a:off x="6762750" y="3517900"/>
            <a:ext cx="5715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 I</a:t>
            </a:r>
          </a:p>
        </p:txBody>
      </p:sp>
      <p:sp>
        <p:nvSpPr>
          <p:cNvPr id="56339" name="Oval 44"/>
          <p:cNvSpPr>
            <a:spLocks noChangeArrowheads="1"/>
          </p:cNvSpPr>
          <p:nvPr/>
        </p:nvSpPr>
        <p:spPr bwMode="auto">
          <a:xfrm>
            <a:off x="5905500" y="304800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0" name="Line 45"/>
          <p:cNvSpPr>
            <a:spLocks noChangeShapeType="1"/>
          </p:cNvSpPr>
          <p:nvPr/>
        </p:nvSpPr>
        <p:spPr bwMode="auto">
          <a:xfrm>
            <a:off x="3695700" y="3048000"/>
            <a:ext cx="0" cy="2424113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1" name="Line 46"/>
          <p:cNvSpPr>
            <a:spLocks noChangeShapeType="1"/>
          </p:cNvSpPr>
          <p:nvPr/>
        </p:nvSpPr>
        <p:spPr bwMode="auto">
          <a:xfrm>
            <a:off x="3009900" y="2819400"/>
            <a:ext cx="0" cy="2652713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2" name="Line 47"/>
          <p:cNvSpPr>
            <a:spLocks noChangeShapeType="1"/>
          </p:cNvSpPr>
          <p:nvPr/>
        </p:nvSpPr>
        <p:spPr bwMode="auto">
          <a:xfrm>
            <a:off x="2209800" y="1968500"/>
            <a:ext cx="800100" cy="8509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3" name="Rectangle 48"/>
          <p:cNvSpPr>
            <a:spLocks noChangeArrowheads="1"/>
          </p:cNvSpPr>
          <p:nvPr/>
        </p:nvSpPr>
        <p:spPr bwMode="auto">
          <a:xfrm rot="2700000">
            <a:off x="2190750" y="2343150"/>
            <a:ext cx="2628900" cy="457200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4" name="Freeform 49"/>
          <p:cNvSpPr>
            <a:spLocks/>
          </p:cNvSpPr>
          <p:nvPr/>
        </p:nvSpPr>
        <p:spPr bwMode="auto">
          <a:xfrm>
            <a:off x="2514600" y="1847850"/>
            <a:ext cx="1790700" cy="1854200"/>
          </a:xfrm>
          <a:custGeom>
            <a:avLst/>
            <a:gdLst>
              <a:gd name="T0" fmla="*/ 0 w 1128"/>
              <a:gd name="T1" fmla="*/ 2147483647 h 1168"/>
              <a:gd name="T2" fmla="*/ 2147483647 w 1128"/>
              <a:gd name="T3" fmla="*/ 2147483647 h 1168"/>
              <a:gd name="T4" fmla="*/ 2147483647 w 1128"/>
              <a:gd name="T5" fmla="*/ 2147483647 h 1168"/>
              <a:gd name="T6" fmla="*/ 2147483647 w 1128"/>
              <a:gd name="T7" fmla="*/ 2147483647 h 1168"/>
              <a:gd name="T8" fmla="*/ 2147483647 w 1128"/>
              <a:gd name="T9" fmla="*/ 2147483647 h 1168"/>
              <a:gd name="T10" fmla="*/ 2147483647 w 1128"/>
              <a:gd name="T11" fmla="*/ 2147483647 h 1168"/>
              <a:gd name="T12" fmla="*/ 2147483647 w 1128"/>
              <a:gd name="T13" fmla="*/ 2147483647 h 1168"/>
              <a:gd name="T14" fmla="*/ 2147483647 w 1128"/>
              <a:gd name="T15" fmla="*/ 2147483647 h 1168"/>
              <a:gd name="T16" fmla="*/ 2147483647 w 1128"/>
              <a:gd name="T17" fmla="*/ 2147483647 h 1168"/>
              <a:gd name="T18" fmla="*/ 2147483647 w 1128"/>
              <a:gd name="T19" fmla="*/ 2147483647 h 1168"/>
              <a:gd name="T20" fmla="*/ 2147483647 w 1128"/>
              <a:gd name="T21" fmla="*/ 2147483647 h 1168"/>
              <a:gd name="T22" fmla="*/ 2147483647 w 1128"/>
              <a:gd name="T23" fmla="*/ 2147483647 h 1168"/>
              <a:gd name="T24" fmla="*/ 2147483647 w 1128"/>
              <a:gd name="T25" fmla="*/ 2147483647 h 1168"/>
              <a:gd name="T26" fmla="*/ 2147483647 w 1128"/>
              <a:gd name="T27" fmla="*/ 2147483647 h 1168"/>
              <a:gd name="T28" fmla="*/ 2147483647 w 1128"/>
              <a:gd name="T29" fmla="*/ 2147483647 h 1168"/>
              <a:gd name="T30" fmla="*/ 2147483647 w 1128"/>
              <a:gd name="T31" fmla="*/ 2147483647 h 1168"/>
              <a:gd name="T32" fmla="*/ 2147483647 w 1128"/>
              <a:gd name="T33" fmla="*/ 2147483647 h 1168"/>
              <a:gd name="T34" fmla="*/ 2147483647 w 1128"/>
              <a:gd name="T35" fmla="*/ 2147483647 h 1168"/>
              <a:gd name="T36" fmla="*/ 2147483647 w 1128"/>
              <a:gd name="T37" fmla="*/ 2147483647 h 1168"/>
              <a:gd name="T38" fmla="*/ 2147483647 w 1128"/>
              <a:gd name="T39" fmla="*/ 2147483647 h 1168"/>
              <a:gd name="T40" fmla="*/ 2147483647 w 1128"/>
              <a:gd name="T41" fmla="*/ 2147483647 h 1168"/>
              <a:gd name="T42" fmla="*/ 2147483647 w 1128"/>
              <a:gd name="T43" fmla="*/ 2147483647 h 1168"/>
              <a:gd name="T44" fmla="*/ 2147483647 w 1128"/>
              <a:gd name="T45" fmla="*/ 2147483647 h 1168"/>
              <a:gd name="T46" fmla="*/ 2147483647 w 1128"/>
              <a:gd name="T47" fmla="*/ 2147483647 h 1168"/>
              <a:gd name="T48" fmla="*/ 2147483647 w 1128"/>
              <a:gd name="T49" fmla="*/ 2147483647 h 1168"/>
              <a:gd name="T50" fmla="*/ 2147483647 w 1128"/>
              <a:gd name="T51" fmla="*/ 2147483647 h 1168"/>
              <a:gd name="T52" fmla="*/ 2147483647 w 1128"/>
              <a:gd name="T53" fmla="*/ 2147483647 h 116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28"/>
              <a:gd name="T82" fmla="*/ 0 h 1168"/>
              <a:gd name="T83" fmla="*/ 1128 w 1128"/>
              <a:gd name="T84" fmla="*/ 1168 h 116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28" h="1168">
                <a:moveTo>
                  <a:pt x="0" y="16"/>
                </a:moveTo>
                <a:cubicBezTo>
                  <a:pt x="20" y="8"/>
                  <a:pt x="40" y="0"/>
                  <a:pt x="48" y="16"/>
                </a:cubicBezTo>
                <a:cubicBezTo>
                  <a:pt x="56" y="32"/>
                  <a:pt x="32" y="96"/>
                  <a:pt x="48" y="112"/>
                </a:cubicBezTo>
                <a:cubicBezTo>
                  <a:pt x="64" y="128"/>
                  <a:pt x="128" y="96"/>
                  <a:pt x="144" y="112"/>
                </a:cubicBezTo>
                <a:cubicBezTo>
                  <a:pt x="160" y="128"/>
                  <a:pt x="128" y="192"/>
                  <a:pt x="144" y="208"/>
                </a:cubicBezTo>
                <a:cubicBezTo>
                  <a:pt x="160" y="224"/>
                  <a:pt x="224" y="200"/>
                  <a:pt x="240" y="208"/>
                </a:cubicBezTo>
                <a:cubicBezTo>
                  <a:pt x="256" y="216"/>
                  <a:pt x="240" y="240"/>
                  <a:pt x="240" y="256"/>
                </a:cubicBezTo>
                <a:cubicBezTo>
                  <a:pt x="240" y="272"/>
                  <a:pt x="224" y="296"/>
                  <a:pt x="240" y="304"/>
                </a:cubicBezTo>
                <a:cubicBezTo>
                  <a:pt x="256" y="312"/>
                  <a:pt x="320" y="288"/>
                  <a:pt x="336" y="304"/>
                </a:cubicBezTo>
                <a:cubicBezTo>
                  <a:pt x="352" y="320"/>
                  <a:pt x="320" y="384"/>
                  <a:pt x="336" y="400"/>
                </a:cubicBezTo>
                <a:cubicBezTo>
                  <a:pt x="352" y="416"/>
                  <a:pt x="416" y="384"/>
                  <a:pt x="432" y="400"/>
                </a:cubicBezTo>
                <a:cubicBezTo>
                  <a:pt x="448" y="416"/>
                  <a:pt x="416" y="480"/>
                  <a:pt x="432" y="496"/>
                </a:cubicBezTo>
                <a:cubicBezTo>
                  <a:pt x="448" y="512"/>
                  <a:pt x="512" y="480"/>
                  <a:pt x="528" y="496"/>
                </a:cubicBezTo>
                <a:cubicBezTo>
                  <a:pt x="544" y="512"/>
                  <a:pt x="512" y="576"/>
                  <a:pt x="528" y="592"/>
                </a:cubicBezTo>
                <a:cubicBezTo>
                  <a:pt x="544" y="608"/>
                  <a:pt x="608" y="584"/>
                  <a:pt x="624" y="592"/>
                </a:cubicBezTo>
                <a:cubicBezTo>
                  <a:pt x="640" y="600"/>
                  <a:pt x="624" y="624"/>
                  <a:pt x="624" y="640"/>
                </a:cubicBezTo>
                <a:cubicBezTo>
                  <a:pt x="624" y="656"/>
                  <a:pt x="608" y="680"/>
                  <a:pt x="624" y="688"/>
                </a:cubicBezTo>
                <a:cubicBezTo>
                  <a:pt x="640" y="696"/>
                  <a:pt x="704" y="672"/>
                  <a:pt x="720" y="688"/>
                </a:cubicBezTo>
                <a:cubicBezTo>
                  <a:pt x="736" y="704"/>
                  <a:pt x="704" y="768"/>
                  <a:pt x="720" y="784"/>
                </a:cubicBezTo>
                <a:cubicBezTo>
                  <a:pt x="736" y="800"/>
                  <a:pt x="800" y="768"/>
                  <a:pt x="816" y="784"/>
                </a:cubicBezTo>
                <a:cubicBezTo>
                  <a:pt x="832" y="800"/>
                  <a:pt x="800" y="864"/>
                  <a:pt x="816" y="880"/>
                </a:cubicBezTo>
                <a:cubicBezTo>
                  <a:pt x="832" y="896"/>
                  <a:pt x="896" y="864"/>
                  <a:pt x="912" y="880"/>
                </a:cubicBezTo>
                <a:cubicBezTo>
                  <a:pt x="928" y="896"/>
                  <a:pt x="896" y="968"/>
                  <a:pt x="912" y="976"/>
                </a:cubicBezTo>
                <a:cubicBezTo>
                  <a:pt x="928" y="984"/>
                  <a:pt x="1000" y="912"/>
                  <a:pt x="1008" y="928"/>
                </a:cubicBezTo>
                <a:cubicBezTo>
                  <a:pt x="1016" y="944"/>
                  <a:pt x="944" y="1048"/>
                  <a:pt x="960" y="1072"/>
                </a:cubicBezTo>
                <a:cubicBezTo>
                  <a:pt x="976" y="1096"/>
                  <a:pt x="1080" y="1056"/>
                  <a:pt x="1104" y="1072"/>
                </a:cubicBezTo>
                <a:cubicBezTo>
                  <a:pt x="1128" y="1088"/>
                  <a:pt x="1116" y="1128"/>
                  <a:pt x="1104" y="1168"/>
                </a:cubicBezTo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0000"/>
              </a:gs>
            </a:gsLst>
            <a:path path="rect">
              <a:fillToRect r="100000" b="100000"/>
            </a:path>
          </a:gra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5" name="Rectangle 50"/>
          <p:cNvSpPr>
            <a:spLocks noChangeArrowheads="1"/>
          </p:cNvSpPr>
          <p:nvPr/>
        </p:nvSpPr>
        <p:spPr bwMode="auto">
          <a:xfrm rot="-2700000">
            <a:off x="2200275" y="1054100"/>
            <a:ext cx="620713" cy="1039813"/>
          </a:xfrm>
          <a:prstGeom prst="rect">
            <a:avLst/>
          </a:prstGeom>
          <a:gradFill rotWithShape="1">
            <a:gsLst>
              <a:gs pos="0">
                <a:srgbClr val="471800"/>
              </a:gs>
              <a:gs pos="50000">
                <a:srgbClr val="993300"/>
              </a:gs>
              <a:gs pos="100000">
                <a:srgbClr val="4718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6" name="Oval 51"/>
          <p:cNvSpPr>
            <a:spLocks noChangeArrowheads="1"/>
          </p:cNvSpPr>
          <p:nvPr/>
        </p:nvSpPr>
        <p:spPr bwMode="auto">
          <a:xfrm>
            <a:off x="2514600" y="3200400"/>
            <a:ext cx="76200" cy="6858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7" name="Oval 52"/>
          <p:cNvSpPr>
            <a:spLocks noChangeArrowheads="1"/>
          </p:cNvSpPr>
          <p:nvPr/>
        </p:nvSpPr>
        <p:spPr bwMode="auto">
          <a:xfrm>
            <a:off x="2514600" y="4229100"/>
            <a:ext cx="762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8" name="Oval 53"/>
          <p:cNvSpPr>
            <a:spLocks noChangeArrowheads="1"/>
          </p:cNvSpPr>
          <p:nvPr/>
        </p:nvSpPr>
        <p:spPr bwMode="auto">
          <a:xfrm>
            <a:off x="4267200" y="2362200"/>
            <a:ext cx="571500" cy="152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9" name="Oval 54"/>
          <p:cNvSpPr>
            <a:spLocks noChangeArrowheads="1"/>
          </p:cNvSpPr>
          <p:nvPr/>
        </p:nvSpPr>
        <p:spPr bwMode="auto">
          <a:xfrm>
            <a:off x="5600700" y="2362200"/>
            <a:ext cx="457200" cy="152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50" name="Oval 55"/>
          <p:cNvSpPr>
            <a:spLocks noChangeArrowheads="1"/>
          </p:cNvSpPr>
          <p:nvPr/>
        </p:nvSpPr>
        <p:spPr bwMode="auto">
          <a:xfrm>
            <a:off x="6477000" y="4648200"/>
            <a:ext cx="571500" cy="533400"/>
          </a:xfrm>
          <a:prstGeom prst="ellipse">
            <a:avLst/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51" name="Picture 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3425" y="6278563"/>
            <a:ext cx="249872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82000" cy="381000"/>
          </a:xfrm>
        </p:spPr>
        <p:txBody>
          <a:bodyPr/>
          <a:lstStyle/>
          <a:p>
            <a:r>
              <a:rPr lang="en-US" sz="4000" b="1" i="1" u="sng" dirty="0" smtClean="0"/>
              <a:t>Dipole Arrays: LOFAR</a:t>
            </a:r>
            <a:r>
              <a:rPr lang="en-US" sz="4000" b="1" i="1" u="sng" dirty="0" smtClean="0"/>
              <a:t>,</a:t>
            </a:r>
            <a:r>
              <a:rPr lang="en-US" sz="4000" b="1" i="1" u="sng" dirty="0" smtClean="0"/>
              <a:t>MWA,PAPER</a:t>
            </a:r>
            <a:r>
              <a:rPr lang="en-US" sz="4000" u="sng" dirty="0" smtClean="0"/>
              <a:t> </a:t>
            </a:r>
            <a:r>
              <a:rPr lang="en-US" sz="3200" i="1" u="sng" dirty="0" smtClean="0"/>
              <a:t> </a:t>
            </a:r>
            <a:r>
              <a:rPr lang="en-US" sz="3200" i="1" dirty="0"/>
              <a:t>21cm emission from diffuse hydrogen at </a:t>
            </a:r>
            <a:r>
              <a:rPr lang="en-US" sz="3200" i="1" dirty="0" err="1"/>
              <a:t>z</a:t>
            </a:r>
            <a:r>
              <a:rPr lang="en-US" sz="3200" i="1" dirty="0"/>
              <a:t>=6.5-15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462588"/>
            <a:ext cx="8915400" cy="13954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u="sng" dirty="0" smtClean="0"/>
              <a:t>MWA:</a:t>
            </a:r>
            <a:r>
              <a:rPr lang="en-US" sz="2800" dirty="0" smtClean="0"/>
              <a:t> 4mx4m </a:t>
            </a:r>
            <a:r>
              <a:rPr lang="en-US" sz="2800" dirty="0"/>
              <a:t>tiles of 16 dipole antennae, 80-300MHz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128 antenna tiles with total collecting area 2000 </a:t>
            </a:r>
            <a:r>
              <a:rPr lang="en-US" sz="2800" dirty="0" err="1"/>
              <a:t>sq.m</a:t>
            </a:r>
            <a:r>
              <a:rPr lang="en-US" sz="2800" dirty="0"/>
              <a:t>. at 150MHz across a 1.5km area; few </a:t>
            </a:r>
            <a:r>
              <a:rPr lang="en-US" sz="2800" dirty="0" err="1"/>
              <a:t>arcmin</a:t>
            </a:r>
            <a:r>
              <a:rPr lang="en-US" sz="2800" dirty="0"/>
              <a:t> resolution</a:t>
            </a:r>
            <a:endParaRPr lang="en-US" sz="1000" dirty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/>
          <a:srcRect l="49872" t="8450" r="9229" b="44249"/>
          <a:stretch>
            <a:fillRect/>
          </a:stretch>
        </p:blipFill>
        <p:spPr bwMode="auto">
          <a:xfrm>
            <a:off x="6283325" y="1181100"/>
            <a:ext cx="2860675" cy="4281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373" name="Picture 5" descr="mw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4400" y="11811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mwa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990600"/>
            <a:ext cx="5613400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5"/>
          <a:srcRect t="7471" b="21848"/>
          <a:stretch>
            <a:fillRect/>
          </a:stretch>
        </p:blipFill>
        <p:spPr bwMode="auto">
          <a:xfrm>
            <a:off x="0" y="990600"/>
            <a:ext cx="5613400" cy="4471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4963" y="990600"/>
            <a:ext cx="3830637" cy="4471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0" y="0"/>
          <a:ext cx="9144000" cy="3990975"/>
        </p:xfrm>
        <a:graphic>
          <a:graphicData uri="http://schemas.openxmlformats.org/presentationml/2006/ole">
            <p:oleObj spid="_x0000_s59394" name="Photo Editor Photo" r:id="rId3" imgW="17847619" imgH="7790476" progId="">
              <p:embed/>
            </p:oleObj>
          </a:graphicData>
        </a:graphic>
      </p:graphicFrame>
      <p:pic>
        <p:nvPicPr>
          <p:cNvPr id="5939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0" y="3990975"/>
            <a:ext cx="63754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6629400" y="6391275"/>
            <a:ext cx="3124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Pritchard &amp; Loeb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620000" cy="876300"/>
          </a:xfrm>
        </p:spPr>
        <p:txBody>
          <a:bodyPr/>
          <a:lstStyle/>
          <a:p>
            <a:r>
              <a:rPr lang="en-US" b="1" i="1"/>
              <a:t>The EDGES Experiment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4246563" cy="5976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/>
          <a:srcRect l="11478" r="8264"/>
          <a:stretch>
            <a:fillRect/>
          </a:stretch>
        </p:blipFill>
        <p:spPr bwMode="auto">
          <a:xfrm>
            <a:off x="4246563" y="914400"/>
            <a:ext cx="5000625" cy="594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300" y="1752600"/>
            <a:ext cx="68834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itle 4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Galaxy surveys, Intensity Mapping and 21-cm Mapping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8687" y="704460"/>
            <a:ext cx="4659313" cy="6153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6858000" y="0"/>
            <a:ext cx="533400" cy="6858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3048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/>
              <a:t>So much about the past, but what does the future hold?</a:t>
            </a:r>
            <a:endParaRPr lang="en-US" sz="28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 sz="3200" b="1" i="1"/>
              <a:t>The Long Term Future of Extragalactic Astronomy</a:t>
            </a:r>
            <a:endParaRPr lang="en-US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 l="2921" t="11266" r="4968" b="18379"/>
          <a:stretch>
            <a:fillRect/>
          </a:stretch>
        </p:blipFill>
        <p:spPr bwMode="auto">
          <a:xfrm>
            <a:off x="0" y="709613"/>
            <a:ext cx="441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Oval 4"/>
          <p:cNvSpPr>
            <a:spLocks noChangeArrowheads="1"/>
          </p:cNvSpPr>
          <p:nvPr/>
        </p:nvSpPr>
        <p:spPr bwMode="auto">
          <a:xfrm>
            <a:off x="5181600" y="1900238"/>
            <a:ext cx="3125788" cy="2976562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>
            <a:off x="6705600" y="3276600"/>
            <a:ext cx="152400" cy="152400"/>
          </a:xfrm>
          <a:prstGeom prst="ellipse">
            <a:avLst/>
          </a:prstGeom>
          <a:solidFill>
            <a:srgbClr val="993300"/>
          </a:solidFill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553200" y="2971800"/>
            <a:ext cx="60960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us</a:t>
            </a:r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 flipV="1">
            <a:off x="8077200" y="2057400"/>
            <a:ext cx="457200" cy="381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7924800" y="2438400"/>
            <a:ext cx="152400" cy="152400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7" name="Freeform 9"/>
          <p:cNvSpPr>
            <a:spLocks/>
          </p:cNvSpPr>
          <p:nvPr/>
        </p:nvSpPr>
        <p:spPr bwMode="auto">
          <a:xfrm>
            <a:off x="7315200" y="2565400"/>
            <a:ext cx="457200" cy="406400"/>
          </a:xfrm>
          <a:custGeom>
            <a:avLst/>
            <a:gdLst>
              <a:gd name="T0" fmla="*/ 2147483647 w 288"/>
              <a:gd name="T1" fmla="*/ 2147483647 h 256"/>
              <a:gd name="T2" fmla="*/ 2147483647 w 288"/>
              <a:gd name="T3" fmla="*/ 2147483647 h 256"/>
              <a:gd name="T4" fmla="*/ 2147483647 w 288"/>
              <a:gd name="T5" fmla="*/ 2147483647 h 256"/>
              <a:gd name="T6" fmla="*/ 2147483647 w 288"/>
              <a:gd name="T7" fmla="*/ 2147483647 h 256"/>
              <a:gd name="T8" fmla="*/ 2147483647 w 288"/>
              <a:gd name="T9" fmla="*/ 2147483647 h 256"/>
              <a:gd name="T10" fmla="*/ 2147483647 w 288"/>
              <a:gd name="T11" fmla="*/ 2147483647 h 256"/>
              <a:gd name="T12" fmla="*/ 2147483647 w 288"/>
              <a:gd name="T13" fmla="*/ 2147483647 h 256"/>
              <a:gd name="T14" fmla="*/ 0 w 288"/>
              <a:gd name="T15" fmla="*/ 2147483647 h 2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88"/>
              <a:gd name="T25" fmla="*/ 0 h 256"/>
              <a:gd name="T26" fmla="*/ 288 w 288"/>
              <a:gd name="T27" fmla="*/ 256 h 2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88" h="256">
                <a:moveTo>
                  <a:pt x="288" y="64"/>
                </a:moveTo>
                <a:cubicBezTo>
                  <a:pt x="268" y="32"/>
                  <a:pt x="248" y="0"/>
                  <a:pt x="240" y="16"/>
                </a:cubicBezTo>
                <a:cubicBezTo>
                  <a:pt x="232" y="32"/>
                  <a:pt x="256" y="144"/>
                  <a:pt x="240" y="160"/>
                </a:cubicBezTo>
                <a:cubicBezTo>
                  <a:pt x="224" y="176"/>
                  <a:pt x="160" y="104"/>
                  <a:pt x="144" y="112"/>
                </a:cubicBezTo>
                <a:cubicBezTo>
                  <a:pt x="128" y="120"/>
                  <a:pt x="152" y="184"/>
                  <a:pt x="144" y="208"/>
                </a:cubicBezTo>
                <a:cubicBezTo>
                  <a:pt x="136" y="232"/>
                  <a:pt x="112" y="256"/>
                  <a:pt x="96" y="256"/>
                </a:cubicBezTo>
                <a:cubicBezTo>
                  <a:pt x="80" y="256"/>
                  <a:pt x="64" y="208"/>
                  <a:pt x="48" y="208"/>
                </a:cubicBezTo>
                <a:cubicBezTo>
                  <a:pt x="32" y="208"/>
                  <a:pt x="8" y="248"/>
                  <a:pt x="0" y="256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7315200" y="2438400"/>
            <a:ext cx="22860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</a:t>
            </a:r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 flipH="1">
            <a:off x="7239000" y="2895600"/>
            <a:ext cx="1524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7620000" y="1447800"/>
            <a:ext cx="1524000" cy="7794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Accelerating</a:t>
            </a:r>
          </a:p>
          <a:p>
            <a:pPr>
              <a:spcBef>
                <a:spcPct val="50000"/>
              </a:spcBef>
            </a:pPr>
            <a:r>
              <a:rPr lang="en-US"/>
              <a:t>source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228600" y="6035675"/>
            <a:ext cx="89154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All galaxies beyond a redshift of z=1.8 are already outside our horizon (no cell phone communication to z&gt;1.8!).            (Loeb 2001)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457200" y="560070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 flipV="1">
            <a:off x="838200" y="5257800"/>
            <a:ext cx="0" cy="342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en-US" b="1" i="1"/>
              <a:t>Analogy</a:t>
            </a:r>
            <a:endParaRPr lang="en-US"/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 flipH="1">
            <a:off x="533400" y="5581650"/>
            <a:ext cx="304800" cy="762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838200" y="5581650"/>
            <a:ext cx="457200" cy="7429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>
            <a:off x="533400" y="63246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V="1">
            <a:off x="1295400" y="6172200"/>
            <a:ext cx="2286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914400" y="4800600"/>
            <a:ext cx="3810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1295400" y="4724400"/>
            <a:ext cx="2286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V="1">
            <a:off x="914400" y="4572000"/>
            <a:ext cx="6096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V="1">
            <a:off x="5410200" y="2362200"/>
            <a:ext cx="762000" cy="685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5486400" y="4648200"/>
            <a:ext cx="762000" cy="609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 flipH="1">
            <a:off x="3657600" y="4953000"/>
            <a:ext cx="381000" cy="838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 flipH="1" flipV="1">
            <a:off x="2362200" y="3733800"/>
            <a:ext cx="990600" cy="76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 flipH="1" flipV="1">
            <a:off x="3505200" y="1905000"/>
            <a:ext cx="609600" cy="914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>
            <a:off x="0" y="6629400"/>
            <a:ext cx="1981200" cy="0"/>
          </a:xfrm>
          <a:prstGeom prst="line">
            <a:avLst/>
          </a:prstGeom>
          <a:noFill/>
          <a:ln w="571500">
            <a:solidFill>
              <a:srgbClr val="99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>
            <a:off x="533400" y="6324600"/>
            <a:ext cx="228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9" name="Oval 17"/>
          <p:cNvSpPr>
            <a:spLocks noChangeArrowheads="1"/>
          </p:cNvSpPr>
          <p:nvPr/>
        </p:nvSpPr>
        <p:spPr bwMode="auto">
          <a:xfrm>
            <a:off x="3429000" y="2743200"/>
            <a:ext cx="2362200" cy="2286000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rect">
              <a:fillToRect r="100000" b="100000"/>
            </a:path>
          </a:gradFill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0" name="Freeform 18"/>
          <p:cNvSpPr>
            <a:spLocks/>
          </p:cNvSpPr>
          <p:nvPr/>
        </p:nvSpPr>
        <p:spPr bwMode="auto">
          <a:xfrm>
            <a:off x="3733800" y="47244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1" name="Freeform 19"/>
          <p:cNvSpPr>
            <a:spLocks/>
          </p:cNvSpPr>
          <p:nvPr/>
        </p:nvSpPr>
        <p:spPr bwMode="auto">
          <a:xfrm>
            <a:off x="4724400" y="27432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2" name="Freeform 20"/>
          <p:cNvSpPr>
            <a:spLocks/>
          </p:cNvSpPr>
          <p:nvPr/>
        </p:nvSpPr>
        <p:spPr bwMode="auto">
          <a:xfrm>
            <a:off x="5105400" y="28956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3" name="Freeform 21"/>
          <p:cNvSpPr>
            <a:spLocks/>
          </p:cNvSpPr>
          <p:nvPr/>
        </p:nvSpPr>
        <p:spPr bwMode="auto">
          <a:xfrm>
            <a:off x="5638800" y="42672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609600" y="762000"/>
            <a:ext cx="8229600" cy="5191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Ants = Photons                  Balloon=Expanding Space</a:t>
            </a: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760413" y="4114800"/>
            <a:ext cx="457200" cy="457200"/>
          </a:xfrm>
          <a:prstGeom prst="smileyFace">
            <a:avLst>
              <a:gd name="adj" fmla="val 4653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6" name="Oval 24"/>
          <p:cNvSpPr>
            <a:spLocks noChangeArrowheads="1"/>
          </p:cNvSpPr>
          <p:nvPr/>
        </p:nvSpPr>
        <p:spPr bwMode="auto">
          <a:xfrm>
            <a:off x="762000" y="4552950"/>
            <a:ext cx="152400" cy="1009650"/>
          </a:xfrm>
          <a:prstGeom prst="ellipse">
            <a:avLst/>
          </a:prstGeom>
          <a:solidFill>
            <a:srgbClr val="FFCC99"/>
          </a:solidFill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7" name="Freeform 25"/>
          <p:cNvSpPr>
            <a:spLocks/>
          </p:cNvSpPr>
          <p:nvPr/>
        </p:nvSpPr>
        <p:spPr bwMode="auto">
          <a:xfrm>
            <a:off x="1112838" y="3203575"/>
            <a:ext cx="2549525" cy="1273175"/>
          </a:xfrm>
          <a:custGeom>
            <a:avLst/>
            <a:gdLst>
              <a:gd name="T0" fmla="*/ 0 w 1606"/>
              <a:gd name="T1" fmla="*/ 2147483647 h 802"/>
              <a:gd name="T2" fmla="*/ 2147483647 w 1606"/>
              <a:gd name="T3" fmla="*/ 2147483647 h 802"/>
              <a:gd name="T4" fmla="*/ 2147483647 w 1606"/>
              <a:gd name="T5" fmla="*/ 2147483647 h 802"/>
              <a:gd name="T6" fmla="*/ 2147483647 w 1606"/>
              <a:gd name="T7" fmla="*/ 2147483647 h 802"/>
              <a:gd name="T8" fmla="*/ 2147483647 w 1606"/>
              <a:gd name="T9" fmla="*/ 2147483647 h 802"/>
              <a:gd name="T10" fmla="*/ 2147483647 w 1606"/>
              <a:gd name="T11" fmla="*/ 2147483647 h 802"/>
              <a:gd name="T12" fmla="*/ 2147483647 w 1606"/>
              <a:gd name="T13" fmla="*/ 2147483647 h 802"/>
              <a:gd name="T14" fmla="*/ 2147483647 w 1606"/>
              <a:gd name="T15" fmla="*/ 2147483647 h 802"/>
              <a:gd name="T16" fmla="*/ 2147483647 w 1606"/>
              <a:gd name="T17" fmla="*/ 2147483647 h 802"/>
              <a:gd name="T18" fmla="*/ 2147483647 w 1606"/>
              <a:gd name="T19" fmla="*/ 2147483647 h 802"/>
              <a:gd name="T20" fmla="*/ 2147483647 w 1606"/>
              <a:gd name="T21" fmla="*/ 2147483647 h 802"/>
              <a:gd name="T22" fmla="*/ 2147483647 w 1606"/>
              <a:gd name="T23" fmla="*/ 2147483647 h 802"/>
              <a:gd name="T24" fmla="*/ 2147483647 w 1606"/>
              <a:gd name="T25" fmla="*/ 2147483647 h 802"/>
              <a:gd name="T26" fmla="*/ 2147483647 w 1606"/>
              <a:gd name="T27" fmla="*/ 2147483647 h 802"/>
              <a:gd name="T28" fmla="*/ 2147483647 w 1606"/>
              <a:gd name="T29" fmla="*/ 2147483647 h 802"/>
              <a:gd name="T30" fmla="*/ 2147483647 w 1606"/>
              <a:gd name="T31" fmla="*/ 2147483647 h 802"/>
              <a:gd name="T32" fmla="*/ 2147483647 w 1606"/>
              <a:gd name="T33" fmla="*/ 2147483647 h 802"/>
              <a:gd name="T34" fmla="*/ 2147483647 w 1606"/>
              <a:gd name="T35" fmla="*/ 0 h 8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6"/>
              <a:gd name="T55" fmla="*/ 0 h 802"/>
              <a:gd name="T56" fmla="*/ 1606 w 1606"/>
              <a:gd name="T57" fmla="*/ 802 h 80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6" h="802">
                <a:moveTo>
                  <a:pt x="0" y="780"/>
                </a:moveTo>
                <a:cubicBezTo>
                  <a:pt x="151" y="802"/>
                  <a:pt x="316" y="772"/>
                  <a:pt x="468" y="756"/>
                </a:cubicBezTo>
                <a:cubicBezTo>
                  <a:pt x="588" y="729"/>
                  <a:pt x="420" y="771"/>
                  <a:pt x="522" y="733"/>
                </a:cubicBezTo>
                <a:cubicBezTo>
                  <a:pt x="641" y="689"/>
                  <a:pt x="774" y="665"/>
                  <a:pt x="889" y="608"/>
                </a:cubicBezTo>
                <a:cubicBezTo>
                  <a:pt x="939" y="583"/>
                  <a:pt x="987" y="556"/>
                  <a:pt x="1037" y="530"/>
                </a:cubicBezTo>
                <a:cubicBezTo>
                  <a:pt x="1042" y="522"/>
                  <a:pt x="1044" y="512"/>
                  <a:pt x="1052" y="507"/>
                </a:cubicBezTo>
                <a:cubicBezTo>
                  <a:pt x="1071" y="494"/>
                  <a:pt x="1115" y="476"/>
                  <a:pt x="1115" y="476"/>
                </a:cubicBezTo>
                <a:cubicBezTo>
                  <a:pt x="1134" y="445"/>
                  <a:pt x="1152" y="446"/>
                  <a:pt x="1185" y="429"/>
                </a:cubicBezTo>
                <a:cubicBezTo>
                  <a:pt x="1215" y="369"/>
                  <a:pt x="1217" y="362"/>
                  <a:pt x="1271" y="328"/>
                </a:cubicBezTo>
                <a:cubicBezTo>
                  <a:pt x="1288" y="301"/>
                  <a:pt x="1294" y="284"/>
                  <a:pt x="1325" y="273"/>
                </a:cubicBezTo>
                <a:cubicBezTo>
                  <a:pt x="1330" y="265"/>
                  <a:pt x="1334" y="256"/>
                  <a:pt x="1341" y="250"/>
                </a:cubicBezTo>
                <a:cubicBezTo>
                  <a:pt x="1350" y="243"/>
                  <a:pt x="1364" y="242"/>
                  <a:pt x="1372" y="234"/>
                </a:cubicBezTo>
                <a:cubicBezTo>
                  <a:pt x="1432" y="173"/>
                  <a:pt x="1374" y="196"/>
                  <a:pt x="1426" y="180"/>
                </a:cubicBezTo>
                <a:cubicBezTo>
                  <a:pt x="1434" y="175"/>
                  <a:pt x="1443" y="171"/>
                  <a:pt x="1450" y="164"/>
                </a:cubicBezTo>
                <a:cubicBezTo>
                  <a:pt x="1456" y="158"/>
                  <a:pt x="1458" y="147"/>
                  <a:pt x="1465" y="141"/>
                </a:cubicBezTo>
                <a:cubicBezTo>
                  <a:pt x="1479" y="129"/>
                  <a:pt x="1512" y="110"/>
                  <a:pt x="1512" y="110"/>
                </a:cubicBezTo>
                <a:cubicBezTo>
                  <a:pt x="1533" y="78"/>
                  <a:pt x="1523" y="67"/>
                  <a:pt x="1559" y="55"/>
                </a:cubicBezTo>
                <a:cubicBezTo>
                  <a:pt x="1593" y="3"/>
                  <a:pt x="1573" y="16"/>
                  <a:pt x="1606" y="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8" name="Freeform 26"/>
          <p:cNvSpPr>
            <a:spLocks/>
          </p:cNvSpPr>
          <p:nvPr/>
        </p:nvSpPr>
        <p:spPr bwMode="auto">
          <a:xfrm>
            <a:off x="1219200" y="4419600"/>
            <a:ext cx="3197225" cy="617538"/>
          </a:xfrm>
          <a:custGeom>
            <a:avLst/>
            <a:gdLst>
              <a:gd name="T0" fmla="*/ 2147483647 w 2014"/>
              <a:gd name="T1" fmla="*/ 0 h 389"/>
              <a:gd name="T2" fmla="*/ 2147483647 w 2014"/>
              <a:gd name="T3" fmla="*/ 2147483647 h 389"/>
              <a:gd name="T4" fmla="*/ 2147483647 w 2014"/>
              <a:gd name="T5" fmla="*/ 2147483647 h 389"/>
              <a:gd name="T6" fmla="*/ 2147483647 w 2014"/>
              <a:gd name="T7" fmla="*/ 2147483647 h 389"/>
              <a:gd name="T8" fmla="*/ 2147483647 w 2014"/>
              <a:gd name="T9" fmla="*/ 2147483647 h 389"/>
              <a:gd name="T10" fmla="*/ 2147483647 w 2014"/>
              <a:gd name="T11" fmla="*/ 2147483647 h 389"/>
              <a:gd name="T12" fmla="*/ 2147483647 w 2014"/>
              <a:gd name="T13" fmla="*/ 2147483647 h 3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14"/>
              <a:gd name="T22" fmla="*/ 0 h 389"/>
              <a:gd name="T23" fmla="*/ 2014 w 2014"/>
              <a:gd name="T24" fmla="*/ 389 h 3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14" h="389">
                <a:moveTo>
                  <a:pt x="4" y="0"/>
                </a:moveTo>
                <a:cubicBezTo>
                  <a:pt x="105" y="23"/>
                  <a:pt x="0" y="1"/>
                  <a:pt x="237" y="15"/>
                </a:cubicBezTo>
                <a:cubicBezTo>
                  <a:pt x="328" y="20"/>
                  <a:pt x="418" y="39"/>
                  <a:pt x="510" y="46"/>
                </a:cubicBezTo>
                <a:cubicBezTo>
                  <a:pt x="676" y="101"/>
                  <a:pt x="850" y="151"/>
                  <a:pt x="1024" y="171"/>
                </a:cubicBezTo>
                <a:cubicBezTo>
                  <a:pt x="1121" y="195"/>
                  <a:pt x="1214" y="232"/>
                  <a:pt x="1313" y="249"/>
                </a:cubicBezTo>
                <a:cubicBezTo>
                  <a:pt x="1431" y="290"/>
                  <a:pt x="1563" y="318"/>
                  <a:pt x="1687" y="327"/>
                </a:cubicBezTo>
                <a:cubicBezTo>
                  <a:pt x="1792" y="352"/>
                  <a:pt x="1905" y="389"/>
                  <a:pt x="2014" y="389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en-US" b="1" i="1"/>
              <a:t>Analogy</a:t>
            </a:r>
            <a:endParaRPr lang="en-US"/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2286000" y="1676400"/>
            <a:ext cx="4572000" cy="4343400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rect">
              <a:fillToRect r="100000" b="100000"/>
            </a:path>
          </a:gradFill>
          <a:ln w="63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 flipH="1">
            <a:off x="533400" y="5581650"/>
            <a:ext cx="304800" cy="762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838200" y="5581650"/>
            <a:ext cx="457200" cy="7429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533400" y="6324600"/>
            <a:ext cx="152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 flipV="1">
            <a:off x="1295400" y="6172200"/>
            <a:ext cx="2286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914400" y="4800600"/>
            <a:ext cx="3810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 flipV="1">
            <a:off x="1295400" y="4724400"/>
            <a:ext cx="2286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flipV="1">
            <a:off x="914400" y="4572000"/>
            <a:ext cx="6096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>
            <a:off x="0" y="6629400"/>
            <a:ext cx="1981200" cy="0"/>
          </a:xfrm>
          <a:prstGeom prst="line">
            <a:avLst/>
          </a:prstGeom>
          <a:noFill/>
          <a:ln w="571500">
            <a:solidFill>
              <a:srgbClr val="99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533400" y="6324600"/>
            <a:ext cx="228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9" name="Freeform 13"/>
          <p:cNvSpPr>
            <a:spLocks/>
          </p:cNvSpPr>
          <p:nvPr/>
        </p:nvSpPr>
        <p:spPr bwMode="auto">
          <a:xfrm>
            <a:off x="4876800" y="17526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0" name="Freeform 14"/>
          <p:cNvSpPr>
            <a:spLocks/>
          </p:cNvSpPr>
          <p:nvPr/>
        </p:nvSpPr>
        <p:spPr bwMode="auto">
          <a:xfrm>
            <a:off x="5715000" y="20574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1" name="Freeform 15"/>
          <p:cNvSpPr>
            <a:spLocks/>
          </p:cNvSpPr>
          <p:nvPr/>
        </p:nvSpPr>
        <p:spPr bwMode="auto">
          <a:xfrm>
            <a:off x="6629400" y="45720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2" name="Freeform 16"/>
          <p:cNvSpPr>
            <a:spLocks/>
          </p:cNvSpPr>
          <p:nvPr/>
        </p:nvSpPr>
        <p:spPr bwMode="auto">
          <a:xfrm>
            <a:off x="3048000" y="5486400"/>
            <a:ext cx="171450" cy="95250"/>
          </a:xfrm>
          <a:custGeom>
            <a:avLst/>
            <a:gdLst>
              <a:gd name="T0" fmla="*/ 2147483647 w 374"/>
              <a:gd name="T1" fmla="*/ 2147483647 h 141"/>
              <a:gd name="T2" fmla="*/ 2147483647 w 374"/>
              <a:gd name="T3" fmla="*/ 2147483647 h 141"/>
              <a:gd name="T4" fmla="*/ 2147483647 w 374"/>
              <a:gd name="T5" fmla="*/ 2147483647 h 141"/>
              <a:gd name="T6" fmla="*/ 2147483647 w 374"/>
              <a:gd name="T7" fmla="*/ 2147483647 h 141"/>
              <a:gd name="T8" fmla="*/ 2147483647 w 374"/>
              <a:gd name="T9" fmla="*/ 2147483647 h 141"/>
              <a:gd name="T10" fmla="*/ 2147483647 w 374"/>
              <a:gd name="T11" fmla="*/ 2147483647 h 141"/>
              <a:gd name="T12" fmla="*/ 2147483647 w 374"/>
              <a:gd name="T13" fmla="*/ 2147483647 h 141"/>
              <a:gd name="T14" fmla="*/ 2147483647 w 374"/>
              <a:gd name="T15" fmla="*/ 2147483647 h 141"/>
              <a:gd name="T16" fmla="*/ 2147483647 w 374"/>
              <a:gd name="T17" fmla="*/ 2147483647 h 141"/>
              <a:gd name="T18" fmla="*/ 2147483647 w 374"/>
              <a:gd name="T19" fmla="*/ 2147483647 h 141"/>
              <a:gd name="T20" fmla="*/ 2147483647 w 374"/>
              <a:gd name="T21" fmla="*/ 2147483647 h 141"/>
              <a:gd name="T22" fmla="*/ 2147483647 w 374"/>
              <a:gd name="T23" fmla="*/ 2147483647 h 141"/>
              <a:gd name="T24" fmla="*/ 2147483647 w 374"/>
              <a:gd name="T25" fmla="*/ 2147483647 h 141"/>
              <a:gd name="T26" fmla="*/ 2147483647 w 374"/>
              <a:gd name="T27" fmla="*/ 2147483647 h 141"/>
              <a:gd name="T28" fmla="*/ 2147483647 w 374"/>
              <a:gd name="T29" fmla="*/ 2147483647 h 141"/>
              <a:gd name="T30" fmla="*/ 2147483647 w 374"/>
              <a:gd name="T31" fmla="*/ 2147483647 h 141"/>
              <a:gd name="T32" fmla="*/ 2147483647 w 374"/>
              <a:gd name="T33" fmla="*/ 2147483647 h 141"/>
              <a:gd name="T34" fmla="*/ 2147483647 w 374"/>
              <a:gd name="T35" fmla="*/ 2147483647 h 141"/>
              <a:gd name="T36" fmla="*/ 2147483647 w 374"/>
              <a:gd name="T37" fmla="*/ 2147483647 h 141"/>
              <a:gd name="T38" fmla="*/ 2147483647 w 374"/>
              <a:gd name="T39" fmla="*/ 2147483647 h 141"/>
              <a:gd name="T40" fmla="*/ 2147483647 w 374"/>
              <a:gd name="T41" fmla="*/ 2147483647 h 141"/>
              <a:gd name="T42" fmla="*/ 2147483647 w 374"/>
              <a:gd name="T43" fmla="*/ 2147483647 h 141"/>
              <a:gd name="T44" fmla="*/ 2147483647 w 374"/>
              <a:gd name="T45" fmla="*/ 2147483647 h 141"/>
              <a:gd name="T46" fmla="*/ 2147483647 w 374"/>
              <a:gd name="T47" fmla="*/ 2147483647 h 141"/>
              <a:gd name="T48" fmla="*/ 2147483647 w 374"/>
              <a:gd name="T49" fmla="*/ 2147483647 h 141"/>
              <a:gd name="T50" fmla="*/ 2147483647 w 374"/>
              <a:gd name="T51" fmla="*/ 2147483647 h 141"/>
              <a:gd name="T52" fmla="*/ 2147483647 w 374"/>
              <a:gd name="T53" fmla="*/ 2147483647 h 141"/>
              <a:gd name="T54" fmla="*/ 2147483647 w 374"/>
              <a:gd name="T55" fmla="*/ 2147483647 h 141"/>
              <a:gd name="T56" fmla="*/ 0 w 374"/>
              <a:gd name="T57" fmla="*/ 2147483647 h 141"/>
              <a:gd name="T58" fmla="*/ 2147483647 w 374"/>
              <a:gd name="T59" fmla="*/ 2147483647 h 141"/>
              <a:gd name="T60" fmla="*/ 2147483647 w 374"/>
              <a:gd name="T61" fmla="*/ 2147483647 h 141"/>
              <a:gd name="T62" fmla="*/ 2147483647 w 374"/>
              <a:gd name="T63" fmla="*/ 2147483647 h 1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4"/>
              <a:gd name="T97" fmla="*/ 0 h 141"/>
              <a:gd name="T98" fmla="*/ 374 w 374"/>
              <a:gd name="T99" fmla="*/ 141 h 1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4" h="141">
                <a:moveTo>
                  <a:pt x="7" y="1"/>
                </a:moveTo>
                <a:cubicBezTo>
                  <a:pt x="39" y="21"/>
                  <a:pt x="73" y="31"/>
                  <a:pt x="109" y="40"/>
                </a:cubicBezTo>
                <a:cubicBezTo>
                  <a:pt x="135" y="57"/>
                  <a:pt x="157" y="63"/>
                  <a:pt x="187" y="71"/>
                </a:cubicBezTo>
                <a:cubicBezTo>
                  <a:pt x="197" y="68"/>
                  <a:pt x="209" y="57"/>
                  <a:pt x="218" y="63"/>
                </a:cubicBezTo>
                <a:cubicBezTo>
                  <a:pt x="225" y="67"/>
                  <a:pt x="209" y="78"/>
                  <a:pt x="210" y="86"/>
                </a:cubicBezTo>
                <a:cubicBezTo>
                  <a:pt x="212" y="98"/>
                  <a:pt x="230" y="107"/>
                  <a:pt x="226" y="118"/>
                </a:cubicBezTo>
                <a:cubicBezTo>
                  <a:pt x="223" y="126"/>
                  <a:pt x="210" y="113"/>
                  <a:pt x="202" y="110"/>
                </a:cubicBezTo>
                <a:cubicBezTo>
                  <a:pt x="207" y="97"/>
                  <a:pt x="206" y="78"/>
                  <a:pt x="218" y="71"/>
                </a:cubicBezTo>
                <a:cubicBezTo>
                  <a:pt x="226" y="66"/>
                  <a:pt x="241" y="77"/>
                  <a:pt x="241" y="86"/>
                </a:cubicBezTo>
                <a:cubicBezTo>
                  <a:pt x="241" y="95"/>
                  <a:pt x="226" y="97"/>
                  <a:pt x="218" y="102"/>
                </a:cubicBezTo>
                <a:cubicBezTo>
                  <a:pt x="210" y="99"/>
                  <a:pt x="197" y="102"/>
                  <a:pt x="194" y="94"/>
                </a:cubicBezTo>
                <a:cubicBezTo>
                  <a:pt x="190" y="84"/>
                  <a:pt x="199" y="73"/>
                  <a:pt x="202" y="63"/>
                </a:cubicBezTo>
                <a:cubicBezTo>
                  <a:pt x="207" y="47"/>
                  <a:pt x="213" y="32"/>
                  <a:pt x="218" y="16"/>
                </a:cubicBezTo>
                <a:cubicBezTo>
                  <a:pt x="223" y="0"/>
                  <a:pt x="202" y="63"/>
                  <a:pt x="202" y="63"/>
                </a:cubicBezTo>
                <a:cubicBezTo>
                  <a:pt x="212" y="68"/>
                  <a:pt x="221" y="78"/>
                  <a:pt x="233" y="79"/>
                </a:cubicBezTo>
                <a:cubicBezTo>
                  <a:pt x="374" y="89"/>
                  <a:pt x="319" y="74"/>
                  <a:pt x="288" y="63"/>
                </a:cubicBezTo>
                <a:cubicBezTo>
                  <a:pt x="242" y="75"/>
                  <a:pt x="213" y="81"/>
                  <a:pt x="163" y="86"/>
                </a:cubicBezTo>
                <a:cubicBezTo>
                  <a:pt x="161" y="94"/>
                  <a:pt x="158" y="102"/>
                  <a:pt x="156" y="110"/>
                </a:cubicBezTo>
                <a:cubicBezTo>
                  <a:pt x="153" y="120"/>
                  <a:pt x="159" y="141"/>
                  <a:pt x="148" y="141"/>
                </a:cubicBezTo>
                <a:cubicBezTo>
                  <a:pt x="137" y="141"/>
                  <a:pt x="143" y="120"/>
                  <a:pt x="140" y="110"/>
                </a:cubicBezTo>
                <a:cubicBezTo>
                  <a:pt x="131" y="79"/>
                  <a:pt x="139" y="88"/>
                  <a:pt x="109" y="79"/>
                </a:cubicBezTo>
                <a:cubicBezTo>
                  <a:pt x="101" y="84"/>
                  <a:pt x="91" y="87"/>
                  <a:pt x="85" y="94"/>
                </a:cubicBezTo>
                <a:cubicBezTo>
                  <a:pt x="80" y="101"/>
                  <a:pt x="83" y="125"/>
                  <a:pt x="78" y="118"/>
                </a:cubicBezTo>
                <a:cubicBezTo>
                  <a:pt x="67" y="103"/>
                  <a:pt x="69" y="81"/>
                  <a:pt x="62" y="63"/>
                </a:cubicBezTo>
                <a:cubicBezTo>
                  <a:pt x="58" y="54"/>
                  <a:pt x="55" y="40"/>
                  <a:pt x="46" y="40"/>
                </a:cubicBezTo>
                <a:cubicBezTo>
                  <a:pt x="38" y="40"/>
                  <a:pt x="51" y="55"/>
                  <a:pt x="54" y="63"/>
                </a:cubicBezTo>
                <a:cubicBezTo>
                  <a:pt x="19" y="117"/>
                  <a:pt x="50" y="73"/>
                  <a:pt x="46" y="63"/>
                </a:cubicBezTo>
                <a:cubicBezTo>
                  <a:pt x="42" y="54"/>
                  <a:pt x="31" y="52"/>
                  <a:pt x="23" y="47"/>
                </a:cubicBezTo>
                <a:cubicBezTo>
                  <a:pt x="15" y="52"/>
                  <a:pt x="0" y="54"/>
                  <a:pt x="0" y="63"/>
                </a:cubicBezTo>
                <a:cubicBezTo>
                  <a:pt x="0" y="71"/>
                  <a:pt x="19" y="62"/>
                  <a:pt x="23" y="55"/>
                </a:cubicBezTo>
                <a:cubicBezTo>
                  <a:pt x="27" y="48"/>
                  <a:pt x="18" y="40"/>
                  <a:pt x="15" y="32"/>
                </a:cubicBezTo>
                <a:cubicBezTo>
                  <a:pt x="15" y="32"/>
                  <a:pt x="10" y="11"/>
                  <a:pt x="7" y="1"/>
                </a:cubicBezTo>
                <a:close/>
              </a:path>
            </a:pathLst>
          </a:custGeom>
          <a:solidFill>
            <a:srgbClr val="111111"/>
          </a:solidFill>
          <a:ln w="31750">
            <a:solidFill>
              <a:srgbClr val="33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>
            <a:off x="5410200" y="1905000"/>
            <a:ext cx="3048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 flipH="1" flipV="1">
            <a:off x="5029200" y="1828800"/>
            <a:ext cx="304800" cy="76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609600" y="762000"/>
            <a:ext cx="8229600" cy="5191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Ants = Photons                  Balloon=Expanding Space</a:t>
            </a:r>
          </a:p>
        </p:txBody>
      </p:sp>
      <p:sp>
        <p:nvSpPr>
          <p:cNvPr id="65556" name="Freeform 20"/>
          <p:cNvSpPr>
            <a:spLocks/>
          </p:cNvSpPr>
          <p:nvPr/>
        </p:nvSpPr>
        <p:spPr bwMode="auto">
          <a:xfrm>
            <a:off x="6429375" y="4330700"/>
            <a:ext cx="361950" cy="604838"/>
          </a:xfrm>
          <a:custGeom>
            <a:avLst/>
            <a:gdLst>
              <a:gd name="T0" fmla="*/ 2147483647 w 228"/>
              <a:gd name="T1" fmla="*/ 0 h 381"/>
              <a:gd name="T2" fmla="*/ 2147483647 w 228"/>
              <a:gd name="T3" fmla="*/ 2147483647 h 381"/>
              <a:gd name="T4" fmla="*/ 2147483647 w 228"/>
              <a:gd name="T5" fmla="*/ 2147483647 h 381"/>
              <a:gd name="T6" fmla="*/ 2147483647 w 228"/>
              <a:gd name="T7" fmla="*/ 2147483647 h 381"/>
              <a:gd name="T8" fmla="*/ 2147483647 w 228"/>
              <a:gd name="T9" fmla="*/ 2147483647 h 381"/>
              <a:gd name="T10" fmla="*/ 2147483647 w 228"/>
              <a:gd name="T11" fmla="*/ 2147483647 h 3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8"/>
              <a:gd name="T19" fmla="*/ 0 h 381"/>
              <a:gd name="T20" fmla="*/ 228 w 228"/>
              <a:gd name="T21" fmla="*/ 381 h 3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8" h="381">
                <a:moveTo>
                  <a:pt x="228" y="0"/>
                </a:moveTo>
                <a:cubicBezTo>
                  <a:pt x="164" y="5"/>
                  <a:pt x="116" y="4"/>
                  <a:pt x="64" y="39"/>
                </a:cubicBezTo>
                <a:cubicBezTo>
                  <a:pt x="54" y="72"/>
                  <a:pt x="37" y="98"/>
                  <a:pt x="26" y="132"/>
                </a:cubicBezTo>
                <a:cubicBezTo>
                  <a:pt x="21" y="148"/>
                  <a:pt x="10" y="179"/>
                  <a:pt x="10" y="179"/>
                </a:cubicBezTo>
                <a:cubicBezTo>
                  <a:pt x="15" y="257"/>
                  <a:pt x="0" y="314"/>
                  <a:pt x="64" y="358"/>
                </a:cubicBezTo>
                <a:cubicBezTo>
                  <a:pt x="69" y="366"/>
                  <a:pt x="80" y="381"/>
                  <a:pt x="80" y="381"/>
                </a:cubicBezTo>
              </a:path>
            </a:pathLst>
          </a:cu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7" name="Line 21"/>
          <p:cNvSpPr>
            <a:spLocks noChangeShapeType="1"/>
          </p:cNvSpPr>
          <p:nvPr/>
        </p:nvSpPr>
        <p:spPr bwMode="auto">
          <a:xfrm flipV="1">
            <a:off x="6705600" y="3810000"/>
            <a:ext cx="99060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7543800" y="3429000"/>
            <a:ext cx="1600200" cy="14652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visited area (horizon)  since blowing started       (Big Bang)</a:t>
            </a:r>
          </a:p>
        </p:txBody>
      </p:sp>
      <p:sp>
        <p:nvSpPr>
          <p:cNvPr id="65559" name="Freeform 23"/>
          <p:cNvSpPr>
            <a:spLocks/>
          </p:cNvSpPr>
          <p:nvPr/>
        </p:nvSpPr>
        <p:spPr bwMode="auto">
          <a:xfrm>
            <a:off x="1066800" y="4419600"/>
            <a:ext cx="2349500" cy="1322388"/>
          </a:xfrm>
          <a:custGeom>
            <a:avLst/>
            <a:gdLst>
              <a:gd name="T0" fmla="*/ 0 w 1480"/>
              <a:gd name="T1" fmla="*/ 0 h 833"/>
              <a:gd name="T2" fmla="*/ 2147483647 w 1480"/>
              <a:gd name="T3" fmla="*/ 2147483647 h 833"/>
              <a:gd name="T4" fmla="*/ 2147483647 w 1480"/>
              <a:gd name="T5" fmla="*/ 2147483647 h 833"/>
              <a:gd name="T6" fmla="*/ 2147483647 w 1480"/>
              <a:gd name="T7" fmla="*/ 2147483647 h 833"/>
              <a:gd name="T8" fmla="*/ 2147483647 w 1480"/>
              <a:gd name="T9" fmla="*/ 2147483647 h 833"/>
              <a:gd name="T10" fmla="*/ 2147483647 w 1480"/>
              <a:gd name="T11" fmla="*/ 2147483647 h 833"/>
              <a:gd name="T12" fmla="*/ 2147483647 w 1480"/>
              <a:gd name="T13" fmla="*/ 2147483647 h 833"/>
              <a:gd name="T14" fmla="*/ 2147483647 w 1480"/>
              <a:gd name="T15" fmla="*/ 2147483647 h 833"/>
              <a:gd name="T16" fmla="*/ 2147483647 w 1480"/>
              <a:gd name="T17" fmla="*/ 2147483647 h 833"/>
              <a:gd name="T18" fmla="*/ 2147483647 w 1480"/>
              <a:gd name="T19" fmla="*/ 2147483647 h 833"/>
              <a:gd name="T20" fmla="*/ 2147483647 w 1480"/>
              <a:gd name="T21" fmla="*/ 2147483647 h 833"/>
              <a:gd name="T22" fmla="*/ 2147483647 w 1480"/>
              <a:gd name="T23" fmla="*/ 2147483647 h 833"/>
              <a:gd name="T24" fmla="*/ 2147483647 w 1480"/>
              <a:gd name="T25" fmla="*/ 2147483647 h 833"/>
              <a:gd name="T26" fmla="*/ 2147483647 w 1480"/>
              <a:gd name="T27" fmla="*/ 2147483647 h 833"/>
              <a:gd name="T28" fmla="*/ 2147483647 w 1480"/>
              <a:gd name="T29" fmla="*/ 2147483647 h 833"/>
              <a:gd name="T30" fmla="*/ 2147483647 w 1480"/>
              <a:gd name="T31" fmla="*/ 2147483647 h 833"/>
              <a:gd name="T32" fmla="*/ 2147483647 w 1480"/>
              <a:gd name="T33" fmla="*/ 2147483647 h 833"/>
              <a:gd name="T34" fmla="*/ 2147483647 w 1480"/>
              <a:gd name="T35" fmla="*/ 2147483647 h 833"/>
              <a:gd name="T36" fmla="*/ 2147483647 w 1480"/>
              <a:gd name="T37" fmla="*/ 2147483647 h 83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80"/>
              <a:gd name="T58" fmla="*/ 0 h 833"/>
              <a:gd name="T59" fmla="*/ 1480 w 1480"/>
              <a:gd name="T60" fmla="*/ 833 h 83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80" h="833">
                <a:moveTo>
                  <a:pt x="0" y="0"/>
                </a:moveTo>
                <a:cubicBezTo>
                  <a:pt x="71" y="13"/>
                  <a:pt x="132" y="48"/>
                  <a:pt x="202" y="62"/>
                </a:cubicBezTo>
                <a:cubicBezTo>
                  <a:pt x="271" y="105"/>
                  <a:pt x="351" y="138"/>
                  <a:pt x="428" y="163"/>
                </a:cubicBezTo>
                <a:cubicBezTo>
                  <a:pt x="436" y="171"/>
                  <a:pt x="442" y="181"/>
                  <a:pt x="452" y="187"/>
                </a:cubicBezTo>
                <a:cubicBezTo>
                  <a:pt x="471" y="199"/>
                  <a:pt x="514" y="218"/>
                  <a:pt x="514" y="218"/>
                </a:cubicBezTo>
                <a:cubicBezTo>
                  <a:pt x="551" y="274"/>
                  <a:pt x="529" y="256"/>
                  <a:pt x="576" y="280"/>
                </a:cubicBezTo>
                <a:cubicBezTo>
                  <a:pt x="597" y="322"/>
                  <a:pt x="609" y="319"/>
                  <a:pt x="647" y="342"/>
                </a:cubicBezTo>
                <a:cubicBezTo>
                  <a:pt x="667" y="374"/>
                  <a:pt x="683" y="388"/>
                  <a:pt x="717" y="405"/>
                </a:cubicBezTo>
                <a:cubicBezTo>
                  <a:pt x="727" y="421"/>
                  <a:pt x="738" y="436"/>
                  <a:pt x="748" y="452"/>
                </a:cubicBezTo>
                <a:cubicBezTo>
                  <a:pt x="756" y="464"/>
                  <a:pt x="775" y="461"/>
                  <a:pt x="787" y="467"/>
                </a:cubicBezTo>
                <a:cubicBezTo>
                  <a:pt x="820" y="484"/>
                  <a:pt x="806" y="488"/>
                  <a:pt x="841" y="514"/>
                </a:cubicBezTo>
                <a:cubicBezTo>
                  <a:pt x="858" y="526"/>
                  <a:pt x="879" y="533"/>
                  <a:pt x="896" y="545"/>
                </a:cubicBezTo>
                <a:cubicBezTo>
                  <a:pt x="924" y="588"/>
                  <a:pt x="1035" y="635"/>
                  <a:pt x="1091" y="654"/>
                </a:cubicBezTo>
                <a:cubicBezTo>
                  <a:pt x="1096" y="662"/>
                  <a:pt x="1098" y="673"/>
                  <a:pt x="1106" y="678"/>
                </a:cubicBezTo>
                <a:cubicBezTo>
                  <a:pt x="1110" y="680"/>
                  <a:pt x="1221" y="721"/>
                  <a:pt x="1231" y="724"/>
                </a:cubicBezTo>
                <a:cubicBezTo>
                  <a:pt x="1267" y="749"/>
                  <a:pt x="1307" y="763"/>
                  <a:pt x="1348" y="779"/>
                </a:cubicBezTo>
                <a:cubicBezTo>
                  <a:pt x="1359" y="783"/>
                  <a:pt x="1368" y="790"/>
                  <a:pt x="1379" y="794"/>
                </a:cubicBezTo>
                <a:cubicBezTo>
                  <a:pt x="1394" y="800"/>
                  <a:pt x="1426" y="810"/>
                  <a:pt x="1426" y="810"/>
                </a:cubicBezTo>
                <a:cubicBezTo>
                  <a:pt x="1444" y="823"/>
                  <a:pt x="1457" y="833"/>
                  <a:pt x="1480" y="833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0" name="Freeform 24"/>
          <p:cNvSpPr>
            <a:spLocks/>
          </p:cNvSpPr>
          <p:nvPr/>
        </p:nvSpPr>
        <p:spPr bwMode="auto">
          <a:xfrm>
            <a:off x="1089025" y="2671763"/>
            <a:ext cx="1558925" cy="1793875"/>
          </a:xfrm>
          <a:custGeom>
            <a:avLst/>
            <a:gdLst>
              <a:gd name="T0" fmla="*/ 0 w 982"/>
              <a:gd name="T1" fmla="*/ 2147483647 h 1130"/>
              <a:gd name="T2" fmla="*/ 2147483647 w 982"/>
              <a:gd name="T3" fmla="*/ 2147483647 h 1130"/>
              <a:gd name="T4" fmla="*/ 2147483647 w 982"/>
              <a:gd name="T5" fmla="*/ 2147483647 h 1130"/>
              <a:gd name="T6" fmla="*/ 2147483647 w 982"/>
              <a:gd name="T7" fmla="*/ 2147483647 h 1130"/>
              <a:gd name="T8" fmla="*/ 2147483647 w 982"/>
              <a:gd name="T9" fmla="*/ 2147483647 h 1130"/>
              <a:gd name="T10" fmla="*/ 2147483647 w 982"/>
              <a:gd name="T11" fmla="*/ 2147483647 h 1130"/>
              <a:gd name="T12" fmla="*/ 2147483647 w 982"/>
              <a:gd name="T13" fmla="*/ 2147483647 h 1130"/>
              <a:gd name="T14" fmla="*/ 2147483647 w 982"/>
              <a:gd name="T15" fmla="*/ 2147483647 h 1130"/>
              <a:gd name="T16" fmla="*/ 2147483647 w 982"/>
              <a:gd name="T17" fmla="*/ 2147483647 h 1130"/>
              <a:gd name="T18" fmla="*/ 2147483647 w 982"/>
              <a:gd name="T19" fmla="*/ 2147483647 h 1130"/>
              <a:gd name="T20" fmla="*/ 2147483647 w 982"/>
              <a:gd name="T21" fmla="*/ 2147483647 h 1130"/>
              <a:gd name="T22" fmla="*/ 2147483647 w 982"/>
              <a:gd name="T23" fmla="*/ 2147483647 h 1130"/>
              <a:gd name="T24" fmla="*/ 2147483647 w 982"/>
              <a:gd name="T25" fmla="*/ 2147483647 h 1130"/>
              <a:gd name="T26" fmla="*/ 2147483647 w 982"/>
              <a:gd name="T27" fmla="*/ 2147483647 h 1130"/>
              <a:gd name="T28" fmla="*/ 2147483647 w 982"/>
              <a:gd name="T29" fmla="*/ 2147483647 h 1130"/>
              <a:gd name="T30" fmla="*/ 2147483647 w 982"/>
              <a:gd name="T31" fmla="*/ 2147483647 h 1130"/>
              <a:gd name="T32" fmla="*/ 2147483647 w 982"/>
              <a:gd name="T33" fmla="*/ 2147483647 h 1130"/>
              <a:gd name="T34" fmla="*/ 2147483647 w 982"/>
              <a:gd name="T35" fmla="*/ 2147483647 h 1130"/>
              <a:gd name="T36" fmla="*/ 2147483647 w 982"/>
              <a:gd name="T37" fmla="*/ 2147483647 h 1130"/>
              <a:gd name="T38" fmla="*/ 2147483647 w 982"/>
              <a:gd name="T39" fmla="*/ 2147483647 h 1130"/>
              <a:gd name="T40" fmla="*/ 2147483647 w 982"/>
              <a:gd name="T41" fmla="*/ 2147483647 h 1130"/>
              <a:gd name="T42" fmla="*/ 2147483647 w 982"/>
              <a:gd name="T43" fmla="*/ 2147483647 h 1130"/>
              <a:gd name="T44" fmla="*/ 2147483647 w 982"/>
              <a:gd name="T45" fmla="*/ 0 h 11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82"/>
              <a:gd name="T70" fmla="*/ 0 h 1130"/>
              <a:gd name="T71" fmla="*/ 982 w 982"/>
              <a:gd name="T72" fmla="*/ 1130 h 113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82" h="1130">
                <a:moveTo>
                  <a:pt x="0" y="1130"/>
                </a:moveTo>
                <a:cubicBezTo>
                  <a:pt x="34" y="1113"/>
                  <a:pt x="66" y="1091"/>
                  <a:pt x="101" y="1076"/>
                </a:cubicBezTo>
                <a:cubicBezTo>
                  <a:pt x="111" y="1072"/>
                  <a:pt x="122" y="1072"/>
                  <a:pt x="132" y="1068"/>
                </a:cubicBezTo>
                <a:cubicBezTo>
                  <a:pt x="143" y="1064"/>
                  <a:pt x="153" y="1057"/>
                  <a:pt x="163" y="1052"/>
                </a:cubicBezTo>
                <a:cubicBezTo>
                  <a:pt x="168" y="1042"/>
                  <a:pt x="169" y="1027"/>
                  <a:pt x="179" y="1021"/>
                </a:cubicBezTo>
                <a:cubicBezTo>
                  <a:pt x="200" y="1008"/>
                  <a:pt x="249" y="998"/>
                  <a:pt x="249" y="998"/>
                </a:cubicBezTo>
                <a:cubicBezTo>
                  <a:pt x="297" y="904"/>
                  <a:pt x="233" y="1018"/>
                  <a:pt x="288" y="951"/>
                </a:cubicBezTo>
                <a:cubicBezTo>
                  <a:pt x="337" y="891"/>
                  <a:pt x="271" y="943"/>
                  <a:pt x="327" y="904"/>
                </a:cubicBezTo>
                <a:cubicBezTo>
                  <a:pt x="351" y="857"/>
                  <a:pt x="333" y="879"/>
                  <a:pt x="389" y="842"/>
                </a:cubicBezTo>
                <a:cubicBezTo>
                  <a:pt x="397" y="837"/>
                  <a:pt x="413" y="826"/>
                  <a:pt x="413" y="826"/>
                </a:cubicBezTo>
                <a:cubicBezTo>
                  <a:pt x="428" y="784"/>
                  <a:pt x="442" y="753"/>
                  <a:pt x="483" y="733"/>
                </a:cubicBezTo>
                <a:cubicBezTo>
                  <a:pt x="522" y="652"/>
                  <a:pt x="468" y="748"/>
                  <a:pt x="530" y="686"/>
                </a:cubicBezTo>
                <a:cubicBezTo>
                  <a:pt x="538" y="678"/>
                  <a:pt x="539" y="665"/>
                  <a:pt x="545" y="655"/>
                </a:cubicBezTo>
                <a:cubicBezTo>
                  <a:pt x="559" y="633"/>
                  <a:pt x="574" y="619"/>
                  <a:pt x="592" y="600"/>
                </a:cubicBezTo>
                <a:cubicBezTo>
                  <a:pt x="611" y="553"/>
                  <a:pt x="646" y="521"/>
                  <a:pt x="670" y="476"/>
                </a:cubicBezTo>
                <a:cubicBezTo>
                  <a:pt x="687" y="445"/>
                  <a:pt x="701" y="413"/>
                  <a:pt x="717" y="382"/>
                </a:cubicBezTo>
                <a:cubicBezTo>
                  <a:pt x="726" y="365"/>
                  <a:pt x="726" y="342"/>
                  <a:pt x="740" y="328"/>
                </a:cubicBezTo>
                <a:cubicBezTo>
                  <a:pt x="748" y="320"/>
                  <a:pt x="761" y="317"/>
                  <a:pt x="771" y="312"/>
                </a:cubicBezTo>
                <a:cubicBezTo>
                  <a:pt x="806" y="241"/>
                  <a:pt x="783" y="263"/>
                  <a:pt x="826" y="234"/>
                </a:cubicBezTo>
                <a:cubicBezTo>
                  <a:pt x="843" y="167"/>
                  <a:pt x="819" y="233"/>
                  <a:pt x="857" y="187"/>
                </a:cubicBezTo>
                <a:cubicBezTo>
                  <a:pt x="897" y="139"/>
                  <a:pt x="875" y="95"/>
                  <a:pt x="943" y="63"/>
                </a:cubicBezTo>
                <a:cubicBezTo>
                  <a:pt x="944" y="60"/>
                  <a:pt x="955" y="19"/>
                  <a:pt x="958" y="16"/>
                </a:cubicBezTo>
                <a:cubicBezTo>
                  <a:pt x="964" y="9"/>
                  <a:pt x="982" y="0"/>
                  <a:pt x="982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1" name="AutoShape 25"/>
          <p:cNvSpPr>
            <a:spLocks noChangeArrowheads="1"/>
          </p:cNvSpPr>
          <p:nvPr/>
        </p:nvSpPr>
        <p:spPr bwMode="auto">
          <a:xfrm>
            <a:off x="760413" y="4114800"/>
            <a:ext cx="457200" cy="457200"/>
          </a:xfrm>
          <a:prstGeom prst="smileyFace">
            <a:avLst>
              <a:gd name="adj" fmla="val 4653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2" name="Oval 26"/>
          <p:cNvSpPr>
            <a:spLocks noChangeArrowheads="1"/>
          </p:cNvSpPr>
          <p:nvPr/>
        </p:nvSpPr>
        <p:spPr bwMode="auto">
          <a:xfrm>
            <a:off x="762000" y="4552950"/>
            <a:ext cx="152400" cy="1009650"/>
          </a:xfrm>
          <a:prstGeom prst="ellipse">
            <a:avLst/>
          </a:prstGeom>
          <a:solidFill>
            <a:srgbClr val="FFCC99"/>
          </a:solidFill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b="1" i="1"/>
              <a:t>Future Evolution of Nearby Large-Scale Structure</a:t>
            </a:r>
            <a:endParaRPr lang="en-US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 t="10474" b="19960"/>
          <a:stretch>
            <a:fillRect/>
          </a:stretch>
        </p:blipFill>
        <p:spPr bwMode="auto">
          <a:xfrm>
            <a:off x="990600" y="685800"/>
            <a:ext cx="7010400" cy="6172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924800" y="5942013"/>
            <a:ext cx="1219200" cy="9159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Nagamine &amp; Loeb 2002,2003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667000" y="1066800"/>
            <a:ext cx="76200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Coma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2133600" y="1524000"/>
            <a:ext cx="1143000" cy="641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Great Attractor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3200400" y="1828800"/>
            <a:ext cx="990600" cy="641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Perseus Pisces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6019800" y="1981200"/>
            <a:ext cx="457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us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5791200" y="4602163"/>
            <a:ext cx="13716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horizon</a:t>
            </a: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3200400" y="5942013"/>
            <a:ext cx="15240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100 cMpc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6477000" y="28956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100 cMpc</a:t>
            </a: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3200400" y="28956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100 cMpc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1257300"/>
          <a:ext cx="7543800" cy="4191000"/>
        </p:xfrm>
        <a:graphic>
          <a:graphicData uri="http://schemas.openxmlformats.org/presentationml/2006/ole">
            <p:oleObj spid="_x0000_s21506" name="Photo Editor Photo" r:id="rId3" imgW="9523810" imgH="7621064" progId="">
              <p:embed/>
            </p:oleObj>
          </a:graphicData>
        </a:graphic>
      </p:graphicFrame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5562600" y="2376488"/>
            <a:ext cx="2057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we are here</a:t>
            </a:r>
          </a:p>
        </p:txBody>
      </p:sp>
      <p:sp>
        <p:nvSpPr>
          <p:cNvPr id="21508" name="Line 9"/>
          <p:cNvSpPr>
            <a:spLocks noChangeShapeType="1"/>
          </p:cNvSpPr>
          <p:nvPr/>
        </p:nvSpPr>
        <p:spPr bwMode="auto">
          <a:xfrm>
            <a:off x="6172200" y="2743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b="1" i="1"/>
              <a:t>How many galaxies will reside within our event horizon in 100 billion years?</a:t>
            </a:r>
            <a:endParaRPr lang="en-US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/>
          <a:srcRect t="8893" b="53162"/>
          <a:stretch>
            <a:fillRect/>
          </a:stretch>
        </p:blipFill>
        <p:spPr bwMode="auto">
          <a:xfrm>
            <a:off x="914400" y="1143000"/>
            <a:ext cx="7445375" cy="36576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0" y="4800600"/>
            <a:ext cx="9067800" cy="2103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0" dirty="0" smtClean="0"/>
              <a:t>         Answer</a:t>
            </a:r>
            <a:r>
              <a:rPr lang="en-US" sz="3200" i="0" dirty="0"/>
              <a:t>:</a:t>
            </a:r>
            <a:r>
              <a:rPr lang="en-US" sz="3200" dirty="0"/>
              <a:t> one surrounded by vacuum</a:t>
            </a:r>
          </a:p>
          <a:p>
            <a:pPr>
              <a:spcBef>
                <a:spcPct val="50000"/>
              </a:spcBef>
            </a:pPr>
            <a:r>
              <a:rPr lang="en-US" sz="4000" dirty="0">
                <a:latin typeface="Vivaldi" charset="0"/>
              </a:rPr>
              <a:t>The merger product of the Andromeda and </a:t>
            </a:r>
            <a:r>
              <a:rPr lang="en-US" sz="4000" dirty="0" smtClean="0">
                <a:latin typeface="Vivaldi" charset="0"/>
              </a:rPr>
              <a:t>Milky-Way </a:t>
            </a:r>
            <a:r>
              <a:rPr lang="en-US" sz="4000" dirty="0">
                <a:latin typeface="Vivaldi" charset="0"/>
              </a:rPr>
              <a:t>galaxies!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6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6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6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0" y="381000"/>
          <a:ext cx="9223375" cy="6235700"/>
        </p:xfrm>
        <a:graphic>
          <a:graphicData uri="http://schemas.openxmlformats.org/presentationml/2006/ole">
            <p:oleObj spid="_x0000_s68610" name="Photo Editor Photo" r:id="rId3" imgW="8228571" imgH="556337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The Forthcoming Merger Between the Milky-Way and Andromeda</a:t>
            </a:r>
            <a:r>
              <a:rPr lang="en-US" sz="4000">
                <a:ea typeface="+mj-ea"/>
                <a:cs typeface="+mj-cs"/>
              </a:rPr>
              <a:t>: Milkomeda</a:t>
            </a:r>
          </a:p>
        </p:txBody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n-US"/>
              <a:t>The merger product is the only cosmological object that will be observable to future astronomers in 100 billion years</a:t>
            </a:r>
          </a:p>
          <a:p>
            <a:r>
              <a:rPr lang="en-US"/>
              <a:t>Collision will occur during the lifetime of the Sun</a:t>
            </a:r>
          </a:p>
          <a:p>
            <a:r>
              <a:rPr lang="en-US"/>
              <a:t>The night sky will change</a:t>
            </a:r>
          </a:p>
          <a:p>
            <a:r>
              <a:rPr lang="en-US"/>
              <a:t>Simulated with an N-body/hydrodynamic code (Cox &amp; Loeb 2007)</a:t>
            </a:r>
          </a:p>
          <a:p>
            <a:r>
              <a:rPr lang="en-US" b="1" i="1"/>
              <a:t>The only paper of mine that has a chance of being cited in five billion years…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4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4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lg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144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808080"/>
                  </a:outerShdw>
                </a:effectLst>
                <a:latin typeface="Vivaldi" pitchFamily="66" charset="0"/>
                <a:ea typeface="+mj-ea"/>
                <a:cs typeface="+mj-cs"/>
              </a:rPr>
              <a:t>The Future Collision between the Milky Way and Andromeda Galaxies</a:t>
            </a:r>
            <a:r>
              <a:rPr lang="en-US" sz="3600" dirty="0">
                <a:ea typeface="+mj-ea"/>
                <a:cs typeface="+mj-cs"/>
              </a:rPr>
              <a:t> </a:t>
            </a:r>
          </a:p>
        </p:txBody>
      </p:sp>
      <p:pic>
        <p:nvPicPr>
          <p:cNvPr id="71683" name="Picture 3" descr="/Users/aviloeb/Documents/Powerpoint/Movies/localgroup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71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6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1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f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5200650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7092" name="Object 2"/>
          <p:cNvGraphicFramePr>
            <a:graphicFrameLocks noChangeAspect="1"/>
          </p:cNvGraphicFramePr>
          <p:nvPr/>
        </p:nvGraphicFramePr>
        <p:xfrm>
          <a:off x="0" y="628650"/>
          <a:ext cx="3081338" cy="5448300"/>
        </p:xfrm>
        <a:graphic>
          <a:graphicData uri="http://schemas.openxmlformats.org/presentationml/2006/ole">
            <p:oleObj spid="_x0000_s73730" name="Photo Editor Photo" r:id="rId3" imgW="4877481" imgH="8621328" progId="">
              <p:embed/>
            </p:oleObj>
          </a:graphicData>
        </a:graphic>
      </p:graphicFrame>
      <p:sp>
        <p:nvSpPr>
          <p:cNvPr id="857093" name="Text Box 5"/>
          <p:cNvSpPr txBox="1">
            <a:spLocks noChangeArrowheads="1"/>
          </p:cNvSpPr>
          <p:nvPr/>
        </p:nvSpPr>
        <p:spPr bwMode="auto">
          <a:xfrm>
            <a:off x="2971800" y="0"/>
            <a:ext cx="35052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effectLst>
                  <a:outerShdw blurRad="38100" dist="38100" dir="2700000" algn="tl">
                    <a:srgbClr val="808080"/>
                  </a:outerShdw>
                </a:effectLst>
              </a:rPr>
              <a:t>Fate of the Sun</a:t>
            </a:r>
          </a:p>
        </p:txBody>
      </p:sp>
      <p:pic>
        <p:nvPicPr>
          <p:cNvPr id="857094" name="Picture 6" descr="f8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628650"/>
            <a:ext cx="3089275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7095" name="Picture 7" descr="f8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1238" y="628650"/>
            <a:ext cx="3098800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7096" name="Picture 8" descr="f8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28650"/>
            <a:ext cx="3043238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7097" name="Picture 9" descr="f8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615950"/>
            <a:ext cx="3089275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57098" name="Object 3"/>
          <p:cNvGraphicFramePr>
            <a:graphicFrameLocks noChangeAspect="1"/>
          </p:cNvGraphicFramePr>
          <p:nvPr/>
        </p:nvGraphicFramePr>
        <p:xfrm>
          <a:off x="6091238" y="628650"/>
          <a:ext cx="3081337" cy="5448300"/>
        </p:xfrm>
        <a:graphic>
          <a:graphicData uri="http://schemas.openxmlformats.org/presentationml/2006/ole">
            <p:oleObj spid="_x0000_s73731" name="Photo Editor Photo" r:id="rId8" imgW="4877481" imgH="862132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5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5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5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5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5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u="sng"/>
              <a:t>Highlights</a:t>
            </a:r>
          </a:p>
        </p:txBody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i="1"/>
              <a:t>Cosmologists are currently exploring the scientific version of the story of genesis (“let there be light”). Future observations will utilize large-aperture infrared telescopes (for imaging the first galaxies) and low-frequency radio arrays (for imaging  cosmic hydrogen in between the galaxies).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>
                <a:solidFill>
                  <a:schemeClr val="accent1"/>
                </a:solidFill>
              </a:rPr>
              <a:t>Religious ideas about genesis are modified by science.</a:t>
            </a:r>
          </a:p>
          <a:p>
            <a:pPr>
              <a:lnSpc>
                <a:spcPct val="90000"/>
              </a:lnSpc>
            </a:pPr>
            <a:r>
              <a:rPr lang="en-US" sz="2800" b="1" i="1"/>
              <a:t>The merger product of the Milky-Way and Andromeda (</a:t>
            </a:r>
            <a:r>
              <a:rPr lang="en-US" sz="2800" b="1" i="1">
                <a:latin typeface="Vivaldi" charset="0"/>
              </a:rPr>
              <a:t>Milkomeda</a:t>
            </a:r>
            <a:r>
              <a:rPr lang="en-US" sz="2800" b="1" i="1"/>
              <a:t> ) is the only galaxy that will remain visible to us as the Universe ages by a factor of ten (a hundred billion years from now). Subsequent generations of observers will not be able to find direct evidence for the big bang.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>
                <a:solidFill>
                  <a:schemeClr val="accent1"/>
                </a:solidFill>
              </a:rPr>
              <a:t>Will cosmology turn into religion at that time?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75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75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75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75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763000" cy="4114800"/>
          </a:xfrm>
        </p:spPr>
        <p:txBody>
          <a:bodyPr/>
          <a:lstStyle/>
          <a:p>
            <a:r>
              <a:rPr lang="en-US"/>
              <a:t>Once the Universe will age by a factor of ~100 (a trillion years from now), the wavelength of the microwave background will exceed the scale of our horizon…</a:t>
            </a:r>
          </a:p>
          <a:p>
            <a:r>
              <a:rPr lang="en-US"/>
              <a:t>At that time, all extragalactic atoms will be pushed out of the horizon and be unavailable for tracing the cosmic expansion…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8100"/>
            <a:ext cx="7315200" cy="1143000"/>
          </a:xfrm>
        </p:spPr>
        <p:txBody>
          <a:bodyPr/>
          <a:lstStyle/>
          <a:p>
            <a:r>
              <a:rPr lang="en-US" sz="4000"/>
              <a:t>But our galaxy ejects  hypervelocity stars!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033713"/>
            <a:ext cx="7772400" cy="4114800"/>
          </a:xfrm>
        </p:spPr>
        <p:txBody>
          <a:bodyPr/>
          <a:lstStyle/>
          <a:p>
            <a:r>
              <a:rPr lang="en-US" sz="2400"/>
              <a:t>Measure the vacuum mass density from the acceleration of hypervelocity stars that escape from Milkomeda</a:t>
            </a:r>
          </a:p>
          <a:p>
            <a:r>
              <a:rPr lang="en-US" sz="2400"/>
              <a:t>Estimate matter density when Milkomeda formed from the mean density of Milkomeda</a:t>
            </a:r>
          </a:p>
          <a:p>
            <a:r>
              <a:rPr lang="en-US" sz="2400"/>
              <a:t>Calculate time from the Big Bang based on the the measured ages of Milkomeda’s stars</a:t>
            </a:r>
          </a:p>
          <a:p>
            <a:r>
              <a:rPr lang="en-US" sz="2400"/>
              <a:t>Infer microwave background temperature from light element abundances</a:t>
            </a:r>
          </a:p>
          <a:p>
            <a:r>
              <a:rPr lang="en-US" sz="2400"/>
              <a:t>VALIDATE ancient cosmology textbooks</a:t>
            </a:r>
          </a:p>
        </p:txBody>
      </p:sp>
      <p:pic>
        <p:nvPicPr>
          <p:cNvPr id="977924" name="Picture 4"/>
          <p:cNvPicPr>
            <a:picLocks noChangeAspect="1" noChangeArrowheads="1"/>
          </p:cNvPicPr>
          <p:nvPr/>
        </p:nvPicPr>
        <p:blipFill>
          <a:blip r:embed="rId2"/>
          <a:srcRect l="1961" t="8713" r="2942" b="17235"/>
          <a:stretch>
            <a:fillRect/>
          </a:stretch>
        </p:blipFill>
        <p:spPr bwMode="auto">
          <a:xfrm>
            <a:off x="609600" y="1447800"/>
            <a:ext cx="5370513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6805" name="Oval 5"/>
          <p:cNvSpPr>
            <a:spLocks noChangeArrowheads="1"/>
          </p:cNvSpPr>
          <p:nvPr/>
        </p:nvSpPr>
        <p:spPr bwMode="auto">
          <a:xfrm>
            <a:off x="6477000" y="671513"/>
            <a:ext cx="2438400" cy="23622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6" name="AutoShape 6"/>
          <p:cNvSpPr>
            <a:spLocks noChangeAspect="1" noChangeArrowheads="1"/>
          </p:cNvSpPr>
          <p:nvPr/>
        </p:nvSpPr>
        <p:spPr bwMode="auto">
          <a:xfrm>
            <a:off x="7947025" y="876300"/>
            <a:ext cx="411163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 flipV="1">
            <a:off x="8153400" y="271463"/>
            <a:ext cx="45720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8" name="AutoShape 8"/>
          <p:cNvSpPr>
            <a:spLocks noChangeAspect="1" noChangeArrowheads="1"/>
          </p:cNvSpPr>
          <p:nvPr/>
        </p:nvSpPr>
        <p:spPr bwMode="auto">
          <a:xfrm>
            <a:off x="7581900" y="1752600"/>
            <a:ext cx="165100" cy="165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7375525" y="1917700"/>
            <a:ext cx="1143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SgrA*</a:t>
            </a:r>
          </a:p>
        </p:txBody>
      </p:sp>
      <p:sp>
        <p:nvSpPr>
          <p:cNvPr id="76810" name="AutoShape 10"/>
          <p:cNvSpPr>
            <a:spLocks noChangeAspect="1" noChangeArrowheads="1"/>
          </p:cNvSpPr>
          <p:nvPr/>
        </p:nvSpPr>
        <p:spPr bwMode="auto">
          <a:xfrm>
            <a:off x="7535863" y="88900"/>
            <a:ext cx="411162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1" name="AutoShape 11"/>
          <p:cNvSpPr>
            <a:spLocks noChangeAspect="1" noChangeArrowheads="1"/>
          </p:cNvSpPr>
          <p:nvPr/>
        </p:nvSpPr>
        <p:spPr bwMode="auto">
          <a:xfrm>
            <a:off x="8709025" y="488950"/>
            <a:ext cx="411163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2" name="AutoShape 12"/>
          <p:cNvSpPr>
            <a:spLocks noChangeAspect="1" noChangeArrowheads="1"/>
          </p:cNvSpPr>
          <p:nvPr/>
        </p:nvSpPr>
        <p:spPr bwMode="auto">
          <a:xfrm>
            <a:off x="8610600" y="3352800"/>
            <a:ext cx="411163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3" name="AutoShape 13"/>
          <p:cNvSpPr>
            <a:spLocks noChangeAspect="1" noChangeArrowheads="1"/>
          </p:cNvSpPr>
          <p:nvPr/>
        </p:nvSpPr>
        <p:spPr bwMode="auto">
          <a:xfrm>
            <a:off x="5980113" y="306388"/>
            <a:ext cx="411162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4" name="AutoShape 14"/>
          <p:cNvSpPr>
            <a:spLocks noChangeAspect="1" noChangeArrowheads="1"/>
          </p:cNvSpPr>
          <p:nvPr/>
        </p:nvSpPr>
        <p:spPr bwMode="auto">
          <a:xfrm>
            <a:off x="6065838" y="2284413"/>
            <a:ext cx="411162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5" name="AutoShape 15"/>
          <p:cNvSpPr>
            <a:spLocks noChangeAspect="1" noChangeArrowheads="1"/>
          </p:cNvSpPr>
          <p:nvPr/>
        </p:nvSpPr>
        <p:spPr bwMode="auto">
          <a:xfrm>
            <a:off x="8107363" y="5638800"/>
            <a:ext cx="411162" cy="3651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6219825" y="6307138"/>
            <a:ext cx="3054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(Loeb 2011, arXiv:1102.0007)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7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 r="4263"/>
          <a:stretch>
            <a:fillRect/>
          </a:stretch>
        </p:blipFill>
        <p:spPr bwMode="auto">
          <a:xfrm>
            <a:off x="2133600" y="1676400"/>
            <a:ext cx="5133975" cy="409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42419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u="sng" dirty="0" smtClean="0"/>
              <a:t>The Big Picture</a:t>
            </a:r>
            <a:r>
              <a:rPr lang="en-US" sz="2800" dirty="0" smtClean="0"/>
              <a:t>: Our largest environment is the Universe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4"/>
          <p:cNvSpPr>
            <a:spLocks noChangeShapeType="1"/>
          </p:cNvSpPr>
          <p:nvPr/>
        </p:nvSpPr>
        <p:spPr bwMode="auto">
          <a:xfrm>
            <a:off x="4572000" y="-14288"/>
            <a:ext cx="0" cy="6858001"/>
          </a:xfrm>
          <a:prstGeom prst="line">
            <a:avLst/>
          </a:prstGeom>
          <a:noFill/>
          <a:ln w="76200" cmpd="tri">
            <a:solidFill>
              <a:srgbClr val="66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87" name="Line 5"/>
          <p:cNvSpPr>
            <a:spLocks noChangeShapeType="1"/>
          </p:cNvSpPr>
          <p:nvPr/>
        </p:nvSpPr>
        <p:spPr bwMode="auto">
          <a:xfrm>
            <a:off x="8991600" y="-14288"/>
            <a:ext cx="0" cy="6843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88" name="Line 6"/>
          <p:cNvSpPr>
            <a:spLocks noChangeShapeType="1"/>
          </p:cNvSpPr>
          <p:nvPr/>
        </p:nvSpPr>
        <p:spPr bwMode="auto">
          <a:xfrm>
            <a:off x="8839200" y="-14288"/>
            <a:ext cx="0" cy="6843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52328" name="Picture 8"/>
          <p:cNvPicPr>
            <a:picLocks noChangeAspect="1" noChangeArrowheads="1"/>
          </p:cNvPicPr>
          <p:nvPr/>
        </p:nvPicPr>
        <p:blipFill>
          <a:blip r:embed="rId3"/>
          <a:srcRect l="6764"/>
          <a:stretch>
            <a:fillRect/>
          </a:stretch>
        </p:blipFill>
        <p:spPr bwMode="auto">
          <a:xfrm>
            <a:off x="4724400" y="-14288"/>
            <a:ext cx="4419600" cy="687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52329" name="Picture 9"/>
          <p:cNvPicPr>
            <a:picLocks noChangeAspect="1" noChangeArrowheads="1"/>
          </p:cNvPicPr>
          <p:nvPr/>
        </p:nvPicPr>
        <p:blipFill>
          <a:blip r:embed="rId4"/>
          <a:srcRect l="8786" r="6589" b="2847"/>
          <a:stretch>
            <a:fillRect/>
          </a:stretch>
        </p:blipFill>
        <p:spPr bwMode="auto">
          <a:xfrm>
            <a:off x="0" y="-14288"/>
            <a:ext cx="4403725" cy="68580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5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5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4547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1313" y="0"/>
            <a:ext cx="3028950" cy="6900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-42863" y="0"/>
            <a:ext cx="9144001" cy="762000"/>
          </a:xfrm>
        </p:spPr>
        <p:txBody>
          <a:bodyPr/>
          <a:lstStyle/>
          <a:p>
            <a:r>
              <a:rPr lang="en-US" sz="2800" b="1" i="1" smtClean="0"/>
              <a:t>The Older We Get the Less We Know (Cosmologically)</a:t>
            </a:r>
          </a:p>
        </p:txBody>
      </p:sp>
      <p:pic>
        <p:nvPicPr>
          <p:cNvPr id="358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1700"/>
            <a:ext cx="4529138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64175"/>
            <a:ext cx="44386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8650" y="901700"/>
            <a:ext cx="470535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9138" y="5394325"/>
            <a:ext cx="46148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81600" y="1600200"/>
            <a:ext cx="2590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The best constraints on the cosmological initial conditions can be obtained during the epoch of reionization, at z~10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8" y="0"/>
            <a:ext cx="84772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6324600" y="64008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Finkelstein et al.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1cm_fiducial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307320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Cosmological Evolution of the 21-cm Signal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5791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Mesinger</a:t>
            </a:r>
            <a:r>
              <a:rPr lang="en-US" sz="2400" dirty="0" smtClean="0"/>
              <a:t> et al. (2012)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723900"/>
          </a:xfrm>
        </p:spPr>
        <p:txBody>
          <a:bodyPr/>
          <a:lstStyle/>
          <a:p>
            <a:pPr>
              <a:defRPr/>
            </a:pPr>
            <a:r>
              <a:rPr lang="en-US" sz="4000" b="1" i="1" u="sng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Excerpt 1: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63" y="990600"/>
            <a:ext cx="8702675" cy="5472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7239000" y="5943600"/>
            <a:ext cx="1684338" cy="3048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</p:spPr>
        <p:txBody>
          <a:bodyPr/>
          <a:lstStyle/>
          <a:p>
            <a:pPr>
              <a:defRPr/>
            </a:pPr>
            <a:r>
              <a:rPr lang="en-US" b="1" i="1" u="sng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Excerpt 2: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/>
          <a:srcRect b="54478"/>
          <a:stretch>
            <a:fillRect/>
          </a:stretch>
        </p:blipFill>
        <p:spPr bwMode="auto">
          <a:xfrm>
            <a:off x="400050" y="1143000"/>
            <a:ext cx="8342313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r>
              <a:rPr lang="en-US" sz="4000" b="1" i="1" dirty="0"/>
              <a:t>Cosmic-</a:t>
            </a:r>
            <a:r>
              <a:rPr lang="en-US" sz="4000" b="1" i="1" dirty="0" smtClean="0"/>
              <a:t>Archaeology</a:t>
            </a:r>
            <a:endParaRPr lang="en-US" sz="4000" dirty="0"/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 flipV="1">
            <a:off x="1219200" y="1447800"/>
            <a:ext cx="6629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1219200" y="3276600"/>
            <a:ext cx="6629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52400" y="5486400"/>
            <a:ext cx="89916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The</a:t>
            </a:r>
            <a:r>
              <a:rPr lang="en-US" dirty="0" smtClean="0"/>
              <a:t> farther </a:t>
            </a:r>
            <a:r>
              <a:rPr lang="en-US" dirty="0" smtClean="0"/>
              <a:t>a </a:t>
            </a:r>
            <a:r>
              <a:rPr lang="en-US" dirty="0"/>
              <a:t>source is, the</a:t>
            </a:r>
            <a:r>
              <a:rPr lang="en-US" dirty="0" smtClean="0"/>
              <a:t> </a:t>
            </a:r>
            <a:r>
              <a:rPr lang="en-US" dirty="0" smtClean="0"/>
              <a:t>longer</a:t>
            </a:r>
            <a:r>
              <a:rPr lang="en-US" dirty="0" smtClean="0"/>
              <a:t> </a:t>
            </a:r>
            <a:r>
              <a:rPr lang="en-US" dirty="0"/>
              <a:t>it takes for its light to reach us. Hence, the light must have been emitted when the universe was younger.</a:t>
            </a:r>
            <a:r>
              <a:rPr lang="en-US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By </a:t>
            </a:r>
            <a:r>
              <a:rPr lang="en-US" dirty="0"/>
              <a:t>looking at distant sources we can trace the history of the universe.</a:t>
            </a:r>
          </a:p>
        </p:txBody>
      </p:sp>
      <p:sp>
        <p:nvSpPr>
          <p:cNvPr id="886790" name="AutoShape 6"/>
          <p:cNvSpPr>
            <a:spLocks noChangeArrowheads="1"/>
          </p:cNvSpPr>
          <p:nvPr/>
        </p:nvSpPr>
        <p:spPr bwMode="auto">
          <a:xfrm>
            <a:off x="7848600" y="1752600"/>
            <a:ext cx="3810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886791" name="AutoShape 7"/>
          <p:cNvSpPr>
            <a:spLocks noChangeArrowheads="1"/>
          </p:cNvSpPr>
          <p:nvPr/>
        </p:nvSpPr>
        <p:spPr bwMode="auto">
          <a:xfrm>
            <a:off x="8001000" y="2438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886792" name="AutoShape 8"/>
          <p:cNvSpPr>
            <a:spLocks noChangeArrowheads="1"/>
          </p:cNvSpPr>
          <p:nvPr/>
        </p:nvSpPr>
        <p:spPr bwMode="auto">
          <a:xfrm>
            <a:off x="8153400" y="32766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886793" name="AutoShape 9"/>
          <p:cNvSpPr>
            <a:spLocks noChangeArrowheads="1"/>
          </p:cNvSpPr>
          <p:nvPr/>
        </p:nvSpPr>
        <p:spPr bwMode="auto">
          <a:xfrm>
            <a:off x="8153400" y="396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886794" name="AutoShape 10"/>
          <p:cNvSpPr>
            <a:spLocks noChangeArrowheads="1"/>
          </p:cNvSpPr>
          <p:nvPr/>
        </p:nvSpPr>
        <p:spPr bwMode="auto">
          <a:xfrm>
            <a:off x="8001000" y="4724400"/>
            <a:ext cx="457200" cy="3810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2779" name="AutoShape 11"/>
          <p:cNvSpPr>
            <a:spLocks noChangeArrowheads="1"/>
          </p:cNvSpPr>
          <p:nvPr/>
        </p:nvSpPr>
        <p:spPr bwMode="auto">
          <a:xfrm>
            <a:off x="2895600" y="3124200"/>
            <a:ext cx="3429000" cy="152400"/>
          </a:xfrm>
          <a:prstGeom prst="notchedRightArrow">
            <a:avLst>
              <a:gd name="adj1" fmla="val 50000"/>
              <a:gd name="adj2" fmla="val 5625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3810000" y="3200400"/>
            <a:ext cx="190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distance</a:t>
            </a:r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838200" y="3124200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533400" y="34290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Earth</a:t>
            </a:r>
          </a:p>
        </p:txBody>
      </p:sp>
      <p:sp>
        <p:nvSpPr>
          <p:cNvPr id="32783" name="AutoShape 15"/>
          <p:cNvSpPr>
            <a:spLocks noChangeArrowheads="1"/>
          </p:cNvSpPr>
          <p:nvPr/>
        </p:nvSpPr>
        <p:spPr bwMode="auto">
          <a:xfrm>
            <a:off x="2819400" y="3429000"/>
            <a:ext cx="304800" cy="304800"/>
          </a:xfrm>
          <a:prstGeom prst="irregularSeal2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3810000" y="3657600"/>
            <a:ext cx="304800" cy="304800"/>
          </a:xfrm>
          <a:prstGeom prst="irregularSeal2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5" name="AutoShape 17"/>
          <p:cNvSpPr>
            <a:spLocks noChangeArrowheads="1"/>
          </p:cNvSpPr>
          <p:nvPr/>
        </p:nvSpPr>
        <p:spPr bwMode="auto">
          <a:xfrm>
            <a:off x="4876800" y="4038600"/>
            <a:ext cx="228600" cy="304800"/>
          </a:xfrm>
          <a:prstGeom prst="irregularSeal1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6" name="AutoShape 18"/>
          <p:cNvSpPr>
            <a:spLocks noChangeArrowheads="1"/>
          </p:cNvSpPr>
          <p:nvPr/>
        </p:nvSpPr>
        <p:spPr bwMode="auto">
          <a:xfrm>
            <a:off x="5867400" y="4267200"/>
            <a:ext cx="228600" cy="304800"/>
          </a:xfrm>
          <a:prstGeom prst="irregularSeal1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7" name="AutoShape 19"/>
          <p:cNvSpPr>
            <a:spLocks noChangeArrowheads="1"/>
          </p:cNvSpPr>
          <p:nvPr/>
        </p:nvSpPr>
        <p:spPr bwMode="auto">
          <a:xfrm>
            <a:off x="6934200" y="4572000"/>
            <a:ext cx="228600" cy="3048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8" name="WordArt 20"/>
          <p:cNvSpPr>
            <a:spLocks noChangeArrowheads="1" noChangeShapeType="1" noTextEdit="1"/>
          </p:cNvSpPr>
          <p:nvPr/>
        </p:nvSpPr>
        <p:spPr bwMode="auto">
          <a:xfrm>
            <a:off x="4191000" y="1524000"/>
            <a:ext cx="1012825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redshift</a:t>
            </a:r>
          </a:p>
        </p:txBody>
      </p:sp>
      <p:sp>
        <p:nvSpPr>
          <p:cNvPr id="32789" name="Line 21"/>
          <p:cNvSpPr>
            <a:spLocks noChangeShapeType="1"/>
          </p:cNvSpPr>
          <p:nvPr/>
        </p:nvSpPr>
        <p:spPr bwMode="auto">
          <a:xfrm flipV="1">
            <a:off x="5410200" y="16002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7543800" y="1143000"/>
            <a:ext cx="1295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Early time</a:t>
            </a:r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533400" y="2590800"/>
            <a:ext cx="990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pPr>
              <a:defRPr/>
            </a:pPr>
            <a:r>
              <a:rPr lang="en-US" b="1" i="1" u="sng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Excerpt 3: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/>
          <a:srcRect b="37193"/>
          <a:stretch>
            <a:fillRect/>
          </a:stretch>
        </p:blipFill>
        <p:spPr bwMode="auto">
          <a:xfrm>
            <a:off x="533400" y="1028700"/>
            <a:ext cx="8128000" cy="556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562600" y="2552700"/>
            <a:ext cx="3581400" cy="1143000"/>
          </a:xfrm>
        </p:spPr>
        <p:txBody>
          <a:bodyPr/>
          <a:lstStyle/>
          <a:p>
            <a:r>
              <a:rPr lang="en-US" smtClean="0"/>
              <a:t>Webcasting of four lectures  between 6/26-7/4/12 at http://tv</a:t>
            </a:r>
            <a:r>
              <a:rPr lang="en-US" smtClean="0">
                <a:hlinkClick r:id="rId2"/>
              </a:rPr>
              <a:t>.sns.it</a:t>
            </a:r>
            <a:r>
              <a:rPr lang="en-US" smtClean="0"/>
              <a:t>/quicktime </a:t>
            </a:r>
          </a:p>
        </p:txBody>
      </p:sp>
      <p:pic>
        <p:nvPicPr>
          <p:cNvPr id="1741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-53975"/>
            <a:ext cx="48768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091113" y="228600"/>
            <a:ext cx="3900487" cy="6043613"/>
          </a:xfrm>
        </p:spPr>
        <p:txBody>
          <a:bodyPr/>
          <a:lstStyle/>
          <a:p>
            <a:r>
              <a:rPr lang="en-US" sz="3200" i="1"/>
              <a:t>The initial conditions of the Universe can be summarized on a single sheet of paper, yet thousands of books cannot fully describe the complex structures we see today…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9" y="228600"/>
            <a:ext cx="5030334" cy="507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sz="3600" i="1" dirty="0" smtClean="0"/>
              <a:t> Standard Cosmological Model </a:t>
            </a:r>
          </a:p>
        </p:txBody>
      </p:sp>
      <p:pic>
        <p:nvPicPr>
          <p:cNvPr id="2457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399" y="1600200"/>
            <a:ext cx="807756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00200" y="5181600"/>
            <a:ext cx="701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 smtClean="0">
                <a:solidFill>
                  <a:srgbClr val="FF0000"/>
                </a:solidFill>
              </a:rPr>
              <a:t>13.8 billion years             50 million - 5 billion years                  </a:t>
            </a:r>
            <a:endParaRPr lang="en-US" sz="2400" i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8674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(1+z)=1/a is the stretching factor due to cosmic expansion  </a:t>
            </a:r>
            <a:r>
              <a:rPr lang="en-US" sz="2400" dirty="0" err="1" smtClean="0"/>
              <a:t>z</a:t>
            </a:r>
            <a:r>
              <a:rPr lang="en-US" sz="2400" dirty="0" smtClean="0"/>
              <a:t> is the </a:t>
            </a:r>
            <a:r>
              <a:rPr lang="en-US" sz="2400" dirty="0" err="1" smtClean="0"/>
              <a:t>redshift</a:t>
            </a:r>
            <a:r>
              <a:rPr lang="en-US" sz="2400" dirty="0" smtClean="0"/>
              <a:t> of the source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66"/>
      </a:dk2>
      <a:lt2>
        <a:srgbClr val="FFFFFF"/>
      </a:lt2>
      <a:accent1>
        <a:srgbClr val="00CC99"/>
      </a:accent1>
      <a:accent2>
        <a:srgbClr val="000066"/>
      </a:accent2>
      <a:accent3>
        <a:srgbClr val="AAAAB8"/>
      </a:accent3>
      <a:accent4>
        <a:srgbClr val="DADADA"/>
      </a:accent4>
      <a:accent5>
        <a:srgbClr val="AAE2CA"/>
      </a:accent5>
      <a:accent6>
        <a:srgbClr val="00005C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8421</TotalTime>
  <Words>1397</Words>
  <Application>Microsoft Macintosh PowerPoint</Application>
  <PresentationFormat>On-screen Show (4:3)</PresentationFormat>
  <Paragraphs>177</Paragraphs>
  <Slides>71</Slides>
  <Notes>1</Notes>
  <HiddenSlides>0</HiddenSlides>
  <MMClips>6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Default Design</vt:lpstr>
      <vt:lpstr>Photo Editor Photo</vt:lpstr>
      <vt:lpstr>Let there be Light (and darkness) … The Beginning and the End of Cosmology</vt:lpstr>
      <vt:lpstr>Slide 2</vt:lpstr>
      <vt:lpstr>Slide 3</vt:lpstr>
      <vt:lpstr>Slide 4</vt:lpstr>
      <vt:lpstr>Slide 5</vt:lpstr>
      <vt:lpstr>Slide 6</vt:lpstr>
      <vt:lpstr>Cosmic-Archaeology</vt:lpstr>
      <vt:lpstr>The initial conditions of the Universe can be summarized on a single sheet of paper, yet thousands of books cannot fully describe the complex structures we see today…</vt:lpstr>
      <vt:lpstr> Standard Cosmological Model </vt:lpstr>
      <vt:lpstr>Slide 10</vt:lpstr>
      <vt:lpstr>Gravitational Instability</vt:lpstr>
      <vt:lpstr>On small scales the universe is clumpy</vt:lpstr>
      <vt:lpstr>Nonlinear Spherical Collapse</vt:lpstr>
      <vt:lpstr>Aquarius N-body Simulation (Springel et al. 2011)</vt:lpstr>
      <vt:lpstr>Gas Pressure</vt:lpstr>
      <vt:lpstr>     Hydrodynamic Simulation      (AREPO, Vogelsberger et al. 2011)</vt:lpstr>
      <vt:lpstr>Slide 17</vt:lpstr>
      <vt:lpstr>Population III.1</vt:lpstr>
      <vt:lpstr>Slide 19</vt:lpstr>
      <vt:lpstr>Population III.2</vt:lpstr>
      <vt:lpstr>Population III Binaries and Multiples</vt:lpstr>
      <vt:lpstr>Slide 22</vt:lpstr>
      <vt:lpstr>Stellar Remnants</vt:lpstr>
      <vt:lpstr>Pair Instability Supernovae</vt:lpstr>
      <vt:lpstr>Farthest Superluminous Supernova</vt:lpstr>
      <vt:lpstr>Long Gamma-Ray Bursts: Observing One Star at a Time</vt:lpstr>
      <vt:lpstr>GRB 090429B at t=520 million years (z~9.4) </vt:lpstr>
      <vt:lpstr>Slide 28</vt:lpstr>
      <vt:lpstr>Slide 29</vt:lpstr>
      <vt:lpstr>Galaxy at z~11 </vt:lpstr>
      <vt:lpstr>Candidate Galaxy at z~11.9</vt:lpstr>
      <vt:lpstr>Observed Growth of Mass in Stars </vt:lpstr>
      <vt:lpstr>James Webb Space Telescope: Searching for the First Light (successor to Hubble Space Telescope)</vt:lpstr>
      <vt:lpstr>Extremely Large Telescopes (24-39 meters)</vt:lpstr>
      <vt:lpstr>Slide 35</vt:lpstr>
      <vt:lpstr># ionizing photons = # H atoms</vt:lpstr>
      <vt:lpstr>Slide 37</vt:lpstr>
      <vt:lpstr>Slide 38</vt:lpstr>
      <vt:lpstr>Slide 39</vt:lpstr>
      <vt:lpstr>21cm Tomography of Ionized Bubbles During Reionization is like Slicing Swiss Cheese</vt:lpstr>
      <vt:lpstr>Dipole Arrays: LOFAR,MWA,PAPER  21cm emission from diffuse hydrogen at z=6.5-15</vt:lpstr>
      <vt:lpstr>Slide 42</vt:lpstr>
      <vt:lpstr>The EDGES Experiment</vt:lpstr>
      <vt:lpstr>Galaxy surveys, Intensity Mapping and 21-cm Mapping</vt:lpstr>
      <vt:lpstr>Slide 45</vt:lpstr>
      <vt:lpstr>The Long Term Future of Extragalactic Astronomy</vt:lpstr>
      <vt:lpstr>Analogy</vt:lpstr>
      <vt:lpstr>Analogy</vt:lpstr>
      <vt:lpstr>Future Evolution of Nearby Large-Scale Structure</vt:lpstr>
      <vt:lpstr>How many galaxies will reside within our event horizon in 100 billion years?</vt:lpstr>
      <vt:lpstr>Slide 51</vt:lpstr>
      <vt:lpstr>The Forthcoming Merger Between the Milky-Way and Andromeda: Milkomeda</vt:lpstr>
      <vt:lpstr>Slide 53</vt:lpstr>
      <vt:lpstr>The Future Collision between the Milky Way and Andromeda Galaxies </vt:lpstr>
      <vt:lpstr>Slide 55</vt:lpstr>
      <vt:lpstr>Slide 56</vt:lpstr>
      <vt:lpstr>Highlights</vt:lpstr>
      <vt:lpstr>Slide 58</vt:lpstr>
      <vt:lpstr>But our galaxy ejects  hypervelocity stars!</vt:lpstr>
      <vt:lpstr>Slide 60</vt:lpstr>
      <vt:lpstr>Slide 61</vt:lpstr>
      <vt:lpstr>Slide 62</vt:lpstr>
      <vt:lpstr>Slide 63</vt:lpstr>
      <vt:lpstr>Slide 64</vt:lpstr>
      <vt:lpstr>The Older We Get the Less We Know (Cosmologically)</vt:lpstr>
      <vt:lpstr>Slide 66</vt:lpstr>
      <vt:lpstr>Slide 67</vt:lpstr>
      <vt:lpstr>Excerpt 1:</vt:lpstr>
      <vt:lpstr>Excerpt 2:</vt:lpstr>
      <vt:lpstr>Excerpt 3:</vt:lpstr>
      <vt:lpstr>Webcasting of four lectures  between 6/26-7/4/12 at http://tv.sns.it/quicktime 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first Sources of Light</dc:title>
  <dc:creator>Abraham Loeb</dc:creator>
  <cp:lastModifiedBy>Avi Loeb</cp:lastModifiedBy>
  <cp:revision>374</cp:revision>
  <cp:lastPrinted>2002-08-26T17:14:28Z</cp:lastPrinted>
  <dcterms:created xsi:type="dcterms:W3CDTF">2013-09-14T16:31:14Z</dcterms:created>
  <dcterms:modified xsi:type="dcterms:W3CDTF">2013-09-14T17:05:27Z</dcterms:modified>
</cp:coreProperties>
</file>