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4" r:id="rId2"/>
  </p:sldMasterIdLst>
  <p:notesMasterIdLst>
    <p:notesMasterId r:id="rId49"/>
  </p:notesMasterIdLst>
  <p:sldIdLst>
    <p:sldId id="256" r:id="rId3"/>
    <p:sldId id="258" r:id="rId4"/>
    <p:sldId id="259" r:id="rId5"/>
    <p:sldId id="260" r:id="rId6"/>
    <p:sldId id="261" r:id="rId7"/>
    <p:sldId id="262" r:id="rId8"/>
    <p:sldId id="266" r:id="rId9"/>
    <p:sldId id="263" r:id="rId10"/>
    <p:sldId id="264" r:id="rId11"/>
    <p:sldId id="265" r:id="rId12"/>
    <p:sldId id="267" r:id="rId13"/>
    <p:sldId id="358" r:id="rId14"/>
    <p:sldId id="335" r:id="rId15"/>
    <p:sldId id="360" r:id="rId16"/>
    <p:sldId id="361" r:id="rId17"/>
    <p:sldId id="359" r:id="rId18"/>
    <p:sldId id="362" r:id="rId19"/>
    <p:sldId id="363" r:id="rId20"/>
    <p:sldId id="274" r:id="rId21"/>
    <p:sldId id="275" r:id="rId22"/>
    <p:sldId id="367" r:id="rId23"/>
    <p:sldId id="337" r:id="rId24"/>
    <p:sldId id="278" r:id="rId25"/>
    <p:sldId id="368" r:id="rId26"/>
    <p:sldId id="353" r:id="rId27"/>
    <p:sldId id="280" r:id="rId28"/>
    <p:sldId id="281" r:id="rId29"/>
    <p:sldId id="282" r:id="rId30"/>
    <p:sldId id="283" r:id="rId31"/>
    <p:sldId id="284" r:id="rId32"/>
    <p:sldId id="285" r:id="rId33"/>
    <p:sldId id="286" r:id="rId34"/>
    <p:sldId id="364" r:id="rId35"/>
    <p:sldId id="365" r:id="rId36"/>
    <p:sldId id="289" r:id="rId37"/>
    <p:sldId id="290" r:id="rId38"/>
    <p:sldId id="291" r:id="rId39"/>
    <p:sldId id="292" r:id="rId40"/>
    <p:sldId id="293" r:id="rId41"/>
    <p:sldId id="294" r:id="rId42"/>
    <p:sldId id="295" r:id="rId43"/>
    <p:sldId id="296" r:id="rId44"/>
    <p:sldId id="369" r:id="rId45"/>
    <p:sldId id="341" r:id="rId46"/>
    <p:sldId id="366" r:id="rId47"/>
    <p:sldId id="343" r:id="rId4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902" autoAdjust="0"/>
    <p:restoredTop sz="71154" autoAdjust="0"/>
  </p:normalViewPr>
  <p:slideViewPr>
    <p:cSldViewPr snapToGrid="0" snapToObjects="1">
      <p:cViewPr varScale="1">
        <p:scale>
          <a:sx n="74" d="100"/>
          <a:sy n="74" d="100"/>
        </p:scale>
        <p:origin x="1808"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107" d="100"/>
          <a:sy n="107" d="100"/>
        </p:scale>
        <p:origin x="-1528"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9" name="PlaceHolder 1"/>
          <p:cNvSpPr>
            <a:spLocks noGrp="1"/>
          </p:cNvSpPr>
          <p:nvPr>
            <p:ph type="body"/>
          </p:nvPr>
        </p:nvSpPr>
        <p:spPr>
          <a:xfrm>
            <a:off x="756000" y="5078520"/>
            <a:ext cx="6047640" cy="4811040"/>
          </a:xfrm>
          <a:prstGeom prst="rect">
            <a:avLst/>
          </a:prstGeom>
        </p:spPr>
        <p:txBody>
          <a:bodyPr wrap="none" lIns="0" tIns="0" rIns="0" bIns="0"/>
          <a:lstStyle/>
          <a:p>
            <a:r>
              <a:rPr lang="en-US"/>
              <a:t>Click to edit the notes format</a:t>
            </a:r>
            <a:endParaRPr/>
          </a:p>
        </p:txBody>
      </p:sp>
      <p:sp>
        <p:nvSpPr>
          <p:cNvPr id="190" name="PlaceHolder 2"/>
          <p:cNvSpPr>
            <a:spLocks noGrp="1"/>
          </p:cNvSpPr>
          <p:nvPr>
            <p:ph type="hdr"/>
          </p:nvPr>
        </p:nvSpPr>
        <p:spPr>
          <a:xfrm>
            <a:off x="0" y="0"/>
            <a:ext cx="3280680" cy="534240"/>
          </a:xfrm>
          <a:prstGeom prst="rect">
            <a:avLst/>
          </a:prstGeom>
        </p:spPr>
        <p:txBody>
          <a:bodyPr wrap="none" lIns="0" tIns="0" rIns="0" bIns="0"/>
          <a:lstStyle/>
          <a:p>
            <a:r>
              <a:rPr lang="en-US"/>
              <a:t>&lt;header&gt;</a:t>
            </a:r>
            <a:endParaRPr/>
          </a:p>
        </p:txBody>
      </p:sp>
      <p:sp>
        <p:nvSpPr>
          <p:cNvPr id="191" name="PlaceHolder 3"/>
          <p:cNvSpPr>
            <a:spLocks noGrp="1"/>
          </p:cNvSpPr>
          <p:nvPr>
            <p:ph type="dt"/>
          </p:nvPr>
        </p:nvSpPr>
        <p:spPr>
          <a:xfrm>
            <a:off x="4278960" y="0"/>
            <a:ext cx="3280680" cy="534240"/>
          </a:xfrm>
          <a:prstGeom prst="rect">
            <a:avLst/>
          </a:prstGeom>
        </p:spPr>
        <p:txBody>
          <a:bodyPr wrap="none" lIns="0" tIns="0" rIns="0" bIns="0"/>
          <a:lstStyle/>
          <a:p>
            <a:pPr algn="r"/>
            <a:r>
              <a:rPr lang="en-US"/>
              <a:t>&lt;date/time&gt;</a:t>
            </a:r>
            <a:endParaRPr/>
          </a:p>
        </p:txBody>
      </p:sp>
      <p:sp>
        <p:nvSpPr>
          <p:cNvPr id="192" name="PlaceHolder 4"/>
          <p:cNvSpPr>
            <a:spLocks noGrp="1"/>
          </p:cNvSpPr>
          <p:nvPr>
            <p:ph type="ftr"/>
          </p:nvPr>
        </p:nvSpPr>
        <p:spPr>
          <a:xfrm>
            <a:off x="0" y="10157400"/>
            <a:ext cx="3280680" cy="534240"/>
          </a:xfrm>
          <a:prstGeom prst="rect">
            <a:avLst/>
          </a:prstGeom>
        </p:spPr>
        <p:txBody>
          <a:bodyPr wrap="none" lIns="0" tIns="0" rIns="0" bIns="0" anchor="b"/>
          <a:lstStyle/>
          <a:p>
            <a:r>
              <a:rPr lang="en-US"/>
              <a:t>&lt;footer&gt;</a:t>
            </a:r>
            <a:endParaRPr/>
          </a:p>
        </p:txBody>
      </p:sp>
      <p:sp>
        <p:nvSpPr>
          <p:cNvPr id="193" name="PlaceHolder 5"/>
          <p:cNvSpPr>
            <a:spLocks noGrp="1"/>
          </p:cNvSpPr>
          <p:nvPr>
            <p:ph type="sldNum"/>
          </p:nvPr>
        </p:nvSpPr>
        <p:spPr>
          <a:xfrm>
            <a:off x="4278960" y="10157400"/>
            <a:ext cx="3280680" cy="534240"/>
          </a:xfrm>
          <a:prstGeom prst="rect">
            <a:avLst/>
          </a:prstGeom>
        </p:spPr>
        <p:txBody>
          <a:bodyPr wrap="none" lIns="0" tIns="0" rIns="0" bIns="0" anchor="b"/>
          <a:lstStyle/>
          <a:p>
            <a:pPr algn="r"/>
            <a:fld id="{1C476A77-BBB3-463E-9EFA-C14B23A5BDF3}" type="slidenum">
              <a:rPr lang="en-US"/>
              <a:t>‹#›</a:t>
            </a:fld>
            <a:endParaRPr/>
          </a:p>
        </p:txBody>
      </p:sp>
    </p:spTree>
    <p:extLst>
      <p:ext uri="{BB962C8B-B14F-4D97-AF65-F5344CB8AC3E}">
        <p14:creationId xmlns:p14="http://schemas.microsoft.com/office/powerpoint/2010/main" val="188348672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CustomShape 1"/>
          <p:cNvSpPr/>
          <p:nvPr/>
        </p:nvSpPr>
        <p:spPr>
          <a:xfrm>
            <a:off x="3884760" y="8685360"/>
            <a:ext cx="2967840" cy="453240"/>
          </a:xfrm>
          <a:prstGeom prst="rect">
            <a:avLst/>
          </a:prstGeom>
          <a:noFill/>
        </p:spPr>
        <p:txBody>
          <a:bodyPr lIns="90000" tIns="46800" rIns="90000" bIns="46800" anchor="b"/>
          <a:lstStyle/>
          <a:p>
            <a:pPr>
              <a:lnSpc>
                <a:spcPct val="100000"/>
              </a:lnSpc>
            </a:pPr>
            <a:fld id="{A10438E0-98D4-4282-B532-2138D48807FB}" type="slidenum">
              <a:rPr lang="en-US" sz="1200">
                <a:solidFill>
                  <a:srgbClr val="000000"/>
                </a:solidFill>
                <a:latin typeface="Arial"/>
                <a:ea typeface="ＭＳ Ｐゴシック"/>
              </a:rPr>
              <a:t>1</a:t>
            </a:fld>
            <a:endParaRPr/>
          </a:p>
        </p:txBody>
      </p:sp>
      <p:sp>
        <p:nvSpPr>
          <p:cNvPr id="355" name="CustomShape 2"/>
          <p:cNvSpPr/>
          <p:nvPr/>
        </p:nvSpPr>
        <p:spPr>
          <a:xfrm>
            <a:off x="3884760" y="8685360"/>
            <a:ext cx="2969640" cy="455040"/>
          </a:xfrm>
          <a:prstGeom prst="rect">
            <a:avLst/>
          </a:prstGeom>
          <a:noFill/>
        </p:spPr>
        <p:txBody>
          <a:bodyPr lIns="90000" tIns="46800" rIns="90000" bIns="46800" anchor="b"/>
          <a:lstStyle/>
          <a:p>
            <a:pPr algn="r">
              <a:lnSpc>
                <a:spcPct val="100000"/>
              </a:lnSpc>
            </a:pPr>
            <a:fld id="{4A05E660-CC6F-4E26-B7B9-FEA722C78E34}" type="slidenum">
              <a:rPr lang="en-US" sz="1200">
                <a:solidFill>
                  <a:srgbClr val="000000"/>
                </a:solidFill>
                <a:latin typeface="Arial"/>
                <a:ea typeface="ＭＳ Ｐゴシック"/>
              </a:rPr>
              <a:t>1</a:t>
            </a:fld>
            <a:endParaRPr/>
          </a:p>
        </p:txBody>
      </p:sp>
      <p:sp>
        <p:nvSpPr>
          <p:cNvPr id="356" name="CustomShape 3"/>
          <p:cNvSpPr/>
          <p:nvPr/>
        </p:nvSpPr>
        <p:spPr>
          <a:xfrm>
            <a:off x="1143000" y="685800"/>
            <a:ext cx="4571280" cy="3428280"/>
          </a:xfrm>
          <a:prstGeom prst="rect">
            <a:avLst/>
          </a:prstGeom>
          <a:solidFill>
            <a:srgbClr val="FFFFFF"/>
          </a:solidFill>
          <a:ln w="9360">
            <a:solidFill>
              <a:srgbClr val="000000"/>
            </a:solidFill>
            <a:miter/>
          </a:ln>
        </p:spPr>
      </p:sp>
      <p:sp>
        <p:nvSpPr>
          <p:cNvPr id="357" name="PlaceHolder 4"/>
          <p:cNvSpPr>
            <a:spLocks noGrp="1"/>
          </p:cNvSpPr>
          <p:nvPr>
            <p:ph type="body"/>
          </p:nvPr>
        </p:nvSpPr>
        <p:spPr>
          <a:xfrm>
            <a:off x="685800" y="4343400"/>
            <a:ext cx="5484240" cy="4207680"/>
          </a:xfrm>
          <a:prstGeom prst="rect">
            <a:avLst/>
          </a:prstGeom>
        </p:spPr>
        <p:txBody>
          <a:bodyPr wrap="none" lIns="90000" tIns="46800" rIns="90000" bIns="46800" anchor="ctr"/>
          <a:lstStyle/>
          <a:p>
            <a:r>
              <a:rPr lang="en-US" sz="1600" dirty="0"/>
              <a:t>This ran ~55 minutes</a:t>
            </a:r>
          </a:p>
          <a:p>
            <a:r>
              <a:rPr lang="en-US" sz="1600" dirty="0"/>
              <a:t>In</a:t>
            </a:r>
            <a:r>
              <a:rPr lang="en-US" sz="1600" baseline="0" dirty="0"/>
              <a:t> this talk I would like to tell the story of how a part of Bell Labs whose main goal was improving long distance communications made three major astronomical discoveries along the way.</a:t>
            </a:r>
            <a:endParaRPr sz="16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CustomShape 1"/>
          <p:cNvSpPr/>
          <p:nvPr/>
        </p:nvSpPr>
        <p:spPr>
          <a:xfrm>
            <a:off x="3884760" y="8685360"/>
            <a:ext cx="2967840" cy="453240"/>
          </a:xfrm>
          <a:prstGeom prst="rect">
            <a:avLst/>
          </a:prstGeom>
          <a:noFill/>
        </p:spPr>
        <p:txBody>
          <a:bodyPr lIns="90000" tIns="46800" rIns="90000" bIns="46800" anchor="b"/>
          <a:lstStyle/>
          <a:p>
            <a:pPr>
              <a:lnSpc>
                <a:spcPct val="100000"/>
              </a:lnSpc>
            </a:pPr>
            <a:fld id="{39DC58A6-84EB-45B9-862E-D6E3CE3E519C}" type="slidenum">
              <a:rPr lang="en-US" sz="2400">
                <a:solidFill>
                  <a:srgbClr val="000000"/>
                </a:solidFill>
                <a:latin typeface="Arial"/>
                <a:ea typeface="ＭＳ Ｐゴシック"/>
              </a:rPr>
              <a:t>10</a:t>
            </a:fld>
            <a:endParaRPr/>
          </a:p>
        </p:txBody>
      </p:sp>
      <p:sp>
        <p:nvSpPr>
          <p:cNvPr id="376" name="PlaceHolder 2"/>
          <p:cNvSpPr>
            <a:spLocks noGrp="1"/>
          </p:cNvSpPr>
          <p:nvPr>
            <p:ph type="body"/>
          </p:nvPr>
        </p:nvSpPr>
        <p:spPr>
          <a:xfrm>
            <a:off x="685800" y="4343400"/>
            <a:ext cx="5481000" cy="4110840"/>
          </a:xfrm>
          <a:prstGeom prst="rect">
            <a:avLst/>
          </a:prstGeom>
        </p:spPr>
        <p:txBody>
          <a:bodyPr wrap="none" lIns="90000" tIns="46800" rIns="90000" bIns="46800" anchor="ctr"/>
          <a:lstStyle/>
          <a:p>
            <a:pPr>
              <a:lnSpc>
                <a:spcPct val="100000"/>
              </a:lnSpc>
            </a:pPr>
            <a:r>
              <a:rPr lang="en-US" sz="1200" dirty="0">
                <a:solidFill>
                  <a:srgbClr val="000000"/>
                </a:solidFill>
                <a:latin typeface="Times New Roman"/>
                <a:ea typeface="ＭＳ Ｐゴシック"/>
              </a:rPr>
              <a:t>Telstar was the first active communications satellite, launched in 1962</a:t>
            </a:r>
            <a:endParaRPr dirty="0"/>
          </a:p>
          <a:p>
            <a:pPr>
              <a:lnSpc>
                <a:spcPct val="100000"/>
              </a:lnSpc>
            </a:pPr>
            <a:r>
              <a:rPr lang="en-US" sz="1200" dirty="0">
                <a:solidFill>
                  <a:srgbClr val="000000"/>
                </a:solidFill>
                <a:latin typeface="Times New Roman"/>
                <a:ea typeface="ＭＳ Ｐゴシック"/>
              </a:rPr>
              <a:t>The 20’ H-R had a backup role and was equipped with a TWM.</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PlaceHolder 1"/>
          <p:cNvSpPr>
            <a:spLocks noGrp="1"/>
          </p:cNvSpPr>
          <p:nvPr>
            <p:ph type="body"/>
          </p:nvPr>
        </p:nvSpPr>
        <p:spPr>
          <a:xfrm>
            <a:off x="685800" y="4343400"/>
            <a:ext cx="5482440" cy="4110840"/>
          </a:xfrm>
          <a:prstGeom prst="rect">
            <a:avLst/>
          </a:prstGeom>
        </p:spPr>
        <p:txBody>
          <a:bodyPr lIns="90000" tIns="46800" rIns="90000" bIns="46800"/>
          <a:lstStyle/>
          <a:p>
            <a:pPr>
              <a:lnSpc>
                <a:spcPct val="100000"/>
              </a:lnSpc>
              <a:buFont typeface="Arial"/>
              <a:buChar char="•"/>
            </a:pPr>
            <a:r>
              <a:rPr lang="en-US" sz="1600" dirty="0">
                <a:solidFill>
                  <a:srgbClr val="000000"/>
                </a:solidFill>
                <a:latin typeface="Times New Roman"/>
                <a:ea typeface="ＭＳ Ｐゴシック"/>
              </a:rPr>
              <a:t>After finishing my PhD and a one year post-doc I took a job at Bell Labs' Crawford Hill Lab in 1963.</a:t>
            </a:r>
            <a:endParaRPr sz="1600" dirty="0"/>
          </a:p>
          <a:p>
            <a:pPr>
              <a:lnSpc>
                <a:spcPct val="100000"/>
              </a:lnSpc>
              <a:buFont typeface="Arial"/>
              <a:buChar char="•"/>
            </a:pPr>
            <a:r>
              <a:rPr lang="en-US" sz="1600" dirty="0">
                <a:solidFill>
                  <a:srgbClr val="000000"/>
                </a:solidFill>
                <a:latin typeface="Times New Roman"/>
                <a:ea typeface="ＭＳ Ｐゴシック"/>
              </a:rPr>
              <a:t>Comsat had been created just before I came.</a:t>
            </a:r>
            <a:endParaRPr sz="1600" dirty="0"/>
          </a:p>
          <a:p>
            <a:pPr>
              <a:lnSpc>
                <a:spcPct val="100000"/>
              </a:lnSpc>
              <a:buFont typeface="Arial"/>
              <a:buChar char="•"/>
            </a:pPr>
            <a:r>
              <a:rPr lang="en-US" sz="1600" dirty="0">
                <a:solidFill>
                  <a:srgbClr val="000000"/>
                </a:solidFill>
                <a:latin typeface="Times New Roman"/>
                <a:ea typeface="ＭＳ Ｐゴシック"/>
              </a:rPr>
              <a:t> Arno Penzias was hired year earlier after he finished a radio astronomy thesis at Columbia with Charlie Townes.</a:t>
            </a:r>
            <a:endParaRPr sz="1600" dirty="0"/>
          </a:p>
          <a:p>
            <a:pPr>
              <a:lnSpc>
                <a:spcPct val="100000"/>
              </a:lnSpc>
              <a:buFont typeface="Arial"/>
              <a:buChar char="•"/>
            </a:pPr>
            <a:r>
              <a:rPr lang="en-US" sz="1600" dirty="0">
                <a:solidFill>
                  <a:srgbClr val="000000"/>
                </a:solidFill>
                <a:latin typeface="Times New Roman"/>
                <a:ea typeface="ＭＳ Ｐゴシック"/>
              </a:rPr>
              <a:t>Why did Bell Labs hire two radio astronomers? Art Crawford, Rudi </a:t>
            </a:r>
            <a:r>
              <a:rPr lang="en-US" sz="1600" dirty="0" err="1">
                <a:solidFill>
                  <a:srgbClr val="000000"/>
                </a:solidFill>
                <a:latin typeface="Times New Roman"/>
                <a:ea typeface="ＭＳ Ｐゴシック"/>
              </a:rPr>
              <a:t>Kompfner</a:t>
            </a:r>
            <a:endParaRPr sz="1600" dirty="0"/>
          </a:p>
          <a:p>
            <a:pPr>
              <a:lnSpc>
                <a:spcPct val="100000"/>
              </a:lnSpc>
              <a:buFont typeface="Arial"/>
              <a:buChar char="•"/>
            </a:pPr>
            <a:r>
              <a:rPr lang="en-US" sz="1600" dirty="0">
                <a:solidFill>
                  <a:srgbClr val="000000"/>
                </a:solidFill>
                <a:latin typeface="Times New Roman"/>
                <a:ea typeface="ＭＳ Ｐゴシック"/>
              </a:rPr>
              <a:t>The attraction to Arno and me was the research atmosphere, the generous support and the opportunity to use the 20 foot horn-reflector with very low noise traveling wave MASER amplifiers from Whippany.</a:t>
            </a:r>
            <a:endParaRPr sz="1600" dirty="0"/>
          </a:p>
          <a:p>
            <a:pPr>
              <a:lnSpc>
                <a:spcPct val="100000"/>
              </a:lnSpc>
              <a:buFont typeface="Arial"/>
              <a:buChar char="•"/>
            </a:pPr>
            <a:r>
              <a:rPr lang="en-US" sz="1600" dirty="0">
                <a:solidFill>
                  <a:srgbClr val="000000"/>
                </a:solidFill>
                <a:latin typeface="Times New Roman"/>
                <a:ea typeface="ＭＳ Ｐゴシック"/>
              </a:rPr>
              <a:t>Both Arno and I had used larger antennas for our theses, but the 20 foot horn-reflector had special properties.</a:t>
            </a:r>
            <a:endParaRPr sz="1600" dirty="0"/>
          </a:p>
        </p:txBody>
      </p:sp>
      <p:sp>
        <p:nvSpPr>
          <p:cNvPr id="380" name="CustomShape 2"/>
          <p:cNvSpPr/>
          <p:nvPr/>
        </p:nvSpPr>
        <p:spPr>
          <a:xfrm>
            <a:off x="3884760" y="8685360"/>
            <a:ext cx="2967840" cy="453240"/>
          </a:xfrm>
          <a:prstGeom prst="rect">
            <a:avLst/>
          </a:prstGeom>
          <a:noFill/>
        </p:spPr>
        <p:txBody>
          <a:bodyPr lIns="90000" tIns="46800" rIns="90000" bIns="46800" anchor="b"/>
          <a:lstStyle/>
          <a:p>
            <a:pPr>
              <a:lnSpc>
                <a:spcPct val="100000"/>
              </a:lnSpc>
            </a:pPr>
            <a:fld id="{6E8BF013-7B7D-413C-A300-95E6D036662D}" type="slidenum">
              <a:rPr lang="en-US" sz="2400">
                <a:solidFill>
                  <a:srgbClr val="000000"/>
                </a:solidFill>
                <a:latin typeface="Arial"/>
                <a:ea typeface="ＭＳ Ｐゴシック"/>
              </a:rPr>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a:t>Back lobes more than 30 dB below isotropic.</a:t>
            </a:r>
          </a:p>
          <a:p>
            <a:r>
              <a:rPr lang="en-US" dirty="0"/>
              <a:t>Small enough that we could measure its gain with a source in the far field.</a:t>
            </a:r>
          </a:p>
        </p:txBody>
      </p:sp>
      <p:sp>
        <p:nvSpPr>
          <p:cNvPr id="4" name="Slide Number Placeholder 3"/>
          <p:cNvSpPr>
            <a:spLocks noGrp="1"/>
          </p:cNvSpPr>
          <p:nvPr>
            <p:ph type="sldNum"/>
          </p:nvPr>
        </p:nvSpPr>
        <p:spPr/>
        <p:txBody>
          <a:bodyPr/>
          <a:lstStyle/>
          <a:p>
            <a:pPr algn="r"/>
            <a:fld id="{1C476A77-BBB3-463E-9EFA-C14B23A5BDF3}" type="slidenum">
              <a:rPr lang="en-US" smtClean="0"/>
              <a:t>12</a:t>
            </a:fld>
            <a:endParaRPr lang="en-US"/>
          </a:p>
        </p:txBody>
      </p:sp>
    </p:spTree>
    <p:extLst>
      <p:ext uri="{BB962C8B-B14F-4D97-AF65-F5344CB8AC3E}">
        <p14:creationId xmlns:p14="http://schemas.microsoft.com/office/powerpoint/2010/main" val="7380515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9"/>
          <p:cNvSpPr>
            <a:spLocks noGrp="1" noChangeArrowheads="1"/>
          </p:cNvSpPr>
          <p:nvPr>
            <p:ph type="sldNum"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fld id="{516FC44F-D01E-584D-B3D2-C65A3C6BC2BB}" type="slidenum">
              <a:rPr lang="en-GB" sz="1200">
                <a:solidFill>
                  <a:srgbClr val="000000"/>
                </a:solidFill>
              </a:rPr>
              <a:pPr/>
              <a:t>13</a:t>
            </a:fld>
            <a:endParaRPr lang="en-GB" sz="1200">
              <a:solidFill>
                <a:srgbClr val="000000"/>
              </a:solidFill>
            </a:endParaRPr>
          </a:p>
        </p:txBody>
      </p:sp>
      <p:sp>
        <p:nvSpPr>
          <p:cNvPr id="36867" name="Text Box 1"/>
          <p:cNvSpPr txBox="1">
            <a:spLocks noChangeArrowheads="1"/>
          </p:cNvSpPr>
          <p:nvPr/>
        </p:nvSpPr>
        <p:spPr bwMode="auto">
          <a:xfrm>
            <a:off x="3884613" y="8685213"/>
            <a:ext cx="2968625"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buSzPct val="100000"/>
            </a:pPr>
            <a:fld id="{FACCF7E4-EB56-0F4D-991E-F702AF958D41}" type="slidenum">
              <a:rPr lang="en-GB" sz="1200">
                <a:solidFill>
                  <a:srgbClr val="000000"/>
                </a:solidFill>
              </a:rPr>
              <a:pPr algn="r" eaLnBrk="1" hangingPunct="1">
                <a:buSzPct val="100000"/>
              </a:pPr>
              <a:t>13</a:t>
            </a:fld>
            <a:endParaRPr lang="en-GB" sz="1200">
              <a:solidFill>
                <a:srgbClr val="000000"/>
              </a:solidFill>
            </a:endParaRPr>
          </a:p>
        </p:txBody>
      </p:sp>
      <p:sp>
        <p:nvSpPr>
          <p:cNvPr id="36868" name="Text Box 2"/>
          <p:cNvSpPr txBox="1">
            <a:spLocks noChangeArrowheads="1"/>
          </p:cNvSpPr>
          <p:nvPr/>
        </p:nvSpPr>
        <p:spPr bwMode="auto">
          <a:xfrm>
            <a:off x="3884613" y="8685213"/>
            <a:ext cx="2970212" cy="455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buSzPct val="100000"/>
            </a:pPr>
            <a:fld id="{4C3925EA-E9D5-0A42-8BBA-5F9E29E1B9EE}" type="slidenum">
              <a:rPr lang="en-GB" sz="1200">
                <a:solidFill>
                  <a:srgbClr val="000000"/>
                </a:solidFill>
              </a:rPr>
              <a:pPr algn="r" eaLnBrk="1" hangingPunct="1">
                <a:buSzPct val="100000"/>
              </a:pPr>
              <a:t>13</a:t>
            </a:fld>
            <a:endParaRPr lang="en-GB" sz="1200">
              <a:solidFill>
                <a:srgbClr val="000000"/>
              </a:solidFill>
            </a:endParaRPr>
          </a:p>
        </p:txBody>
      </p:sp>
      <p:sp>
        <p:nvSpPr>
          <p:cNvPr id="36869" name="Text Box 3"/>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p:spPr>
        <p:txBody>
          <a:bodyPr wrap="none" anchor="ctr"/>
          <a:lstStyle/>
          <a:p>
            <a:pPr eaLnBrk="1" hangingPunct="1">
              <a:lnSpc>
                <a:spcPct val="124000"/>
              </a:lnSpc>
              <a:buClr>
                <a:srgbClr val="000000"/>
              </a:buClr>
              <a:buSzPct val="100000"/>
              <a:buFont typeface="Times New Roman" charset="0"/>
              <a:buNone/>
            </a:pPr>
            <a:endParaRPr lang="en-US"/>
          </a:p>
        </p:txBody>
      </p:sp>
      <p:sp>
        <p:nvSpPr>
          <p:cNvPr id="36870" name="Text Box 4"/>
          <p:cNvSpPr>
            <a:spLocks noGrp="1" noChangeArrowheads="1"/>
          </p:cNvSpPr>
          <p:nvPr>
            <p:ph type="body"/>
          </p:nvPr>
        </p:nvSpPr>
        <p:spPr>
          <a:xfrm>
            <a:off x="685800" y="4343400"/>
            <a:ext cx="5484813" cy="4208463"/>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spcBef>
                <a:spcPts val="800"/>
              </a:spcBef>
              <a:buFont typeface="Arial" charset="0"/>
              <a:buChar char="•"/>
            </a:pPr>
            <a:r>
              <a:rPr lang="en-GB" sz="1800" dirty="0"/>
              <a:t>By</a:t>
            </a:r>
            <a:r>
              <a:rPr lang="en-GB" sz="1800" dirty="0">
                <a:latin typeface="ヒラギノ角ゴ Pro W3" charset="0"/>
              </a:rPr>
              <a:t> </a:t>
            </a:r>
            <a:r>
              <a:rPr lang="en-GB" sz="1800" dirty="0"/>
              <a:t>starting with the existing Telstar 4 GHz system, we could do the useful measurement of </a:t>
            </a:r>
            <a:r>
              <a:rPr lang="en-GB" sz="1800" dirty="0" err="1"/>
              <a:t>CasA</a:t>
            </a:r>
            <a:r>
              <a:rPr lang="en-GB" sz="1800" dirty="0"/>
              <a:t> and a control measurement for the galactic halo.</a:t>
            </a:r>
          </a:p>
          <a:p>
            <a:pPr>
              <a:spcBef>
                <a:spcPts val="800"/>
              </a:spcBef>
              <a:buFont typeface="Arial" charset="0"/>
              <a:buChar char="•"/>
            </a:pPr>
            <a:r>
              <a:rPr lang="en-GB" sz="1800" dirty="0"/>
              <a:t>We built the best measuring system we could:</a:t>
            </a:r>
          </a:p>
          <a:p>
            <a:pPr lvl="1">
              <a:spcBef>
                <a:spcPts val="700"/>
              </a:spcBef>
              <a:buFont typeface="Arial" charset="0"/>
              <a:buChar char="–"/>
            </a:pPr>
            <a:r>
              <a:rPr lang="en-GB" sz="1800" dirty="0"/>
              <a:t>Arno made a liquid helium cooled reference noise source.</a:t>
            </a:r>
          </a:p>
          <a:p>
            <a:pPr lvl="1">
              <a:spcBef>
                <a:spcPts val="700"/>
              </a:spcBef>
              <a:buFont typeface="Arial" charset="0"/>
              <a:buChar char="–"/>
            </a:pPr>
            <a:r>
              <a:rPr lang="en-GB" sz="1800" dirty="0"/>
              <a:t>I made an accurate switch for comparing the antenna to the reference and improved the stability of the measuring system.</a:t>
            </a:r>
          </a:p>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CustomShape 1"/>
          <p:cNvSpPr/>
          <p:nvPr/>
        </p:nvSpPr>
        <p:spPr>
          <a:xfrm>
            <a:off x="3884760" y="8685360"/>
            <a:ext cx="2967840" cy="453240"/>
          </a:xfrm>
          <a:prstGeom prst="rect">
            <a:avLst/>
          </a:prstGeom>
          <a:noFill/>
        </p:spPr>
        <p:txBody>
          <a:bodyPr lIns="90000" tIns="46800" rIns="90000" bIns="46800" anchor="b"/>
          <a:lstStyle/>
          <a:p>
            <a:pPr>
              <a:lnSpc>
                <a:spcPct val="100000"/>
              </a:lnSpc>
            </a:pPr>
            <a:fld id="{4D2A4BE7-87DA-4CFF-BDCC-A984537D3AD5}" type="slidenum">
              <a:rPr lang="en-US" sz="1200">
                <a:solidFill>
                  <a:srgbClr val="000000"/>
                </a:solidFill>
                <a:latin typeface="Arial"/>
                <a:ea typeface="ＭＳ Ｐゴシック"/>
              </a:rPr>
              <a:t>14</a:t>
            </a:fld>
            <a:endParaRPr/>
          </a:p>
        </p:txBody>
      </p:sp>
      <p:sp>
        <p:nvSpPr>
          <p:cNvPr id="386" name="PlaceHolder 2"/>
          <p:cNvSpPr>
            <a:spLocks noGrp="1"/>
          </p:cNvSpPr>
          <p:nvPr>
            <p:ph type="body"/>
          </p:nvPr>
        </p:nvSpPr>
        <p:spPr>
          <a:xfrm>
            <a:off x="685800" y="4343400"/>
            <a:ext cx="5484240" cy="4117320"/>
          </a:xfrm>
          <a:prstGeom prst="rect">
            <a:avLst/>
          </a:prstGeom>
        </p:spPr>
        <p:txBody>
          <a:bodyPr wrap="none" lIns="90000" tIns="46800" rIns="90000" bIns="46800" anchor="ctr"/>
          <a:lstStyle/>
          <a:p>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PlaceHolder 1"/>
          <p:cNvSpPr>
            <a:spLocks noGrp="1"/>
          </p:cNvSpPr>
          <p:nvPr>
            <p:ph type="body"/>
          </p:nvPr>
        </p:nvSpPr>
        <p:spPr>
          <a:xfrm>
            <a:off x="756000" y="5078520"/>
            <a:ext cx="6047640" cy="4811400"/>
          </a:xfrm>
          <a:prstGeom prst="rect">
            <a:avLst/>
          </a:prstGeom>
        </p:spPr>
        <p:txBody>
          <a:bodyPr wrap="none" lIns="0" tIns="0" rIns="0" bIns="0"/>
          <a:lstStyle/>
          <a:p>
            <a:r>
              <a:rPr lang="en-US"/>
              <a:t>Attenuator between cold load and polarization coupler</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 name="CustomShape 1"/>
          <p:cNvSpPr/>
          <p:nvPr/>
        </p:nvSpPr>
        <p:spPr>
          <a:xfrm>
            <a:off x="3884760" y="8685360"/>
            <a:ext cx="2967840" cy="453240"/>
          </a:xfrm>
          <a:prstGeom prst="rect">
            <a:avLst/>
          </a:prstGeom>
          <a:noFill/>
        </p:spPr>
        <p:txBody>
          <a:bodyPr lIns="90000" tIns="46800" rIns="90000" bIns="46800" anchor="b"/>
          <a:lstStyle/>
          <a:p>
            <a:pPr>
              <a:lnSpc>
                <a:spcPct val="100000"/>
              </a:lnSpc>
            </a:pPr>
            <a:fld id="{F1D8F8D5-49A4-4CDC-8C08-75EE44C0FDBB}" type="slidenum">
              <a:rPr lang="en-US" sz="1200">
                <a:solidFill>
                  <a:srgbClr val="000000"/>
                </a:solidFill>
                <a:latin typeface="Arial"/>
                <a:ea typeface="ＭＳ Ｐゴシック"/>
              </a:rPr>
              <a:t>19</a:t>
            </a:fld>
            <a:endParaRPr/>
          </a:p>
        </p:txBody>
      </p:sp>
      <p:sp>
        <p:nvSpPr>
          <p:cNvPr id="389" name="PlaceHolder 2"/>
          <p:cNvSpPr>
            <a:spLocks noGrp="1"/>
          </p:cNvSpPr>
          <p:nvPr>
            <p:ph type="body"/>
          </p:nvPr>
        </p:nvSpPr>
        <p:spPr>
          <a:xfrm>
            <a:off x="685800" y="4307400"/>
            <a:ext cx="5484240" cy="4117320"/>
          </a:xfrm>
          <a:prstGeom prst="rect">
            <a:avLst/>
          </a:prstGeom>
        </p:spPr>
        <p:txBody>
          <a:bodyPr wrap="none" lIns="90000" tIns="46800" rIns="90000" bIns="46800" anchor="ctr"/>
          <a:lstStyle/>
          <a:p>
            <a:pPr>
              <a:lnSpc>
                <a:spcPct val="100000"/>
              </a:lnSpc>
              <a:buFont typeface="Arial"/>
              <a:buChar char="•"/>
            </a:pPr>
            <a:r>
              <a:rPr lang="en-US" sz="1600" dirty="0">
                <a:solidFill>
                  <a:srgbClr val="000000"/>
                </a:solidFill>
                <a:latin typeface="Times New Roman"/>
                <a:ea typeface="ＭＳ Ｐゴシック"/>
              </a:rPr>
              <a:t>This is a copy of the 1st measurement comparing the antenna to the cold load Arno</a:t>
            </a:r>
            <a:r>
              <a:rPr lang="en-US" sz="1600" baseline="0" dirty="0">
                <a:solidFill>
                  <a:srgbClr val="000000"/>
                </a:solidFill>
                <a:latin typeface="Times New Roman"/>
                <a:ea typeface="ＭＳ Ｐゴシック"/>
              </a:rPr>
              <a:t> and I</a:t>
            </a:r>
            <a:r>
              <a:rPr lang="en-US" sz="1600" dirty="0">
                <a:solidFill>
                  <a:srgbClr val="000000"/>
                </a:solidFill>
                <a:latin typeface="Times New Roman"/>
                <a:ea typeface="ＭＳ Ｐゴシック"/>
              </a:rPr>
              <a:t> made when we got our radiometer together.</a:t>
            </a:r>
          </a:p>
          <a:p>
            <a:pPr>
              <a:lnSpc>
                <a:spcPct val="100000"/>
              </a:lnSpc>
              <a:buFont typeface="Arial"/>
              <a:buChar char="•"/>
            </a:pPr>
            <a:r>
              <a:rPr lang="en-US" sz="1600" dirty="0">
                <a:solidFill>
                  <a:srgbClr val="000000"/>
                </a:solidFill>
                <a:latin typeface="Times New Roman"/>
                <a:ea typeface="ＭＳ Ｐゴシック"/>
              </a:rPr>
              <a:t>Disappointing</a:t>
            </a:r>
            <a:endParaRPr sz="1600" dirty="0"/>
          </a:p>
          <a:p>
            <a:pPr>
              <a:lnSpc>
                <a:spcPct val="100000"/>
              </a:lnSpc>
              <a:buFont typeface="Arial"/>
              <a:buChar char="•"/>
            </a:pPr>
            <a:r>
              <a:rPr lang="en-US" sz="1600" dirty="0">
                <a:solidFill>
                  <a:srgbClr val="000000"/>
                </a:solidFill>
                <a:latin typeface="Times New Roman"/>
                <a:ea typeface="ＭＳ Ｐゴシック"/>
              </a:rPr>
              <a:t>Point out antenna and cold load</a:t>
            </a:r>
            <a:endParaRPr sz="1600" dirty="0"/>
          </a:p>
          <a:p>
            <a:pPr>
              <a:lnSpc>
                <a:spcPct val="100000"/>
              </a:lnSpc>
              <a:buFont typeface="Arial"/>
              <a:buChar char="•"/>
            </a:pPr>
            <a:r>
              <a:rPr lang="en-US" sz="1600" dirty="0">
                <a:solidFill>
                  <a:srgbClr val="000000"/>
                </a:solidFill>
                <a:latin typeface="Times New Roman"/>
                <a:ea typeface="ＭＳ Ｐゴシック"/>
              </a:rPr>
              <a:t>By this time Dave Hogg and I had accurately measured the gain of the 20-foot horn-reflector and the most important thing for us to do was to make the </a:t>
            </a:r>
            <a:r>
              <a:rPr lang="en-US" sz="1600" dirty="0" err="1">
                <a:solidFill>
                  <a:srgbClr val="000000"/>
                </a:solidFill>
                <a:latin typeface="Times New Roman"/>
                <a:ea typeface="ＭＳ Ｐゴシック"/>
              </a:rPr>
              <a:t>CasA</a:t>
            </a:r>
            <a:r>
              <a:rPr lang="en-US" sz="1600" dirty="0">
                <a:solidFill>
                  <a:srgbClr val="000000"/>
                </a:solidFill>
                <a:latin typeface="Times New Roman"/>
                <a:ea typeface="ＭＳ Ｐゴシック"/>
              </a:rPr>
              <a:t> measurement while that gain was still valid.</a:t>
            </a:r>
            <a:endParaRPr sz="1600" dirty="0"/>
          </a:p>
          <a:p>
            <a:pPr>
              <a:lnSpc>
                <a:spcPct val="100000"/>
              </a:lnSpc>
              <a:buFont typeface="Arial"/>
              <a:buChar char="•"/>
            </a:pPr>
            <a:r>
              <a:rPr lang="en-US" sz="1600" dirty="0">
                <a:solidFill>
                  <a:srgbClr val="000000"/>
                </a:solidFill>
                <a:latin typeface="Times New Roman"/>
                <a:ea typeface="ＭＳ Ｐゴシック"/>
              </a:rPr>
              <a:t>We spent 9 months improving our receiver, checking that several different ways of calibrating it gave consistent answers and accurately measuring the strength of several radio sources, including Cas A.</a:t>
            </a:r>
          </a:p>
          <a:p>
            <a:pPr>
              <a:lnSpc>
                <a:spcPct val="100000"/>
              </a:lnSpc>
              <a:buFont typeface="Arial"/>
              <a:buChar char="•"/>
            </a:pPr>
            <a:r>
              <a:rPr lang="en-US" sz="1600" dirty="0">
                <a:solidFill>
                  <a:srgbClr val="000000"/>
                </a:solidFill>
                <a:latin typeface="Times New Roman"/>
                <a:ea typeface="ＭＳ Ｐゴシック"/>
              </a:rPr>
              <a:t>Ant temp same whether the Cold load just filled or almost out of helium</a:t>
            </a:r>
            <a:endParaRPr sz="1600" dirty="0"/>
          </a:p>
          <a:p>
            <a:pPr>
              <a:lnSpc>
                <a:spcPct val="100000"/>
              </a:lnSpc>
              <a:buFont typeface="Arial"/>
              <a:buChar char="•"/>
            </a:pPr>
            <a:r>
              <a:rPr lang="en-US" sz="1600" dirty="0">
                <a:solidFill>
                  <a:srgbClr val="000000"/>
                </a:solidFill>
                <a:latin typeface="Times New Roman"/>
                <a:ea typeface="ＭＳ Ｐゴシック"/>
              </a:rPr>
              <a:t>During that time the excess noise of 3.5K remained the same and we found no fault in our equipment or environment to explain it.</a:t>
            </a:r>
            <a:endParaRPr sz="1600" dirty="0"/>
          </a:p>
          <a:p>
            <a:pPr>
              <a:lnSpc>
                <a:spcPct val="100000"/>
              </a:lnSpc>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PlaceHolder 1"/>
          <p:cNvSpPr>
            <a:spLocks noGrp="1"/>
          </p:cNvSpPr>
          <p:nvPr>
            <p:ph type="body"/>
          </p:nvPr>
        </p:nvSpPr>
        <p:spPr>
          <a:xfrm>
            <a:off x="685800" y="4343400"/>
            <a:ext cx="5482440" cy="4110840"/>
          </a:xfrm>
          <a:prstGeom prst="rect">
            <a:avLst/>
          </a:prstGeom>
        </p:spPr>
        <p:txBody>
          <a:bodyPr lIns="90000" tIns="46800" rIns="90000" bIns="46800"/>
          <a:lstStyle/>
          <a:p>
            <a:pPr>
              <a:lnSpc>
                <a:spcPct val="100000"/>
              </a:lnSpc>
            </a:pPr>
            <a:r>
              <a:rPr lang="en-US" sz="1200">
                <a:solidFill>
                  <a:srgbClr val="000000"/>
                </a:solidFill>
                <a:latin typeface="Times New Roman"/>
                <a:ea typeface="ＭＳ Ｐゴシック"/>
              </a:rPr>
              <a:t>After completing the CasA measurement we started cleaning up some parts of the antenna which we had not wanted to disturb earlier, including removing a pair of pigeons and their droppings.  This had little effect.</a:t>
            </a:r>
            <a:endParaRPr/>
          </a:p>
          <a:p>
            <a:pPr>
              <a:lnSpc>
                <a:spcPct val="100000"/>
              </a:lnSpc>
            </a:pPr>
            <a:endParaRPr/>
          </a:p>
        </p:txBody>
      </p:sp>
      <p:sp>
        <p:nvSpPr>
          <p:cNvPr id="391" name="CustomShape 2"/>
          <p:cNvSpPr/>
          <p:nvPr/>
        </p:nvSpPr>
        <p:spPr>
          <a:xfrm>
            <a:off x="3884760" y="8685360"/>
            <a:ext cx="2967840" cy="453240"/>
          </a:xfrm>
          <a:prstGeom prst="rect">
            <a:avLst/>
          </a:prstGeom>
          <a:noFill/>
        </p:spPr>
        <p:txBody>
          <a:bodyPr lIns="90000" tIns="46800" rIns="90000" bIns="46800" anchor="b"/>
          <a:lstStyle/>
          <a:p>
            <a:pPr>
              <a:lnSpc>
                <a:spcPct val="100000"/>
              </a:lnSpc>
            </a:pPr>
            <a:fld id="{0C15A9F8-610D-4D54-9678-9B5DC61848C6}" type="slidenum">
              <a:rPr lang="en-US" sz="2400">
                <a:solidFill>
                  <a:srgbClr val="000000"/>
                </a:solidFill>
                <a:latin typeface="Arial"/>
                <a:ea typeface="ＭＳ Ｐゴシック"/>
              </a:rPr>
              <a:t>20</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9"/>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5pPr>
            <a:lvl6pPr marL="2514600" indent="-228600" defTabSz="457200" eaLnBrk="0" fontAlgn="base" hangingPunct="0">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6pPr>
            <a:lvl7pPr marL="2971800" indent="-228600" defTabSz="457200" eaLnBrk="0" fontAlgn="base" hangingPunct="0">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7pPr>
            <a:lvl8pPr marL="3429000" indent="-228600" defTabSz="457200" eaLnBrk="0" fontAlgn="base" hangingPunct="0">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8pPr>
            <a:lvl9pPr marL="3886200" indent="-228600" defTabSz="457200" eaLnBrk="0" fontAlgn="base" hangingPunct="0">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9pPr>
          </a:lstStyle>
          <a:p>
            <a:pPr eaLnBrk="1" hangingPunct="1"/>
            <a:fld id="{76888037-F7E1-9848-9665-BF2A7AAC609F}" type="slidenum">
              <a:rPr lang="en-GB" altLang="x-none" sz="1200">
                <a:solidFill>
                  <a:srgbClr val="000000"/>
                </a:solidFill>
              </a:rPr>
              <a:pPr eaLnBrk="1" hangingPunct="1"/>
              <a:t>21</a:t>
            </a:fld>
            <a:endParaRPr lang="en-GB" altLang="x-none" sz="1200">
              <a:solidFill>
                <a:srgbClr val="000000"/>
              </a:solidFill>
            </a:endParaRPr>
          </a:p>
        </p:txBody>
      </p:sp>
      <p:sp>
        <p:nvSpPr>
          <p:cNvPr id="57345" name="Text Box 1"/>
          <p:cNvSpPr txBox="1">
            <a:spLocks noGrp="1" noRot="1" noChangeAspect="1" noChangeArrowheads="1"/>
          </p:cNvSpPr>
          <p:nvPr>
            <p:ph type="sldImg"/>
          </p:nvPr>
        </p:nvSpPr>
        <p:spPr>
          <a:xfrm>
            <a:off x="1143000" y="685800"/>
            <a:ext cx="4568825" cy="3425825"/>
          </a:xfrm>
          <a:prstGeom prst="rect">
            <a:avLst/>
          </a:prstGeo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7346" name="Text Box 2"/>
          <p:cNvSpPr txBox="1">
            <a:spLocks noGrp="1" noChangeArrowheads="1"/>
          </p:cNvSpPr>
          <p:nvPr>
            <p:ph type="body" idx="1"/>
          </p:nvPr>
        </p:nvSpPr>
        <p:spPr>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200" rtl="0" eaLnBrk="1" fontAlgn="auto" latinLnBrk="0" hangingPunct="1">
              <a:lnSpc>
                <a:spcPct val="114000"/>
              </a:lnSpc>
              <a:spcBef>
                <a:spcPts val="800"/>
              </a:spcBef>
              <a:spcAft>
                <a:spcPts val="0"/>
              </a:spcAft>
              <a:buClrTx/>
              <a:buSzTx/>
              <a:buFont typeface="Arial" charset="0"/>
              <a:buNone/>
              <a:tabLst/>
              <a:defRPr/>
            </a:pPr>
            <a:endParaRPr lang="en-GB" altLang="x-none" dirty="0"/>
          </a:p>
        </p:txBody>
      </p:sp>
    </p:spTree>
    <p:extLst>
      <p:ext uri="{BB962C8B-B14F-4D97-AF65-F5344CB8AC3E}">
        <p14:creationId xmlns:p14="http://schemas.microsoft.com/office/powerpoint/2010/main" val="2959229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a:xfrm>
            <a:off x="1143000" y="685800"/>
            <a:ext cx="4572000" cy="3429000"/>
          </a:xfrm>
          <a:prstGeom prst="rect">
            <a:avLst/>
          </a:prstGeom>
          <a:ln/>
        </p:spPr>
      </p:sp>
      <p:sp>
        <p:nvSpPr>
          <p:cNvPr id="43010"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1400" dirty="0"/>
              <a:t>We had eliminated almost every source of the excess noise we could think of when one Spring day in 1965 Arno called Bernie Burke</a:t>
            </a:r>
            <a:endParaRPr lang="en-GB" sz="1400" dirty="0"/>
          </a:p>
          <a:p>
            <a:pPr>
              <a:lnSpc>
                <a:spcPct val="114000"/>
              </a:lnSpc>
              <a:spcBef>
                <a:spcPts val="800"/>
              </a:spcBef>
              <a:buFont typeface="Arial" charset="0"/>
              <a:buChar char="•"/>
            </a:pPr>
            <a:r>
              <a:rPr lang="en-US" sz="1400" dirty="0" err="1"/>
              <a:t>Dicke</a:t>
            </a:r>
            <a:r>
              <a:rPr lang="en-US" sz="1400" dirty="0"/>
              <a:t> physicist who worked with microwaves and radar during WW2, but had become interested in gravity theory</a:t>
            </a:r>
          </a:p>
          <a:p>
            <a:pPr>
              <a:lnSpc>
                <a:spcPct val="114000"/>
              </a:lnSpc>
              <a:spcBef>
                <a:spcPts val="800"/>
              </a:spcBef>
              <a:buFont typeface="Arial" charset="0"/>
              <a:buChar char="•"/>
            </a:pPr>
            <a:r>
              <a:rPr lang="en-GB" sz="1400" dirty="0"/>
              <a:t>The Princeton Gravity Group</a:t>
            </a:r>
            <a:r>
              <a:rPr lang="ja-JP" altLang="en-GB" sz="1400" dirty="0"/>
              <a:t>’</a:t>
            </a:r>
            <a:r>
              <a:rPr lang="en-GB" altLang="ja-JP" sz="1400" dirty="0"/>
              <a:t>s plans</a:t>
            </a:r>
          </a:p>
          <a:p>
            <a:pPr>
              <a:lnSpc>
                <a:spcPct val="114000"/>
              </a:lnSpc>
              <a:spcBef>
                <a:spcPts val="800"/>
              </a:spcBef>
              <a:buFont typeface="Arial" charset="0"/>
              <a:buChar char="•"/>
            </a:pPr>
            <a:r>
              <a:rPr lang="en-GB" sz="1400" dirty="0"/>
              <a:t>Arno called Bob </a:t>
            </a:r>
            <a:r>
              <a:rPr lang="en-GB" sz="1400" dirty="0" err="1"/>
              <a:t>Dicke</a:t>
            </a:r>
            <a:r>
              <a:rPr lang="en-GB" sz="1400" dirty="0"/>
              <a:t> at Princeton ...</a:t>
            </a:r>
          </a:p>
          <a:p>
            <a:pPr>
              <a:lnSpc>
                <a:spcPct val="114000"/>
              </a:lnSpc>
              <a:spcBef>
                <a:spcPts val="800"/>
              </a:spcBef>
              <a:buFont typeface="Arial" charset="0"/>
              <a:buChar char="•"/>
            </a:pPr>
            <a:r>
              <a:rPr lang="en-GB" sz="1400" dirty="0"/>
              <a:t>Arno and I were happy to have any explanation.</a:t>
            </a:r>
          </a:p>
          <a:p>
            <a:pPr>
              <a:lnSpc>
                <a:spcPct val="114000"/>
              </a:lnSpc>
              <a:spcBef>
                <a:spcPts val="800"/>
              </a:spcBef>
              <a:buFont typeface="Arial" charset="0"/>
              <a:buChar char="•"/>
            </a:pPr>
            <a:r>
              <a:rPr lang="en-GB" sz="1400" dirty="0"/>
              <a:t>We and </a:t>
            </a:r>
            <a:r>
              <a:rPr lang="en-GB" sz="1400" dirty="0" err="1"/>
              <a:t>Dicke's</a:t>
            </a:r>
            <a:r>
              <a:rPr lang="en-GB" sz="1400" dirty="0"/>
              <a:t> group wrote two separate papers</a:t>
            </a:r>
          </a:p>
          <a:p>
            <a:pPr>
              <a:lnSpc>
                <a:spcPct val="114000"/>
              </a:lnSpc>
              <a:spcBef>
                <a:spcPts val="800"/>
              </a:spcBef>
              <a:buFont typeface="Arial" charset="0"/>
              <a:buChar char="•"/>
            </a:pPr>
            <a:r>
              <a:rPr lang="en-GB" sz="1400" dirty="0"/>
              <a:t>We made one final check and submitted our paper.</a:t>
            </a:r>
          </a:p>
          <a:p>
            <a:pPr>
              <a:lnSpc>
                <a:spcPct val="114000"/>
              </a:lnSpc>
              <a:spcBef>
                <a:spcPts val="800"/>
              </a:spcBef>
              <a:buFont typeface="Arial" charset="0"/>
              <a:buChar char="•"/>
            </a:pPr>
            <a:r>
              <a:rPr lang="en-GB" sz="1400" dirty="0"/>
              <a:t>May 20, 1965 two things happened. Walter Sullivan, my father</a:t>
            </a:r>
            <a:r>
              <a:rPr lang="ja-JP" altLang="en-GB" sz="1400" dirty="0"/>
              <a:t>’</a:t>
            </a:r>
            <a:r>
              <a:rPr lang="en-GB" altLang="ja-JP" sz="1400" dirty="0"/>
              <a:t>s visit</a:t>
            </a:r>
          </a:p>
          <a:p>
            <a:endParaRPr lang="en-US" sz="1400" dirty="0"/>
          </a:p>
        </p:txBody>
      </p:sp>
      <p:sp>
        <p:nvSpPr>
          <p:cNvPr id="43011" name="Slide Number Placeholder 3"/>
          <p:cNvSpPr>
            <a:spLocks noGrp="1"/>
          </p:cNvSpPr>
          <p:nvPr>
            <p:ph type="sldNum"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fld id="{BE4E38ED-FAEB-F144-AF48-037D958C78D2}" type="slidenum">
              <a:rPr lang="en-US" sz="1200">
                <a:solidFill>
                  <a:srgbClr val="000000"/>
                </a:solidFill>
              </a:rPr>
              <a:pPr/>
              <a:t>22</a:t>
            </a:fld>
            <a:endParaRPr lang="en-US" sz="120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PlaceHolder 1"/>
          <p:cNvSpPr>
            <a:spLocks noGrp="1"/>
          </p:cNvSpPr>
          <p:nvPr>
            <p:ph type="body"/>
          </p:nvPr>
        </p:nvSpPr>
        <p:spPr>
          <a:xfrm>
            <a:off x="685800" y="4343400"/>
            <a:ext cx="5482440" cy="4110840"/>
          </a:xfrm>
          <a:prstGeom prst="rect">
            <a:avLst/>
          </a:prstGeom>
        </p:spPr>
        <p:txBody>
          <a:bodyPr lIns="90000" tIns="46800" rIns="90000" bIns="46800"/>
          <a:lstStyle/>
          <a:p>
            <a:pPr>
              <a:lnSpc>
                <a:spcPct val="100000"/>
              </a:lnSpc>
              <a:buFont typeface="Arial"/>
              <a:buChar char="•"/>
            </a:pPr>
            <a:r>
              <a:rPr lang="en-US" sz="1400" dirty="0">
                <a:solidFill>
                  <a:srgbClr val="000000"/>
                </a:solidFill>
              </a:rPr>
              <a:t>In the 1920’s Bell Labs established field stations in NJ for radio research</a:t>
            </a:r>
            <a:endParaRPr sz="1400" dirty="0"/>
          </a:p>
          <a:p>
            <a:pPr>
              <a:lnSpc>
                <a:spcPct val="100000"/>
              </a:lnSpc>
              <a:buFont typeface="Arial"/>
              <a:buChar char="•"/>
            </a:pPr>
            <a:r>
              <a:rPr lang="en-US" sz="1400" dirty="0">
                <a:solidFill>
                  <a:srgbClr val="000000"/>
                </a:solidFill>
              </a:rPr>
              <a:t>The initial interest was using HF radio for transatlantic telephony</a:t>
            </a:r>
            <a:endParaRPr sz="1400" dirty="0"/>
          </a:p>
          <a:p>
            <a:pPr>
              <a:lnSpc>
                <a:spcPct val="100000"/>
              </a:lnSpc>
              <a:buFont typeface="Arial"/>
              <a:buChar char="•"/>
            </a:pPr>
            <a:r>
              <a:rPr lang="en-US" sz="1400" dirty="0">
                <a:solidFill>
                  <a:srgbClr val="000000"/>
                </a:solidFill>
              </a:rPr>
              <a:t>They were eventually concentrated in Holmdel, NJ.  Their primary charter was research for long distance communications</a:t>
            </a:r>
          </a:p>
          <a:p>
            <a:pPr marL="0" marR="0" indent="0" algn="l" defTabSz="457200" rtl="0" eaLnBrk="1" fontAlgn="auto" latinLnBrk="0" hangingPunct="1">
              <a:lnSpc>
                <a:spcPct val="100000"/>
              </a:lnSpc>
              <a:spcBef>
                <a:spcPts val="0"/>
              </a:spcBef>
              <a:spcAft>
                <a:spcPts val="0"/>
              </a:spcAft>
              <a:buClrTx/>
              <a:buSzTx/>
              <a:buFont typeface="Arial"/>
              <a:buChar char="•"/>
              <a:tabLst/>
              <a:defRPr/>
            </a:pPr>
            <a:r>
              <a:rPr lang="en-US" sz="1400" dirty="0">
                <a:solidFill>
                  <a:srgbClr val="000000"/>
                </a:solidFill>
              </a:rPr>
              <a:t>In 1928 Art Crawford and Karl </a:t>
            </a:r>
            <a:r>
              <a:rPr lang="en-US" sz="1400" dirty="0" err="1">
                <a:solidFill>
                  <a:srgbClr val="000000"/>
                </a:solidFill>
              </a:rPr>
              <a:t>Jansky</a:t>
            </a:r>
            <a:r>
              <a:rPr lang="en-US" sz="1400" dirty="0">
                <a:solidFill>
                  <a:srgbClr val="000000"/>
                </a:solidFill>
              </a:rPr>
              <a:t> were hired and they initially roomed together.</a:t>
            </a:r>
          </a:p>
          <a:p>
            <a:pPr marL="0" marR="0" indent="0" algn="l" defTabSz="457200" rtl="0" eaLnBrk="1" fontAlgn="auto" latinLnBrk="0" hangingPunct="1">
              <a:lnSpc>
                <a:spcPct val="100000"/>
              </a:lnSpc>
              <a:spcBef>
                <a:spcPts val="0"/>
              </a:spcBef>
              <a:spcAft>
                <a:spcPts val="0"/>
              </a:spcAft>
              <a:buClrTx/>
              <a:buSzTx/>
              <a:buFont typeface="Arial"/>
              <a:buChar char="•"/>
              <a:tabLst/>
              <a:defRPr/>
            </a:pPr>
            <a:endParaRPr lang="en-US" sz="1400" dirty="0">
              <a:solidFill>
                <a:srgbClr val="000000"/>
              </a:solidFill>
            </a:endParaRPr>
          </a:p>
          <a:p>
            <a:pPr>
              <a:lnSpc>
                <a:spcPct val="100000"/>
              </a:lnSpc>
            </a:pPr>
            <a:r>
              <a:rPr lang="en-US" sz="1400" dirty="0">
                <a:solidFill>
                  <a:srgbClr val="000000"/>
                </a:solidFill>
              </a:rPr>
              <a:t>1933 Turkey shed picture Crawford(far left) …Jansky Merlin Sharpless, King, Edmond Bruce, Al Beck(Horn-</a:t>
            </a:r>
            <a:r>
              <a:rPr lang="en-US" sz="1400" dirty="0" err="1">
                <a:solidFill>
                  <a:srgbClr val="000000"/>
                </a:solidFill>
              </a:rPr>
              <a:t>Reflector,far</a:t>
            </a:r>
            <a:r>
              <a:rPr lang="en-US" sz="1400" dirty="0">
                <a:solidFill>
                  <a:srgbClr val="000000"/>
                </a:solidFill>
              </a:rPr>
              <a:t> right)</a:t>
            </a:r>
          </a:p>
          <a:p>
            <a:pPr>
              <a:lnSpc>
                <a:spcPct val="100000"/>
              </a:lnSpc>
            </a:pPr>
            <a:r>
              <a:rPr lang="en-US" sz="1400" dirty="0">
                <a:solidFill>
                  <a:srgbClr val="000000"/>
                </a:solidFill>
              </a:rPr>
              <a:t>Back row from left Englund </a:t>
            </a:r>
            <a:r>
              <a:rPr lang="en-US" sz="1400" dirty="0" err="1">
                <a:solidFill>
                  <a:srgbClr val="000000"/>
                </a:solidFill>
              </a:rPr>
              <a:t>Friis</a:t>
            </a:r>
            <a:r>
              <a:rPr lang="en-US" sz="1400" dirty="0">
                <a:solidFill>
                  <a:srgbClr val="000000"/>
                </a:solidFill>
              </a:rPr>
              <a:t>, Doug Ring (cellular Radio, switching scheme)</a:t>
            </a:r>
          </a:p>
          <a:p>
            <a:pPr>
              <a:lnSpc>
                <a:spcPct val="100000"/>
              </a:lnSpc>
              <a:buFont typeface="Arial"/>
              <a:buNone/>
            </a:pPr>
            <a:endParaRPr sz="1400" dirty="0"/>
          </a:p>
        </p:txBody>
      </p:sp>
      <p:sp>
        <p:nvSpPr>
          <p:cNvPr id="361" name="CustomShape 2"/>
          <p:cNvSpPr/>
          <p:nvPr/>
        </p:nvSpPr>
        <p:spPr>
          <a:xfrm>
            <a:off x="3884760" y="8685360"/>
            <a:ext cx="2967840" cy="453240"/>
          </a:xfrm>
          <a:prstGeom prst="rect">
            <a:avLst/>
          </a:prstGeom>
          <a:noFill/>
        </p:spPr>
        <p:txBody>
          <a:bodyPr lIns="90000" tIns="46800" rIns="90000" bIns="46800" anchor="b"/>
          <a:lstStyle/>
          <a:p>
            <a:pPr>
              <a:lnSpc>
                <a:spcPct val="100000"/>
              </a:lnSpc>
            </a:pPr>
            <a:fld id="{483751AE-D7DD-4713-8820-698A0EAC1DA1}" type="slidenum">
              <a:rPr lang="en-US" sz="2400">
                <a:solidFill>
                  <a:srgbClr val="000000"/>
                </a:solidFill>
                <a:latin typeface="Arial"/>
                <a:ea typeface="ＭＳ Ｐゴシック"/>
              </a:rPr>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PlaceHolder 1"/>
          <p:cNvSpPr>
            <a:spLocks noGrp="1"/>
          </p:cNvSpPr>
          <p:nvPr>
            <p:ph type="body"/>
          </p:nvPr>
        </p:nvSpPr>
        <p:spPr>
          <a:xfrm>
            <a:off x="685800" y="4343400"/>
            <a:ext cx="5482440" cy="4110840"/>
          </a:xfrm>
          <a:prstGeom prst="rect">
            <a:avLst/>
          </a:prstGeom>
        </p:spPr>
        <p:txBody>
          <a:bodyPr lIns="90000" tIns="46800" rIns="90000" bIns="46800"/>
          <a:lstStyle/>
          <a:p>
            <a:pPr>
              <a:lnSpc>
                <a:spcPct val="100000"/>
              </a:lnSpc>
            </a:pPr>
            <a:r>
              <a:rPr lang="en-US" sz="1600" dirty="0">
                <a:solidFill>
                  <a:srgbClr val="000000"/>
                </a:solidFill>
                <a:latin typeface="Times New Roman"/>
                <a:ea typeface="ＭＳ Ｐゴシック"/>
              </a:rPr>
              <a:t>This showed me that other people were taking the cosmology seriously.</a:t>
            </a:r>
            <a:endParaRPr sz="1600" dirty="0"/>
          </a:p>
          <a:p>
            <a:pPr>
              <a:lnSpc>
                <a:spcPct val="100000"/>
              </a:lnSpc>
            </a:pPr>
            <a:r>
              <a:rPr lang="en-US" sz="1600" dirty="0">
                <a:solidFill>
                  <a:srgbClr val="000000"/>
                </a:solidFill>
                <a:latin typeface="Times New Roman"/>
                <a:ea typeface="ＭＳ Ｐゴシック"/>
              </a:rPr>
              <a:t>Arno and I went to NY for a series of lectures on cosmology by Dennis </a:t>
            </a:r>
            <a:r>
              <a:rPr lang="en-US" sz="1600" dirty="0" err="1">
                <a:solidFill>
                  <a:srgbClr val="000000"/>
                </a:solidFill>
                <a:latin typeface="Times New Roman"/>
                <a:ea typeface="ＭＳ Ｐゴシック"/>
              </a:rPr>
              <a:t>Sciama</a:t>
            </a:r>
            <a:r>
              <a:rPr lang="en-US" sz="1600" dirty="0">
                <a:solidFill>
                  <a:srgbClr val="000000"/>
                </a:solidFill>
                <a:latin typeface="Times New Roman"/>
                <a:ea typeface="ＭＳ Ｐゴシック"/>
              </a:rPr>
              <a:t>, an early supporter of the Steady State theory</a:t>
            </a:r>
            <a:endParaRPr sz="1600" dirty="0"/>
          </a:p>
        </p:txBody>
      </p:sp>
      <p:sp>
        <p:nvSpPr>
          <p:cNvPr id="400" name="CustomShape 2"/>
          <p:cNvSpPr/>
          <p:nvPr/>
        </p:nvSpPr>
        <p:spPr>
          <a:xfrm>
            <a:off x="3884760" y="8685360"/>
            <a:ext cx="2967840" cy="453240"/>
          </a:xfrm>
          <a:prstGeom prst="rect">
            <a:avLst/>
          </a:prstGeom>
          <a:noFill/>
        </p:spPr>
        <p:txBody>
          <a:bodyPr lIns="90000" tIns="46800" rIns="90000" bIns="46800" anchor="b"/>
          <a:lstStyle/>
          <a:p>
            <a:pPr>
              <a:lnSpc>
                <a:spcPct val="100000"/>
              </a:lnSpc>
            </a:pPr>
            <a:fld id="{BA30B591-25AD-4B12-AA4D-32B9108CCEAF}" type="slidenum">
              <a:rPr lang="en-US" sz="2400">
                <a:solidFill>
                  <a:srgbClr val="000000"/>
                </a:solidFill>
                <a:latin typeface="Arial"/>
                <a:ea typeface="ＭＳ Ｐゴシック"/>
              </a:rPr>
              <a:t>23</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8"/>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5pPr>
            <a:lvl6pPr marL="2514600" indent="-228600" defTabSz="457200" eaLnBrk="0" fontAlgn="base" hangingPunct="0">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6pPr>
            <a:lvl7pPr marL="2971800" indent="-228600" defTabSz="457200" eaLnBrk="0" fontAlgn="base" hangingPunct="0">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7pPr>
            <a:lvl8pPr marL="3429000" indent="-228600" defTabSz="457200" eaLnBrk="0" fontAlgn="base" hangingPunct="0">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8pPr>
            <a:lvl9pPr marL="3886200" indent="-228600" defTabSz="457200" eaLnBrk="0" fontAlgn="base" hangingPunct="0">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9pPr>
          </a:lstStyle>
          <a:p>
            <a:pPr eaLnBrk="1" hangingPunct="1"/>
            <a:fld id="{F1D7ED0E-490F-5B42-A76E-E721A23715FE}" type="slidenum">
              <a:rPr lang="en-GB" altLang="x-none" sz="1200">
                <a:solidFill>
                  <a:srgbClr val="000000"/>
                </a:solidFill>
              </a:rPr>
              <a:pPr eaLnBrk="1" hangingPunct="1"/>
              <a:t>24</a:t>
            </a:fld>
            <a:endParaRPr lang="en-GB" altLang="x-none" sz="1200">
              <a:solidFill>
                <a:srgbClr val="000000"/>
              </a:solidFill>
            </a:endParaRPr>
          </a:p>
        </p:txBody>
      </p:sp>
      <p:sp>
        <p:nvSpPr>
          <p:cNvPr id="72707" name="Text Box 1"/>
          <p:cNvSpPr txBox="1">
            <a:spLocks noChangeArrowheads="1"/>
          </p:cNvSpPr>
          <p:nvPr/>
        </p:nvSpPr>
        <p:spPr bwMode="auto">
          <a:xfrm>
            <a:off x="3884613" y="8685213"/>
            <a:ext cx="2970212" cy="455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5pPr>
            <a:lvl6pPr marL="2514600" indent="-228600" defTabSz="457200" eaLnBrk="0" fontAlgn="base" hangingPunct="0">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6pPr>
            <a:lvl7pPr marL="2971800" indent="-228600" defTabSz="457200" eaLnBrk="0" fontAlgn="base" hangingPunct="0">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7pPr>
            <a:lvl8pPr marL="3429000" indent="-228600" defTabSz="457200" eaLnBrk="0" fontAlgn="base" hangingPunct="0">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8pPr>
            <a:lvl9pPr marL="3886200" indent="-228600" defTabSz="457200" eaLnBrk="0" fontAlgn="base" hangingPunct="0">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9pPr>
          </a:lstStyle>
          <a:p>
            <a:pPr algn="r" eaLnBrk="1" hangingPunct="1">
              <a:lnSpc>
                <a:spcPct val="100000"/>
              </a:lnSpc>
            </a:pPr>
            <a:fld id="{DFFC7D9F-8A12-EC42-AA87-738AACD3FB60}" type="slidenum">
              <a:rPr lang="en-GB" altLang="x-none" sz="1200">
                <a:solidFill>
                  <a:srgbClr val="000000"/>
                </a:solidFill>
              </a:rPr>
              <a:pPr algn="r" eaLnBrk="1" hangingPunct="1">
                <a:lnSpc>
                  <a:spcPct val="100000"/>
                </a:lnSpc>
              </a:pPr>
              <a:t>24</a:t>
            </a:fld>
            <a:endParaRPr lang="en-GB" altLang="x-none" sz="1200">
              <a:solidFill>
                <a:srgbClr val="000000"/>
              </a:solidFill>
            </a:endParaRPr>
          </a:p>
        </p:txBody>
      </p:sp>
      <p:sp>
        <p:nvSpPr>
          <p:cNvPr id="72708"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en-US" altLang="x-none"/>
          </a:p>
        </p:txBody>
      </p:sp>
      <p:sp>
        <p:nvSpPr>
          <p:cNvPr id="72709" name="Text Box 3"/>
          <p:cNvSpPr>
            <a:spLocks noGrp="1" noChangeArrowheads="1"/>
          </p:cNvSpPr>
          <p:nvPr>
            <p:ph type="body"/>
          </p:nvPr>
        </p:nvSpPr>
        <p:spPr>
          <a:xfrm>
            <a:off x="685800" y="4343400"/>
            <a:ext cx="5484813" cy="420846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tLang="x-none"/>
          </a:p>
        </p:txBody>
      </p:sp>
    </p:spTree>
    <p:extLst>
      <p:ext uri="{BB962C8B-B14F-4D97-AF65-F5344CB8AC3E}">
        <p14:creationId xmlns:p14="http://schemas.microsoft.com/office/powerpoint/2010/main" val="4277705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noTextEdit="1"/>
          </p:cNvSpPr>
          <p:nvPr>
            <p:ph type="sldImg"/>
          </p:nvPr>
        </p:nvSpPr>
        <p:spPr>
          <a:xfrm>
            <a:off x="1143000" y="685800"/>
            <a:ext cx="4568825" cy="3425825"/>
          </a:xfrm>
          <a:prstGeom prst="rect">
            <a:avLst/>
          </a:prstGeom>
          <a:ln/>
        </p:spPr>
      </p:sp>
      <p:sp>
        <p:nvSpPr>
          <p:cNvPr id="3" name="Notes Placeholder 2"/>
          <p:cNvSpPr>
            <a:spLocks noGrp="1"/>
          </p:cNvSpPr>
          <p:nvPr>
            <p:ph type="body" idx="1"/>
          </p:nvPr>
        </p:nvSpPr>
        <p:spPr/>
        <p:txBody>
          <a:bodyPr/>
          <a:lstStyle/>
          <a:p>
            <a:pPr>
              <a:defRPr/>
            </a:pPr>
            <a:r>
              <a:rPr lang="en-US" dirty="0">
                <a:cs typeface="+mn-cs"/>
              </a:rPr>
              <a:t>This is our best picture of the early </a:t>
            </a:r>
            <a:r>
              <a:rPr lang="en-US" dirty="0" err="1">
                <a:cs typeface="+mn-cs"/>
              </a:rPr>
              <a:t>univere</a:t>
            </a:r>
            <a:r>
              <a:rPr lang="en-US" dirty="0">
                <a:cs typeface="+mn-cs"/>
              </a:rPr>
              <a:t>.</a:t>
            </a:r>
          </a:p>
          <a:p>
            <a:pPr>
              <a:defRPr/>
            </a:pPr>
            <a:r>
              <a:rPr lang="en-US" dirty="0">
                <a:cs typeface="+mn-cs"/>
              </a:rPr>
              <a:t>Inflation followed by the big bang expansion turned quantum fluctuations into the brightness variations in this picture</a:t>
            </a:r>
          </a:p>
          <a:p>
            <a:pPr>
              <a:defRPr/>
            </a:pPr>
            <a:r>
              <a:rPr lang="en-US" dirty="0">
                <a:cs typeface="+mn-cs"/>
              </a:rPr>
              <a:t>Curve from LCDM model with 6 parameter fit</a:t>
            </a:r>
          </a:p>
          <a:p>
            <a:pPr>
              <a:defRPr/>
            </a:pPr>
            <a:r>
              <a:rPr lang="en-US" dirty="0">
                <a:cs typeface="+mn-cs"/>
              </a:rPr>
              <a:t>Hubble constant +-1.3%</a:t>
            </a:r>
          </a:p>
          <a:p>
            <a:pPr>
              <a:defRPr/>
            </a:pPr>
            <a:r>
              <a:rPr lang="en-US" dirty="0">
                <a:cs typeface="+mn-cs"/>
              </a:rPr>
              <a:t>The density fluctuations of galaxies agrees with the same theory</a:t>
            </a:r>
          </a:p>
          <a:p>
            <a:pPr>
              <a:defRPr/>
            </a:pPr>
            <a:endParaRPr lang="en-US" dirty="0">
              <a:cs typeface="+mn-cs"/>
            </a:endParaRPr>
          </a:p>
          <a:p>
            <a:pPr>
              <a:defRPr/>
            </a:pPr>
            <a:r>
              <a:rPr lang="en-US" dirty="0">
                <a:cs typeface="+mn-cs"/>
              </a:rPr>
              <a:t>Although highly successful, the inflationary paradigm represents a vast extrapolation from well-tested regimes in physics. It invokes quantum effects in highly curved </a:t>
            </a:r>
            <a:r>
              <a:rPr lang="en-US" dirty="0" err="1">
                <a:cs typeface="+mn-cs"/>
              </a:rPr>
              <a:t>spacetime</a:t>
            </a:r>
            <a:r>
              <a:rPr lang="en-US" dirty="0">
                <a:cs typeface="+mn-cs"/>
              </a:rPr>
              <a:t> at energies near 10^16 </a:t>
            </a:r>
            <a:r>
              <a:rPr lang="en-US" dirty="0" err="1">
                <a:cs typeface="+mn-cs"/>
              </a:rPr>
              <a:t>GeV</a:t>
            </a:r>
            <a:r>
              <a:rPr lang="en-US" dirty="0">
                <a:cs typeface="+mn-cs"/>
              </a:rPr>
              <a:t> and timescales less than 10^−32 s.</a:t>
            </a:r>
          </a:p>
          <a:p>
            <a:pPr>
              <a:defRPr/>
            </a:pPr>
            <a:endParaRPr lang="en-US" dirty="0">
              <a:cs typeface="+mn-cs"/>
            </a:endParaRPr>
          </a:p>
          <a:p>
            <a:pPr>
              <a:defRPr/>
            </a:pPr>
            <a:r>
              <a:rPr lang="en-US" dirty="0">
                <a:cs typeface="+mn-cs"/>
              </a:rPr>
              <a:t>Furthermore, we don’t know what 96%of the mas-energy of the universe is</a:t>
            </a:r>
          </a:p>
        </p:txBody>
      </p:sp>
      <p:sp>
        <p:nvSpPr>
          <p:cNvPr id="63491" name="Slide Number Placeholder 3"/>
          <p:cNvSpPr>
            <a:spLocks noGrp="1"/>
          </p:cNvSpPr>
          <p:nvPr>
            <p:ph type="sldNum"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9pPr>
          </a:lstStyle>
          <a:p>
            <a:fld id="{400EA3CF-44EF-1F48-9697-87C8B83E673E}" type="slidenum">
              <a:rPr lang="en-GB" altLang="en-US" sz="1200">
                <a:solidFill>
                  <a:srgbClr val="000000"/>
                </a:solidFill>
              </a:rPr>
              <a:pPr/>
              <a:t>25</a:t>
            </a:fld>
            <a:endParaRPr lang="en-GB" altLang="en-US" sz="1200">
              <a:solidFill>
                <a:srgbClr val="000000"/>
              </a:solidFill>
            </a:endParaRPr>
          </a:p>
        </p:txBody>
      </p:sp>
    </p:spTree>
    <p:extLst>
      <p:ext uri="{BB962C8B-B14F-4D97-AF65-F5344CB8AC3E}">
        <p14:creationId xmlns:p14="http://schemas.microsoft.com/office/powerpoint/2010/main" val="6185627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CustomShape 1"/>
          <p:cNvSpPr/>
          <p:nvPr/>
        </p:nvSpPr>
        <p:spPr>
          <a:xfrm>
            <a:off x="3884760" y="8685360"/>
            <a:ext cx="2967840" cy="453240"/>
          </a:xfrm>
          <a:prstGeom prst="rect">
            <a:avLst/>
          </a:prstGeom>
          <a:noFill/>
        </p:spPr>
        <p:txBody>
          <a:bodyPr lIns="90000" tIns="46800" rIns="90000" bIns="46800" anchor="b"/>
          <a:lstStyle/>
          <a:p>
            <a:pPr>
              <a:lnSpc>
                <a:spcPct val="100000"/>
              </a:lnSpc>
            </a:pPr>
            <a:fld id="{7C85B165-81BD-4477-B85F-5D78535B475C}" type="slidenum">
              <a:rPr lang="en-US" sz="2400">
                <a:solidFill>
                  <a:srgbClr val="000000"/>
                </a:solidFill>
                <a:latin typeface="Arial"/>
                <a:ea typeface="ＭＳ Ｐゴシック"/>
              </a:rPr>
              <a:t>26</a:t>
            </a:fld>
            <a:endParaRPr/>
          </a:p>
        </p:txBody>
      </p:sp>
      <p:sp>
        <p:nvSpPr>
          <p:cNvPr id="404" name="PlaceHolder 2"/>
          <p:cNvSpPr>
            <a:spLocks noGrp="1"/>
          </p:cNvSpPr>
          <p:nvPr>
            <p:ph type="body"/>
          </p:nvPr>
        </p:nvSpPr>
        <p:spPr>
          <a:xfrm>
            <a:off x="685800" y="4343400"/>
            <a:ext cx="5481000" cy="4110840"/>
          </a:xfrm>
          <a:prstGeom prst="rect">
            <a:avLst/>
          </a:prstGeom>
        </p:spPr>
        <p:txBody>
          <a:bodyPr wrap="none" lIns="90000" tIns="46800" rIns="90000" bIns="46800" anchor="ctr"/>
          <a:lstStyle/>
          <a:p>
            <a:pPr>
              <a:lnSpc>
                <a:spcPct val="100000"/>
              </a:lnSpc>
              <a:buFont typeface="Arial"/>
              <a:buChar char="•"/>
            </a:pPr>
            <a:r>
              <a:rPr lang="en-US" sz="1600" dirty="0">
                <a:solidFill>
                  <a:srgbClr val="000000"/>
                </a:solidFill>
                <a:latin typeface="Times New Roman"/>
                <a:ea typeface="ＭＳ Ｐゴシック"/>
              </a:rPr>
              <a:t>1932 George </a:t>
            </a:r>
            <a:r>
              <a:rPr lang="en-US" sz="1600" dirty="0" err="1">
                <a:solidFill>
                  <a:srgbClr val="000000"/>
                </a:solidFill>
                <a:latin typeface="Times New Roman"/>
                <a:ea typeface="ＭＳ Ｐゴシック"/>
              </a:rPr>
              <a:t>Southworth</a:t>
            </a:r>
            <a:r>
              <a:rPr lang="en-US" sz="1600" dirty="0">
                <a:solidFill>
                  <a:srgbClr val="000000"/>
                </a:solidFill>
                <a:latin typeface="Times New Roman"/>
                <a:ea typeface="ＭＳ Ｐゴシック"/>
              </a:rPr>
              <a:t> demonstrated propagation through a waveguide (Raleigh, Barrow)</a:t>
            </a:r>
            <a:endParaRPr sz="1600" dirty="0"/>
          </a:p>
          <a:p>
            <a:pPr>
              <a:lnSpc>
                <a:spcPct val="100000"/>
              </a:lnSpc>
              <a:buFont typeface="Arial"/>
              <a:buChar char="•"/>
            </a:pPr>
            <a:r>
              <a:rPr lang="en-US" sz="1600" dirty="0">
                <a:solidFill>
                  <a:srgbClr val="000000"/>
                </a:solidFill>
                <a:latin typeface="Times New Roman"/>
                <a:ea typeface="ＭＳ Ｐゴシック"/>
              </a:rPr>
              <a:t>1933 Mead and </a:t>
            </a:r>
            <a:r>
              <a:rPr lang="en-US" sz="1600" dirty="0" err="1">
                <a:solidFill>
                  <a:srgbClr val="000000"/>
                </a:solidFill>
                <a:latin typeface="Times New Roman"/>
                <a:ea typeface="ＭＳ Ｐゴシック"/>
              </a:rPr>
              <a:t>Schelkunoff</a:t>
            </a:r>
            <a:r>
              <a:rPr lang="en-US" sz="1600" dirty="0">
                <a:solidFill>
                  <a:srgbClr val="000000"/>
                </a:solidFill>
                <a:latin typeface="Times New Roman"/>
                <a:ea typeface="ＭＳ Ｐゴシック"/>
              </a:rPr>
              <a:t> calculated low loss for circular electric modes</a:t>
            </a:r>
            <a:endParaRPr sz="1600" dirty="0"/>
          </a:p>
          <a:p>
            <a:pPr>
              <a:lnSpc>
                <a:spcPct val="100000"/>
              </a:lnSpc>
              <a:buFont typeface="Arial"/>
              <a:buChar char="•"/>
            </a:pPr>
            <a:r>
              <a:rPr lang="en-US" sz="1600" dirty="0">
                <a:solidFill>
                  <a:srgbClr val="000000"/>
                </a:solidFill>
                <a:latin typeface="Times New Roman"/>
                <a:ea typeface="ＭＳ Ｐゴシック"/>
              </a:rPr>
              <a:t>1934 Southworth moved to Holmdel from AT&amp;T and Russell </a:t>
            </a:r>
            <a:r>
              <a:rPr lang="en-US" sz="1600" dirty="0" err="1">
                <a:solidFill>
                  <a:srgbClr val="000000"/>
                </a:solidFill>
                <a:latin typeface="Times New Roman"/>
                <a:ea typeface="ＭＳ Ｐゴシック"/>
              </a:rPr>
              <a:t>Ohl</a:t>
            </a:r>
            <a:r>
              <a:rPr lang="en-US" sz="1600" dirty="0">
                <a:solidFill>
                  <a:srgbClr val="000000"/>
                </a:solidFill>
                <a:latin typeface="Times New Roman"/>
                <a:ea typeface="ＭＳ Ｐゴシック"/>
              </a:rPr>
              <a:t> started investigating mm-wave detectors using a spark source.</a:t>
            </a:r>
            <a:endParaRPr sz="1600" dirty="0"/>
          </a:p>
          <a:p>
            <a:pPr>
              <a:lnSpc>
                <a:spcPct val="100000"/>
              </a:lnSpc>
            </a:pPr>
            <a:endParaRPr sz="1600"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CustomShape 1"/>
          <p:cNvSpPr/>
          <p:nvPr/>
        </p:nvSpPr>
        <p:spPr>
          <a:xfrm>
            <a:off x="3884760" y="8685360"/>
            <a:ext cx="2967840" cy="453240"/>
          </a:xfrm>
          <a:prstGeom prst="rect">
            <a:avLst/>
          </a:prstGeom>
          <a:noFill/>
        </p:spPr>
        <p:txBody>
          <a:bodyPr lIns="90000" tIns="46800" rIns="90000" bIns="46800" anchor="b"/>
          <a:lstStyle/>
          <a:p>
            <a:pPr>
              <a:lnSpc>
                <a:spcPct val="100000"/>
              </a:lnSpc>
            </a:pPr>
            <a:fld id="{36B60543-CF66-47A4-A004-E97BFB3F2535}" type="slidenum">
              <a:rPr lang="en-US" sz="2400">
                <a:solidFill>
                  <a:srgbClr val="000000"/>
                </a:solidFill>
                <a:latin typeface="Arial"/>
                <a:ea typeface="ＭＳ Ｐゴシック"/>
              </a:rPr>
              <a:t>27</a:t>
            </a:fld>
            <a:endParaRPr/>
          </a:p>
        </p:txBody>
      </p:sp>
      <p:sp>
        <p:nvSpPr>
          <p:cNvPr id="406" name="PlaceHolder 2"/>
          <p:cNvSpPr>
            <a:spLocks noGrp="1"/>
          </p:cNvSpPr>
          <p:nvPr>
            <p:ph type="body"/>
          </p:nvPr>
        </p:nvSpPr>
        <p:spPr>
          <a:xfrm>
            <a:off x="685800" y="4343400"/>
            <a:ext cx="5481000" cy="4110840"/>
          </a:xfrm>
          <a:prstGeom prst="rect">
            <a:avLst/>
          </a:prstGeom>
        </p:spPr>
        <p:txBody>
          <a:bodyPr wrap="none" lIns="90000" tIns="46800" rIns="90000" bIns="46800" anchor="ctr"/>
          <a:lstStyle/>
          <a:p>
            <a:pPr>
              <a:lnSpc>
                <a:spcPct val="100000"/>
              </a:lnSpc>
              <a:buFont typeface="Arial"/>
              <a:buChar char="•"/>
            </a:pPr>
            <a:r>
              <a:rPr lang="en-US" sz="1600" dirty="0">
                <a:solidFill>
                  <a:srgbClr val="000000"/>
                </a:solidFill>
                <a:latin typeface="Times New Roman"/>
                <a:ea typeface="ＭＳ Ｐゴシック"/>
              </a:rPr>
              <a:t>The promise of wideband, low loss transmission of mm-waves through waveguide remained as a driving force at Holmdel, with interest increasing as the technology developed</a:t>
            </a:r>
            <a:endParaRPr sz="1600" dirty="0"/>
          </a:p>
          <a:p>
            <a:pPr>
              <a:lnSpc>
                <a:spcPct val="100000"/>
              </a:lnSpc>
              <a:buFont typeface="Arial"/>
              <a:buChar char="•"/>
            </a:pPr>
            <a:r>
              <a:rPr lang="en-US" sz="1600" dirty="0">
                <a:solidFill>
                  <a:srgbClr val="000000"/>
                </a:solidFill>
                <a:latin typeface="Times New Roman"/>
                <a:ea typeface="ＭＳ Ｐゴシック"/>
              </a:rPr>
              <a:t>When I joined Bell Labs at the newly completed Crawford Hill Lab in 1963 a mm-wave waveguide system was under intense development.  It used 2” diameter waveguide which could propagate 38 to 120 GHz in the TE01 mode</a:t>
            </a:r>
            <a:endParaRPr sz="1600" dirty="0"/>
          </a:p>
          <a:p>
            <a:pPr>
              <a:lnSpc>
                <a:spcPct val="100000"/>
              </a:lnSpc>
              <a:buFont typeface="Arial"/>
              <a:buChar char="•"/>
            </a:pPr>
            <a:r>
              <a:rPr lang="en-US" sz="1600" dirty="0">
                <a:solidFill>
                  <a:srgbClr val="000000"/>
                </a:solidFill>
                <a:latin typeface="Times New Roman"/>
                <a:ea typeface="ＭＳ Ｐゴシック"/>
              </a:rPr>
              <a:t>By 1975 a system was developed and coast to coast communication was shown to be possible, but not yet needed.</a:t>
            </a:r>
          </a:p>
          <a:p>
            <a:pPr>
              <a:lnSpc>
                <a:spcPct val="100000"/>
              </a:lnSpc>
              <a:buFont typeface="Arial"/>
              <a:buChar char="•"/>
            </a:pPr>
            <a:r>
              <a:rPr lang="en-US" sz="1600" dirty="0">
                <a:solidFill>
                  <a:srgbClr val="000000"/>
                </a:solidFill>
                <a:latin typeface="Times New Roman"/>
                <a:ea typeface="ＭＳ Ｐゴシック"/>
              </a:rPr>
              <a:t>By</a:t>
            </a:r>
            <a:r>
              <a:rPr lang="en-US" sz="1600" baseline="0" dirty="0">
                <a:solidFill>
                  <a:srgbClr val="000000"/>
                </a:solidFill>
                <a:latin typeface="Times New Roman"/>
                <a:ea typeface="ＭＳ Ｐゴシック"/>
              </a:rPr>
              <a:t> then </a:t>
            </a:r>
            <a:r>
              <a:rPr lang="en-US" sz="1600" dirty="0">
                <a:solidFill>
                  <a:srgbClr val="000000"/>
                </a:solidFill>
                <a:latin typeface="Times New Roman"/>
                <a:ea typeface="ＭＳ Ｐゴシック"/>
              </a:rPr>
              <a:t>the Crawford Hill group was working on optical communication (VLA)</a:t>
            </a:r>
            <a:endParaRPr sz="1600" dirty="0"/>
          </a:p>
          <a:p>
            <a:pPr>
              <a:lnSpc>
                <a:spcPct val="100000"/>
              </a:lnSpc>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PlaceHolder 1"/>
          <p:cNvSpPr>
            <a:spLocks noGrp="1"/>
          </p:cNvSpPr>
          <p:nvPr>
            <p:ph type="body"/>
          </p:nvPr>
        </p:nvSpPr>
        <p:spPr>
          <a:xfrm>
            <a:off x="685800" y="4343400"/>
            <a:ext cx="5482440" cy="4110840"/>
          </a:xfrm>
          <a:prstGeom prst="rect">
            <a:avLst/>
          </a:prstGeom>
        </p:spPr>
        <p:txBody>
          <a:bodyPr lIns="90000" tIns="46800" rIns="90000" bIns="46800"/>
          <a:lstStyle/>
          <a:p>
            <a:pPr>
              <a:lnSpc>
                <a:spcPct val="100000"/>
              </a:lnSpc>
              <a:buFont typeface="Arial"/>
              <a:buChar char="•"/>
            </a:pPr>
            <a:r>
              <a:rPr lang="en-US" sz="1600" dirty="0">
                <a:solidFill>
                  <a:srgbClr val="000000"/>
                </a:solidFill>
                <a:latin typeface="Times New Roman"/>
                <a:ea typeface="ＭＳ Ｐゴシック"/>
              </a:rPr>
              <a:t>1966 as the CMBR excitement was calming, Arno and I were reminded by our lab director that we were expected to work half time for the Bell System</a:t>
            </a:r>
            <a:endParaRPr sz="1600" dirty="0"/>
          </a:p>
          <a:p>
            <a:pPr>
              <a:lnSpc>
                <a:spcPct val="100000"/>
              </a:lnSpc>
              <a:buFont typeface="Arial"/>
              <a:buChar char="•"/>
            </a:pPr>
            <a:r>
              <a:rPr lang="en-US" sz="1600" dirty="0">
                <a:solidFill>
                  <a:srgbClr val="000000"/>
                </a:solidFill>
                <a:latin typeface="Times New Roman"/>
                <a:ea typeface="ＭＳ Ｐゴシック"/>
              </a:rPr>
              <a:t>We both took on communication related projects and our cm wave astronomy slowed</a:t>
            </a:r>
            <a:endParaRPr sz="1600" dirty="0"/>
          </a:p>
          <a:p>
            <a:pPr>
              <a:lnSpc>
                <a:spcPct val="100000"/>
              </a:lnSpc>
            </a:pPr>
            <a:endParaRPr dirty="0"/>
          </a:p>
        </p:txBody>
      </p:sp>
      <p:sp>
        <p:nvSpPr>
          <p:cNvPr id="408" name="CustomShape 2"/>
          <p:cNvSpPr/>
          <p:nvPr/>
        </p:nvSpPr>
        <p:spPr>
          <a:xfrm>
            <a:off x="3884760" y="8685360"/>
            <a:ext cx="2967840" cy="453240"/>
          </a:xfrm>
          <a:prstGeom prst="rect">
            <a:avLst/>
          </a:prstGeom>
          <a:noFill/>
        </p:spPr>
        <p:txBody>
          <a:bodyPr lIns="90000" tIns="46800" rIns="90000" bIns="46800" anchor="b"/>
          <a:lstStyle/>
          <a:p>
            <a:pPr>
              <a:lnSpc>
                <a:spcPct val="100000"/>
              </a:lnSpc>
            </a:pPr>
            <a:fld id="{76E924B3-6AF7-4E7D-9A15-EE1C6CBA1BEB}" type="slidenum">
              <a:rPr lang="en-US" sz="2400">
                <a:solidFill>
                  <a:srgbClr val="000000"/>
                </a:solidFill>
                <a:latin typeface="Arial"/>
                <a:ea typeface="ＭＳ Ｐゴシック"/>
              </a:rPr>
              <a:t>28</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CustomShape 1"/>
          <p:cNvSpPr/>
          <p:nvPr/>
        </p:nvSpPr>
        <p:spPr>
          <a:xfrm>
            <a:off x="3884760" y="8685360"/>
            <a:ext cx="2967840" cy="453240"/>
          </a:xfrm>
          <a:prstGeom prst="rect">
            <a:avLst/>
          </a:prstGeom>
          <a:noFill/>
        </p:spPr>
        <p:txBody>
          <a:bodyPr lIns="90000" tIns="46800" rIns="90000" bIns="46800" anchor="b"/>
          <a:lstStyle/>
          <a:p>
            <a:pPr>
              <a:lnSpc>
                <a:spcPct val="100000"/>
              </a:lnSpc>
            </a:pPr>
            <a:fld id="{D171A2FB-15E9-4ACC-AC4D-9BAF47AA4428}" type="slidenum">
              <a:rPr lang="en-US" sz="2400">
                <a:solidFill>
                  <a:srgbClr val="000000"/>
                </a:solidFill>
                <a:latin typeface="Arial"/>
                <a:ea typeface="ＭＳ Ｐゴシック"/>
              </a:rPr>
              <a:t>29</a:t>
            </a:fld>
            <a:endParaRPr/>
          </a:p>
        </p:txBody>
      </p:sp>
      <p:sp>
        <p:nvSpPr>
          <p:cNvPr id="410" name="CustomShape 2"/>
          <p:cNvSpPr/>
          <p:nvPr/>
        </p:nvSpPr>
        <p:spPr>
          <a:xfrm>
            <a:off x="3884760" y="8685360"/>
            <a:ext cx="2966400" cy="451800"/>
          </a:xfrm>
          <a:prstGeom prst="rect">
            <a:avLst/>
          </a:prstGeom>
          <a:noFill/>
        </p:spPr>
        <p:txBody>
          <a:bodyPr lIns="90000" tIns="46800" rIns="90000" bIns="46800" anchor="b"/>
          <a:lstStyle/>
          <a:p>
            <a:pPr algn="r">
              <a:lnSpc>
                <a:spcPct val="100000"/>
              </a:lnSpc>
            </a:pPr>
            <a:fld id="{47B2B8AF-B1E5-4A68-9E71-58ED9CBFCE5D}" type="slidenum">
              <a:rPr lang="en-US" sz="1200">
                <a:solidFill>
                  <a:srgbClr val="000000"/>
                </a:solidFill>
                <a:latin typeface="Arial"/>
                <a:ea typeface="ＭＳ Ｐゴシック"/>
              </a:rPr>
              <a:t>29</a:t>
            </a:fld>
            <a:endParaRPr/>
          </a:p>
        </p:txBody>
      </p:sp>
      <p:sp>
        <p:nvSpPr>
          <p:cNvPr id="411" name="CustomShape 3"/>
          <p:cNvSpPr/>
          <p:nvPr/>
        </p:nvSpPr>
        <p:spPr>
          <a:xfrm>
            <a:off x="1143000" y="685800"/>
            <a:ext cx="4571280" cy="3428280"/>
          </a:xfrm>
          <a:prstGeom prst="rect">
            <a:avLst/>
          </a:prstGeom>
          <a:solidFill>
            <a:srgbClr val="FFFFFF"/>
          </a:solidFill>
          <a:ln w="9360">
            <a:solidFill>
              <a:srgbClr val="000000"/>
            </a:solidFill>
            <a:miter/>
          </a:ln>
        </p:spPr>
      </p:sp>
      <p:sp>
        <p:nvSpPr>
          <p:cNvPr id="412" name="PlaceHolder 4"/>
          <p:cNvSpPr>
            <a:spLocks noGrp="1"/>
          </p:cNvSpPr>
          <p:nvPr>
            <p:ph type="body"/>
          </p:nvPr>
        </p:nvSpPr>
        <p:spPr>
          <a:xfrm>
            <a:off x="685800" y="4343400"/>
            <a:ext cx="5482440" cy="4204440"/>
          </a:xfrm>
          <a:prstGeom prst="rect">
            <a:avLst/>
          </a:prstGeom>
        </p:spPr>
        <p:txBody>
          <a:bodyPr wrap="none" lIns="90000" tIns="46800" rIns="90000" bIns="46800" anchor="ctr"/>
          <a:lstStyle/>
          <a:p>
            <a:pPr>
              <a:lnSpc>
                <a:spcPct val="100000"/>
              </a:lnSpc>
              <a:buFont typeface="Arial"/>
              <a:buChar char="•"/>
            </a:pPr>
            <a:r>
              <a:rPr lang="en-US" sz="1600" dirty="0">
                <a:solidFill>
                  <a:srgbClr val="000000"/>
                </a:solidFill>
                <a:latin typeface="Times New Roman"/>
                <a:ea typeface="ＭＳ Ｐゴシック"/>
              </a:rPr>
              <a:t>Arno was doing some observing at NRAO and became more aware of the 36’ antenna at </a:t>
            </a:r>
            <a:r>
              <a:rPr lang="en-US" sz="1600" dirty="0" err="1">
                <a:solidFill>
                  <a:srgbClr val="000000"/>
                </a:solidFill>
                <a:latin typeface="Times New Roman"/>
                <a:ea typeface="ＭＳ Ｐゴシック"/>
              </a:rPr>
              <a:t>Kitt</a:t>
            </a:r>
            <a:r>
              <a:rPr lang="en-US" sz="1600" dirty="0">
                <a:solidFill>
                  <a:srgbClr val="000000"/>
                </a:solidFill>
                <a:latin typeface="Times New Roman"/>
                <a:ea typeface="ＭＳ Ｐゴシック"/>
              </a:rPr>
              <a:t> Peak which had been designed for mm-wave astronomy using Frank Low’s bolometers</a:t>
            </a:r>
            <a:endParaRPr sz="1600"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CustomShape 1"/>
          <p:cNvSpPr/>
          <p:nvPr/>
        </p:nvSpPr>
        <p:spPr>
          <a:xfrm>
            <a:off x="3884760" y="8685360"/>
            <a:ext cx="2967840" cy="453240"/>
          </a:xfrm>
          <a:prstGeom prst="rect">
            <a:avLst/>
          </a:prstGeom>
          <a:noFill/>
        </p:spPr>
        <p:txBody>
          <a:bodyPr lIns="90000" tIns="46800" rIns="90000" bIns="46800" anchor="b"/>
          <a:lstStyle/>
          <a:p>
            <a:pPr>
              <a:lnSpc>
                <a:spcPct val="100000"/>
              </a:lnSpc>
            </a:pPr>
            <a:fld id="{4D1F799F-EEE5-4C63-A24B-BDF7765A972D}" type="slidenum">
              <a:rPr lang="en-US" sz="2400">
                <a:solidFill>
                  <a:srgbClr val="000000"/>
                </a:solidFill>
                <a:latin typeface="Arial"/>
                <a:ea typeface="ＭＳ Ｐゴシック"/>
              </a:rPr>
              <a:t>30</a:t>
            </a:fld>
            <a:endParaRPr/>
          </a:p>
        </p:txBody>
      </p:sp>
      <p:sp>
        <p:nvSpPr>
          <p:cNvPr id="414" name="PlaceHolder 2"/>
          <p:cNvSpPr>
            <a:spLocks noGrp="1"/>
          </p:cNvSpPr>
          <p:nvPr>
            <p:ph type="body"/>
          </p:nvPr>
        </p:nvSpPr>
        <p:spPr>
          <a:xfrm>
            <a:off x="685800" y="4343400"/>
            <a:ext cx="5481000" cy="4110840"/>
          </a:xfrm>
          <a:prstGeom prst="rect">
            <a:avLst/>
          </a:prstGeom>
        </p:spPr>
        <p:txBody>
          <a:bodyPr wrap="none" lIns="90000" tIns="46800" rIns="90000" bIns="46800" anchor="ctr"/>
          <a:lstStyle/>
          <a:p>
            <a:pPr>
              <a:lnSpc>
                <a:spcPct val="100000"/>
              </a:lnSpc>
            </a:pPr>
            <a:r>
              <a:rPr lang="en-US" sz="1600" dirty="0">
                <a:solidFill>
                  <a:srgbClr val="000000"/>
                </a:solidFill>
                <a:latin typeface="Times New Roman"/>
                <a:ea typeface="ＭＳ Ｐゴシック"/>
              </a:rPr>
              <a:t>Charlie </a:t>
            </a:r>
            <a:r>
              <a:rPr lang="en-US" sz="1600" dirty="0" err="1">
                <a:solidFill>
                  <a:srgbClr val="000000"/>
                </a:solidFill>
                <a:latin typeface="Times New Roman"/>
                <a:ea typeface="ＭＳ Ｐゴシック"/>
              </a:rPr>
              <a:t>Burrus</a:t>
            </a:r>
            <a:r>
              <a:rPr lang="en-US" sz="1600" dirty="0">
                <a:solidFill>
                  <a:srgbClr val="000000"/>
                </a:solidFill>
                <a:latin typeface="Times New Roman"/>
                <a:ea typeface="ＭＳ Ｐゴシック"/>
              </a:rPr>
              <a:t> in the mm waveguide group was making small area GaAs </a:t>
            </a:r>
            <a:r>
              <a:rPr lang="en-US" sz="1600" dirty="0" err="1">
                <a:solidFill>
                  <a:srgbClr val="000000"/>
                </a:solidFill>
                <a:latin typeface="Times New Roman"/>
                <a:ea typeface="ＭＳ Ｐゴシック"/>
              </a:rPr>
              <a:t>Schottky</a:t>
            </a:r>
            <a:r>
              <a:rPr lang="en-US" sz="1600" dirty="0">
                <a:solidFill>
                  <a:srgbClr val="000000"/>
                </a:solidFill>
                <a:latin typeface="Times New Roman"/>
                <a:ea typeface="ＭＳ Ｐゴシック"/>
              </a:rPr>
              <a:t> barrier diodes using some special tricks with the crude photolithography of the day (10um) to make 2 micron diodes</a:t>
            </a:r>
          </a:p>
          <a:p>
            <a:pPr>
              <a:lnSpc>
                <a:spcPct val="100000"/>
              </a:lnSpc>
            </a:pPr>
            <a:r>
              <a:rPr lang="en-US" sz="1600" dirty="0">
                <a:solidFill>
                  <a:srgbClr val="000000"/>
                </a:solidFill>
                <a:latin typeface="Times New Roman"/>
                <a:ea typeface="ＭＳ Ｐゴシック"/>
              </a:rPr>
              <a:t>This</a:t>
            </a:r>
            <a:r>
              <a:rPr lang="en-US" sz="1600" baseline="0" dirty="0">
                <a:solidFill>
                  <a:srgbClr val="000000"/>
                </a:solidFill>
                <a:latin typeface="Times New Roman"/>
                <a:ea typeface="ＭＳ Ｐゴシック"/>
              </a:rPr>
              <a:t> year approaching 10 nm</a:t>
            </a:r>
            <a:endParaRPr sz="1600"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CustomShape 1"/>
          <p:cNvSpPr/>
          <p:nvPr/>
        </p:nvSpPr>
        <p:spPr>
          <a:xfrm>
            <a:off x="3884760" y="8685360"/>
            <a:ext cx="2967840" cy="453240"/>
          </a:xfrm>
          <a:prstGeom prst="rect">
            <a:avLst/>
          </a:prstGeom>
          <a:noFill/>
        </p:spPr>
        <p:txBody>
          <a:bodyPr lIns="90000" tIns="46800" rIns="90000" bIns="46800" anchor="b"/>
          <a:lstStyle/>
          <a:p>
            <a:pPr>
              <a:lnSpc>
                <a:spcPct val="100000"/>
              </a:lnSpc>
            </a:pPr>
            <a:fld id="{616B1B7D-B407-4814-BF08-8761DD6CA56F}" type="slidenum">
              <a:rPr lang="en-US" sz="2400">
                <a:solidFill>
                  <a:srgbClr val="000000"/>
                </a:solidFill>
                <a:latin typeface="Arial"/>
                <a:ea typeface="ＭＳ Ｐゴシック"/>
              </a:rPr>
              <a:t>31</a:t>
            </a:fld>
            <a:endParaRPr/>
          </a:p>
        </p:txBody>
      </p:sp>
      <p:sp>
        <p:nvSpPr>
          <p:cNvPr id="416" name="CustomShape 2"/>
          <p:cNvSpPr/>
          <p:nvPr/>
        </p:nvSpPr>
        <p:spPr>
          <a:xfrm>
            <a:off x="3884760" y="8685360"/>
            <a:ext cx="2966400" cy="451800"/>
          </a:xfrm>
          <a:prstGeom prst="rect">
            <a:avLst/>
          </a:prstGeom>
          <a:noFill/>
        </p:spPr>
        <p:txBody>
          <a:bodyPr lIns="90000" tIns="46800" rIns="90000" bIns="46800" anchor="b"/>
          <a:lstStyle/>
          <a:p>
            <a:pPr algn="r">
              <a:lnSpc>
                <a:spcPct val="100000"/>
              </a:lnSpc>
            </a:pPr>
            <a:fld id="{16BE49E3-2095-4404-938B-E479F094F4F5}" type="slidenum">
              <a:rPr lang="en-US" sz="1200">
                <a:solidFill>
                  <a:srgbClr val="000000"/>
                </a:solidFill>
                <a:latin typeface="Arial"/>
                <a:ea typeface="ＭＳ Ｐゴシック"/>
              </a:rPr>
              <a:t>31</a:t>
            </a:fld>
            <a:endParaRPr/>
          </a:p>
        </p:txBody>
      </p:sp>
      <p:sp>
        <p:nvSpPr>
          <p:cNvPr id="417" name="CustomShape 3"/>
          <p:cNvSpPr/>
          <p:nvPr/>
        </p:nvSpPr>
        <p:spPr>
          <a:xfrm>
            <a:off x="1143000" y="685800"/>
            <a:ext cx="4571280" cy="3428280"/>
          </a:xfrm>
          <a:prstGeom prst="rect">
            <a:avLst/>
          </a:prstGeom>
          <a:solidFill>
            <a:srgbClr val="FFFFFF"/>
          </a:solidFill>
          <a:ln w="9360">
            <a:solidFill>
              <a:srgbClr val="000000"/>
            </a:solidFill>
            <a:miter/>
          </a:ln>
        </p:spPr>
      </p:sp>
      <p:sp>
        <p:nvSpPr>
          <p:cNvPr id="418" name="PlaceHolder 4"/>
          <p:cNvSpPr>
            <a:spLocks noGrp="1"/>
          </p:cNvSpPr>
          <p:nvPr>
            <p:ph type="body"/>
          </p:nvPr>
        </p:nvSpPr>
        <p:spPr>
          <a:xfrm>
            <a:off x="685800" y="4343400"/>
            <a:ext cx="5482440" cy="4204440"/>
          </a:xfrm>
          <a:prstGeom prst="rect">
            <a:avLst/>
          </a:prstGeom>
        </p:spPr>
        <p:txBody>
          <a:bodyPr wrap="none" lIns="90000" tIns="46800" rIns="90000" bIns="46800" anchor="ctr"/>
          <a:lstStyle/>
          <a:p>
            <a:pPr>
              <a:lnSpc>
                <a:spcPct val="100000"/>
              </a:lnSpc>
            </a:pPr>
            <a:r>
              <a:rPr lang="en-US" sz="1600" dirty="0">
                <a:solidFill>
                  <a:srgbClr val="000000"/>
                </a:solidFill>
                <a:latin typeface="Times New Roman"/>
                <a:ea typeface="ＭＳ Ｐゴシック"/>
              </a:rPr>
              <a:t>In 1968, using </a:t>
            </a:r>
            <a:r>
              <a:rPr lang="en-US" sz="1600" dirty="0" err="1">
                <a:solidFill>
                  <a:srgbClr val="000000"/>
                </a:solidFill>
                <a:latin typeface="Times New Roman"/>
                <a:ea typeface="ＭＳ Ｐゴシック"/>
              </a:rPr>
              <a:t>Sharpless</a:t>
            </a:r>
            <a:r>
              <a:rPr lang="en-US" sz="1600" dirty="0">
                <a:solidFill>
                  <a:srgbClr val="000000"/>
                </a:solidFill>
                <a:latin typeface="Times New Roman"/>
                <a:ea typeface="ＭＳ Ｐゴシック"/>
              </a:rPr>
              <a:t> mounts, Charlie made us an 80-90 GHz receiver which we took to </a:t>
            </a:r>
            <a:r>
              <a:rPr lang="en-US" sz="1600" dirty="0" err="1">
                <a:solidFill>
                  <a:srgbClr val="000000"/>
                </a:solidFill>
                <a:latin typeface="Times New Roman"/>
                <a:ea typeface="ＭＳ Ｐゴシック"/>
              </a:rPr>
              <a:t>Kitt</a:t>
            </a:r>
            <a:r>
              <a:rPr lang="en-US" sz="1600" dirty="0">
                <a:solidFill>
                  <a:srgbClr val="000000"/>
                </a:solidFill>
                <a:latin typeface="Times New Roman"/>
                <a:ea typeface="ＭＳ Ｐゴシック"/>
              </a:rPr>
              <a:t> Peak, but the telescope was not ready and very little science came out of that effort</a:t>
            </a:r>
            <a:endParaRPr sz="1600" dirty="0"/>
          </a:p>
          <a:p>
            <a:pPr>
              <a:lnSpc>
                <a:spcPct val="100000"/>
              </a:lnSpc>
            </a:pPr>
            <a:r>
              <a:rPr lang="en-US" sz="1600" dirty="0">
                <a:solidFill>
                  <a:srgbClr val="000000"/>
                </a:solidFill>
                <a:latin typeface="Times New Roman"/>
                <a:ea typeface="ＭＳ Ｐゴシック"/>
              </a:rPr>
              <a:t>We did show that it would be very difficult for discrete sources to make up the CMB.</a:t>
            </a:r>
            <a:endParaRPr sz="1600"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1C476A77-BBB3-463E-9EFA-C14B23A5BDF3}" type="slidenum">
              <a:rPr lang="uk-UA" smtClean="0"/>
              <a:t>32</a:t>
            </a:fld>
            <a:endParaRPr lang="uk-UA"/>
          </a:p>
        </p:txBody>
      </p:sp>
    </p:spTree>
    <p:extLst>
      <p:ext uri="{BB962C8B-B14F-4D97-AF65-F5344CB8AC3E}">
        <p14:creationId xmlns:p14="http://schemas.microsoft.com/office/powerpoint/2010/main" val="1882182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CustomShape 1"/>
          <p:cNvSpPr/>
          <p:nvPr/>
        </p:nvSpPr>
        <p:spPr>
          <a:xfrm>
            <a:off x="3884760" y="8685360"/>
            <a:ext cx="2967840" cy="453240"/>
          </a:xfrm>
          <a:prstGeom prst="rect">
            <a:avLst/>
          </a:prstGeom>
          <a:noFill/>
        </p:spPr>
        <p:txBody>
          <a:bodyPr lIns="90000" tIns="46800" rIns="90000" bIns="46800" anchor="b"/>
          <a:lstStyle/>
          <a:p>
            <a:pPr>
              <a:lnSpc>
                <a:spcPct val="100000"/>
              </a:lnSpc>
            </a:pPr>
            <a:fld id="{B8F67EE6-E687-4C93-B91D-A1143E6A2190}" type="slidenum">
              <a:rPr lang="en-US" sz="2400">
                <a:solidFill>
                  <a:srgbClr val="000000"/>
                </a:solidFill>
                <a:latin typeface="Arial"/>
                <a:ea typeface="ＭＳ Ｐゴシック"/>
              </a:rPr>
              <a:t>3</a:t>
            </a:fld>
            <a:endParaRPr/>
          </a:p>
        </p:txBody>
      </p:sp>
      <p:sp>
        <p:nvSpPr>
          <p:cNvPr id="363" name="PlaceHolder 2"/>
          <p:cNvSpPr>
            <a:spLocks noGrp="1"/>
          </p:cNvSpPr>
          <p:nvPr>
            <p:ph type="body"/>
          </p:nvPr>
        </p:nvSpPr>
        <p:spPr>
          <a:xfrm>
            <a:off x="685800" y="4343400"/>
            <a:ext cx="5481000" cy="4109400"/>
          </a:xfrm>
          <a:prstGeom prst="rect">
            <a:avLst/>
          </a:prstGeom>
        </p:spPr>
        <p:txBody>
          <a:bodyPr lIns="90000" tIns="46800" rIns="90000" bIns="46800"/>
          <a:lstStyle/>
          <a:p>
            <a:pPr>
              <a:lnSpc>
                <a:spcPct val="100000"/>
              </a:lnSpc>
            </a:pPr>
            <a:r>
              <a:rPr lang="en-US" sz="1400" dirty="0">
                <a:solidFill>
                  <a:srgbClr val="000000"/>
                </a:solidFill>
                <a:latin typeface="Times New Roman"/>
                <a:ea typeface="ＭＳ Ｐゴシック"/>
              </a:rPr>
              <a:t>Karl was tasked with understanding the sources of noise on proposed trans-Atlantic short-wave radio-telephone connections</a:t>
            </a:r>
            <a:endParaRPr sz="1400" dirty="0"/>
          </a:p>
          <a:p>
            <a:pPr>
              <a:lnSpc>
                <a:spcPct val="100000"/>
              </a:lnSpc>
            </a:pPr>
            <a:r>
              <a:rPr lang="en-US" sz="1400" dirty="0">
                <a:solidFill>
                  <a:srgbClr val="000000"/>
                </a:solidFill>
                <a:latin typeface="Times New Roman"/>
                <a:ea typeface="ＭＳ Ｐゴシック"/>
              </a:rPr>
              <a:t>He built this large (95’) rotating directional (Bruce) antenna and a sensitive radio receiver and recorded its output.  20.5 MHz, 14.6m</a:t>
            </a:r>
            <a:endParaRPr sz="1400" dirty="0"/>
          </a:p>
          <a:p>
            <a:pPr>
              <a:lnSpc>
                <a:spcPct val="100000"/>
              </a:lnSpc>
            </a:pPr>
            <a:r>
              <a:rPr lang="en-US" sz="1400" dirty="0">
                <a:solidFill>
                  <a:srgbClr val="000000"/>
                </a:solidFill>
                <a:latin typeface="Times New Roman"/>
                <a:ea typeface="ＭＳ Ｐゴシック"/>
              </a:rPr>
              <a:t>In addition to thunderstorms and man made noise, he found a hiss like noise which came from the same direction at about the same time every day</a:t>
            </a:r>
            <a:endParaRPr sz="1400" dirty="0"/>
          </a:p>
          <a:p>
            <a:pPr>
              <a:lnSpc>
                <a:spcPct val="100000"/>
              </a:lnSpc>
            </a:pPr>
            <a:r>
              <a:rPr lang="en-US" sz="1400" dirty="0">
                <a:solidFill>
                  <a:srgbClr val="000000"/>
                </a:solidFill>
                <a:latin typeface="Times New Roman"/>
                <a:ea typeface="ＭＳ Ｐゴシック"/>
              </a:rPr>
              <a:t>In 1933 after several years of observation he identified it as radio noise from the center of our Milky Way galaxy, starting the field of radio astronomy, first radio telescope v/m units not understood by astronomers</a:t>
            </a:r>
            <a:endParaRPr sz="1400" dirty="0"/>
          </a:p>
          <a:p>
            <a:pPr>
              <a:lnSpc>
                <a:spcPct val="100000"/>
              </a:lnSpc>
            </a:pPr>
            <a:r>
              <a:rPr lang="en-US" sz="1400" dirty="0">
                <a:solidFill>
                  <a:srgbClr val="000000"/>
                </a:solidFill>
                <a:latin typeface="Times New Roman"/>
                <a:ea typeface="ＭＳ Ｐゴシック"/>
              </a:rPr>
              <a:t>Not from alien civilization!</a:t>
            </a:r>
            <a:endParaRPr sz="1400" dirty="0"/>
          </a:p>
          <a:p>
            <a:pPr>
              <a:lnSpc>
                <a:spcPct val="100000"/>
              </a:lnSpc>
            </a:pPr>
            <a:r>
              <a:rPr lang="en-US" sz="1400" dirty="0">
                <a:solidFill>
                  <a:srgbClr val="000000"/>
                </a:solidFill>
                <a:latin typeface="Times New Roman"/>
                <a:ea typeface="ＭＳ Ｐゴシック"/>
              </a:rPr>
              <a:t>One more report of Star </a:t>
            </a:r>
            <a:r>
              <a:rPr lang="en-US" sz="1400" dirty="0" err="1">
                <a:solidFill>
                  <a:srgbClr val="000000"/>
                </a:solidFill>
                <a:latin typeface="Times New Roman"/>
                <a:ea typeface="ＭＳ Ｐゴシック"/>
              </a:rPr>
              <a:t>Stattic</a:t>
            </a:r>
            <a:r>
              <a:rPr lang="en-US" sz="1400" dirty="0">
                <a:solidFill>
                  <a:srgbClr val="000000"/>
                </a:solidFill>
                <a:latin typeface="Times New Roman"/>
                <a:ea typeface="ＭＳ Ｐゴシック"/>
              </a:rPr>
              <a:t> from MUSA in 1930s, probably Cygnus region</a:t>
            </a:r>
            <a:endParaRPr sz="1400" dirty="0"/>
          </a:p>
          <a:p>
            <a:pPr>
              <a:lnSpc>
                <a:spcPct val="100000"/>
              </a:lnSpc>
            </a:pPr>
            <a:r>
              <a:rPr lang="en-US" sz="1400" dirty="0">
                <a:solidFill>
                  <a:srgbClr val="000000"/>
                </a:solidFill>
                <a:latin typeface="Times New Roman"/>
                <a:ea typeface="ＭＳ Ｐゴシック"/>
              </a:rPr>
              <a:t>Unfortunately Karl died young from a chronic kidney disease and did not live to see radio astronomy become an important science</a:t>
            </a:r>
            <a:endParaRPr sz="1400" dirty="0"/>
          </a:p>
        </p:txBody>
      </p:sp>
      <p:sp>
        <p:nvSpPr>
          <p:cNvPr id="364" name="CustomShape 3"/>
          <p:cNvSpPr/>
          <p:nvPr/>
        </p:nvSpPr>
        <p:spPr>
          <a:xfrm>
            <a:off x="3884760" y="8685360"/>
            <a:ext cx="2966400" cy="451800"/>
          </a:xfrm>
          <a:prstGeom prst="rect">
            <a:avLst/>
          </a:prstGeom>
          <a:noFill/>
        </p:spPr>
        <p:txBody>
          <a:bodyPr lIns="90000" tIns="46800" rIns="90000" bIns="46800" anchor="b"/>
          <a:lstStyle/>
          <a:p>
            <a:pPr algn="r">
              <a:lnSpc>
                <a:spcPct val="100000"/>
              </a:lnSpc>
            </a:pPr>
            <a:fld id="{38746392-5C53-4DC6-9E57-48319DCC32BD}" type="slidenum">
              <a:rPr lang="en-US" sz="1200">
                <a:solidFill>
                  <a:srgbClr val="000000"/>
                </a:solidFill>
                <a:latin typeface="Arial"/>
                <a:ea typeface="ＭＳ Ｐゴシック"/>
              </a:rPr>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CustomShape 1"/>
          <p:cNvSpPr/>
          <p:nvPr/>
        </p:nvSpPr>
        <p:spPr>
          <a:xfrm>
            <a:off x="3884760" y="8685360"/>
            <a:ext cx="2966400" cy="451800"/>
          </a:xfrm>
          <a:prstGeom prst="rect">
            <a:avLst/>
          </a:prstGeom>
          <a:noFill/>
        </p:spPr>
        <p:txBody>
          <a:bodyPr lIns="90000" tIns="46800" rIns="90000" bIns="46800" anchor="b"/>
          <a:lstStyle/>
          <a:p>
            <a:pPr algn="r">
              <a:lnSpc>
                <a:spcPct val="100000"/>
              </a:lnSpc>
              <a:buFont typeface="Arial"/>
              <a:buChar char="•"/>
            </a:pPr>
            <a:fld id="{B8868BBB-3978-4483-911C-864439E2B3B5}" type="slidenum">
              <a:rPr lang="en-US" sz="1200">
                <a:solidFill>
                  <a:srgbClr val="000000"/>
                </a:solidFill>
              </a:rPr>
              <a:t>33</a:t>
            </a:fld>
            <a:endParaRPr/>
          </a:p>
        </p:txBody>
      </p:sp>
      <p:sp>
        <p:nvSpPr>
          <p:cNvPr id="420" name="CustomShape 2"/>
          <p:cNvSpPr/>
          <p:nvPr/>
        </p:nvSpPr>
        <p:spPr>
          <a:xfrm>
            <a:off x="1143000" y="685800"/>
            <a:ext cx="4571640" cy="3428640"/>
          </a:xfrm>
          <a:prstGeom prst="rect">
            <a:avLst/>
          </a:prstGeom>
          <a:solidFill>
            <a:srgbClr val="FFFFFF"/>
          </a:solidFill>
          <a:ln w="9360">
            <a:solidFill>
              <a:srgbClr val="000000"/>
            </a:solidFill>
            <a:miter/>
          </a:ln>
        </p:spPr>
      </p:sp>
      <p:sp>
        <p:nvSpPr>
          <p:cNvPr id="421" name="PlaceHolder 3"/>
          <p:cNvSpPr>
            <a:spLocks noGrp="1"/>
          </p:cNvSpPr>
          <p:nvPr>
            <p:ph type="body"/>
          </p:nvPr>
        </p:nvSpPr>
        <p:spPr>
          <a:xfrm>
            <a:off x="685440" y="4343040"/>
            <a:ext cx="5482800" cy="4205520"/>
          </a:xfrm>
          <a:prstGeom prst="rect">
            <a:avLst/>
          </a:prstGeom>
        </p:spPr>
        <p:txBody>
          <a:bodyPr wrap="none" lIns="0" tIns="0" rIns="0" bIns="0"/>
          <a:lstStyle/>
          <a:p>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CustomShape 1"/>
          <p:cNvSpPr/>
          <p:nvPr/>
        </p:nvSpPr>
        <p:spPr>
          <a:xfrm>
            <a:off x="3884760" y="8685360"/>
            <a:ext cx="2966400" cy="451800"/>
          </a:xfrm>
          <a:prstGeom prst="rect">
            <a:avLst/>
          </a:prstGeom>
          <a:noFill/>
        </p:spPr>
        <p:txBody>
          <a:bodyPr lIns="90000" tIns="46800" rIns="90000" bIns="46800" anchor="b"/>
          <a:lstStyle/>
          <a:p>
            <a:pPr algn="r">
              <a:lnSpc>
                <a:spcPct val="100000"/>
              </a:lnSpc>
              <a:buFont typeface="Arial"/>
              <a:buChar char="•"/>
            </a:pPr>
            <a:fld id="{45F940D4-43F4-4C10-8AD7-CCA94CBBE650}" type="slidenum">
              <a:rPr lang="en-US" sz="1200">
                <a:solidFill>
                  <a:srgbClr val="000000"/>
                </a:solidFill>
              </a:rPr>
              <a:t>34</a:t>
            </a:fld>
            <a:endParaRPr/>
          </a:p>
        </p:txBody>
      </p:sp>
      <p:sp>
        <p:nvSpPr>
          <p:cNvPr id="423" name="CustomShape 2"/>
          <p:cNvSpPr/>
          <p:nvPr/>
        </p:nvSpPr>
        <p:spPr>
          <a:xfrm>
            <a:off x="1143000" y="685800"/>
            <a:ext cx="4571640" cy="3428640"/>
          </a:xfrm>
          <a:prstGeom prst="rect">
            <a:avLst/>
          </a:prstGeom>
          <a:solidFill>
            <a:srgbClr val="FFFFFF"/>
          </a:solidFill>
          <a:ln w="9360">
            <a:solidFill>
              <a:srgbClr val="000000"/>
            </a:solidFill>
            <a:miter/>
          </a:ln>
        </p:spPr>
      </p:sp>
      <p:sp>
        <p:nvSpPr>
          <p:cNvPr id="424" name="PlaceHolder 3"/>
          <p:cNvSpPr>
            <a:spLocks noGrp="1"/>
          </p:cNvSpPr>
          <p:nvPr>
            <p:ph type="body"/>
          </p:nvPr>
        </p:nvSpPr>
        <p:spPr>
          <a:xfrm>
            <a:off x="685440" y="4343040"/>
            <a:ext cx="5482800" cy="4205520"/>
          </a:xfrm>
          <a:prstGeom prst="rect">
            <a:avLst/>
          </a:prstGeom>
        </p:spPr>
        <p:txBody>
          <a:bodyPr wrap="none" lIns="0" tIns="0" rIns="0" bIns="0"/>
          <a:lstStyle/>
          <a:p>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CustomShape 1"/>
          <p:cNvSpPr/>
          <p:nvPr/>
        </p:nvSpPr>
        <p:spPr>
          <a:xfrm>
            <a:off x="3884760" y="8685360"/>
            <a:ext cx="2967840" cy="453240"/>
          </a:xfrm>
          <a:prstGeom prst="rect">
            <a:avLst/>
          </a:prstGeom>
          <a:noFill/>
        </p:spPr>
        <p:txBody>
          <a:bodyPr lIns="90000" tIns="46800" rIns="90000" bIns="46800" anchor="b"/>
          <a:lstStyle/>
          <a:p>
            <a:pPr>
              <a:lnSpc>
                <a:spcPct val="100000"/>
              </a:lnSpc>
            </a:pPr>
            <a:fld id="{974C73BE-E30A-4883-9105-471DBC961FDB}" type="slidenum">
              <a:rPr lang="en-US" sz="2400">
                <a:solidFill>
                  <a:srgbClr val="000000"/>
                </a:solidFill>
                <a:latin typeface="Arial"/>
                <a:ea typeface="ＭＳ Ｐゴシック"/>
              </a:rPr>
              <a:t>35</a:t>
            </a:fld>
            <a:endParaRPr/>
          </a:p>
        </p:txBody>
      </p:sp>
      <p:sp>
        <p:nvSpPr>
          <p:cNvPr id="426" name="CustomShape 2"/>
          <p:cNvSpPr/>
          <p:nvPr/>
        </p:nvSpPr>
        <p:spPr>
          <a:xfrm>
            <a:off x="3884760" y="8685360"/>
            <a:ext cx="2966400" cy="451800"/>
          </a:xfrm>
          <a:prstGeom prst="rect">
            <a:avLst/>
          </a:prstGeom>
          <a:noFill/>
        </p:spPr>
        <p:txBody>
          <a:bodyPr lIns="90000" tIns="46800" rIns="90000" bIns="46800" anchor="b"/>
          <a:lstStyle/>
          <a:p>
            <a:pPr algn="r">
              <a:lnSpc>
                <a:spcPct val="100000"/>
              </a:lnSpc>
            </a:pPr>
            <a:fld id="{DB9A8D9C-EDDD-4FF0-B224-443C9B411801}" type="slidenum">
              <a:rPr lang="en-US" sz="1200">
                <a:solidFill>
                  <a:srgbClr val="000000"/>
                </a:solidFill>
                <a:latin typeface="Arial"/>
                <a:ea typeface="ＭＳ Ｐゴシック"/>
              </a:rPr>
              <a:t>35</a:t>
            </a:fld>
            <a:endParaRPr/>
          </a:p>
        </p:txBody>
      </p:sp>
      <p:sp>
        <p:nvSpPr>
          <p:cNvPr id="427" name="CustomShape 3"/>
          <p:cNvSpPr/>
          <p:nvPr/>
        </p:nvSpPr>
        <p:spPr>
          <a:xfrm>
            <a:off x="1143000" y="685800"/>
            <a:ext cx="4571280" cy="3428280"/>
          </a:xfrm>
          <a:prstGeom prst="rect">
            <a:avLst/>
          </a:prstGeom>
          <a:solidFill>
            <a:srgbClr val="FFFFFF"/>
          </a:solidFill>
          <a:ln w="9360">
            <a:solidFill>
              <a:srgbClr val="000000"/>
            </a:solidFill>
            <a:miter/>
          </a:ln>
        </p:spPr>
      </p:sp>
      <p:sp>
        <p:nvSpPr>
          <p:cNvPr id="428" name="PlaceHolder 4"/>
          <p:cNvSpPr>
            <a:spLocks noGrp="1"/>
          </p:cNvSpPr>
          <p:nvPr>
            <p:ph type="body"/>
          </p:nvPr>
        </p:nvSpPr>
        <p:spPr>
          <a:xfrm>
            <a:off x="685800" y="4343400"/>
            <a:ext cx="5482440" cy="4204440"/>
          </a:xfrm>
          <a:prstGeom prst="rect">
            <a:avLst/>
          </a:prstGeom>
        </p:spPr>
        <p:txBody>
          <a:bodyPr wrap="none" lIns="90000" tIns="46800" rIns="90000" bIns="46800" anchor="ct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CustomShape 1"/>
          <p:cNvSpPr/>
          <p:nvPr/>
        </p:nvSpPr>
        <p:spPr>
          <a:xfrm>
            <a:off x="3884760" y="8685360"/>
            <a:ext cx="2967840" cy="453240"/>
          </a:xfrm>
          <a:prstGeom prst="rect">
            <a:avLst/>
          </a:prstGeom>
          <a:noFill/>
        </p:spPr>
        <p:txBody>
          <a:bodyPr lIns="90000" tIns="46800" rIns="90000" bIns="46800" anchor="b"/>
          <a:lstStyle/>
          <a:p>
            <a:pPr>
              <a:lnSpc>
                <a:spcPct val="100000"/>
              </a:lnSpc>
            </a:pPr>
            <a:fld id="{F9B53EB9-646C-444A-A0DD-23F07791CB6D}" type="slidenum">
              <a:rPr lang="en-US" sz="2400">
                <a:solidFill>
                  <a:srgbClr val="000000"/>
                </a:solidFill>
                <a:latin typeface="Arial"/>
                <a:ea typeface="ＭＳ Ｐゴシック"/>
              </a:rPr>
              <a:t>36</a:t>
            </a:fld>
            <a:endParaRPr/>
          </a:p>
        </p:txBody>
      </p:sp>
      <p:sp>
        <p:nvSpPr>
          <p:cNvPr id="430" name="CustomShape 2"/>
          <p:cNvSpPr/>
          <p:nvPr/>
        </p:nvSpPr>
        <p:spPr>
          <a:xfrm>
            <a:off x="3884760" y="8685360"/>
            <a:ext cx="2966400" cy="451800"/>
          </a:xfrm>
          <a:prstGeom prst="rect">
            <a:avLst/>
          </a:prstGeom>
          <a:noFill/>
        </p:spPr>
        <p:txBody>
          <a:bodyPr lIns="90000" tIns="46800" rIns="90000" bIns="46800" anchor="b"/>
          <a:lstStyle/>
          <a:p>
            <a:pPr algn="r">
              <a:lnSpc>
                <a:spcPct val="100000"/>
              </a:lnSpc>
            </a:pPr>
            <a:fld id="{CDB45C6B-D2FC-4A0B-8056-14103CFA5E46}" type="slidenum">
              <a:rPr lang="en-US" sz="1200">
                <a:solidFill>
                  <a:srgbClr val="000000"/>
                </a:solidFill>
                <a:latin typeface="Arial"/>
                <a:ea typeface="ＭＳ Ｐゴシック"/>
              </a:rPr>
              <a:t>36</a:t>
            </a:fld>
            <a:endParaRPr/>
          </a:p>
        </p:txBody>
      </p:sp>
      <p:sp>
        <p:nvSpPr>
          <p:cNvPr id="431" name="CustomShape 3"/>
          <p:cNvSpPr/>
          <p:nvPr/>
        </p:nvSpPr>
        <p:spPr>
          <a:xfrm>
            <a:off x="1143000" y="685800"/>
            <a:ext cx="4571280" cy="3428280"/>
          </a:xfrm>
          <a:prstGeom prst="rect">
            <a:avLst/>
          </a:prstGeom>
          <a:solidFill>
            <a:srgbClr val="FFFFFF"/>
          </a:solidFill>
          <a:ln w="9360">
            <a:solidFill>
              <a:srgbClr val="000000"/>
            </a:solidFill>
            <a:miter/>
          </a:ln>
        </p:spPr>
      </p:sp>
      <p:sp>
        <p:nvSpPr>
          <p:cNvPr id="432" name="PlaceHolder 4"/>
          <p:cNvSpPr>
            <a:spLocks noGrp="1"/>
          </p:cNvSpPr>
          <p:nvPr>
            <p:ph type="body"/>
          </p:nvPr>
        </p:nvSpPr>
        <p:spPr>
          <a:xfrm>
            <a:off x="685800" y="4343400"/>
            <a:ext cx="5482440" cy="4204440"/>
          </a:xfrm>
          <a:prstGeom prst="rect">
            <a:avLst/>
          </a:prstGeom>
        </p:spPr>
        <p:txBody>
          <a:bodyPr wrap="none" lIns="90000" tIns="46800" rIns="90000" bIns="46800" anchor="ctr"/>
          <a:lstStyle/>
          <a:p>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CustomShape 1"/>
          <p:cNvSpPr/>
          <p:nvPr/>
        </p:nvSpPr>
        <p:spPr>
          <a:xfrm>
            <a:off x="3884760" y="8685360"/>
            <a:ext cx="2967840" cy="453240"/>
          </a:xfrm>
          <a:prstGeom prst="rect">
            <a:avLst/>
          </a:prstGeom>
          <a:noFill/>
        </p:spPr>
        <p:txBody>
          <a:bodyPr lIns="90000" tIns="46800" rIns="90000" bIns="46800" anchor="b"/>
          <a:lstStyle/>
          <a:p>
            <a:pPr>
              <a:lnSpc>
                <a:spcPct val="100000"/>
              </a:lnSpc>
            </a:pPr>
            <a:fld id="{E27C35B1-08F4-463B-9D9B-621A8A91E64C}" type="slidenum">
              <a:rPr lang="en-US" sz="2400">
                <a:solidFill>
                  <a:srgbClr val="000000"/>
                </a:solidFill>
                <a:latin typeface="Arial"/>
                <a:ea typeface="ＭＳ Ｐゴシック"/>
              </a:rPr>
              <a:t>37</a:t>
            </a:fld>
            <a:endParaRPr/>
          </a:p>
        </p:txBody>
      </p:sp>
      <p:sp>
        <p:nvSpPr>
          <p:cNvPr id="434" name="PlaceHolder 2"/>
          <p:cNvSpPr>
            <a:spLocks noGrp="1"/>
          </p:cNvSpPr>
          <p:nvPr>
            <p:ph type="body"/>
          </p:nvPr>
        </p:nvSpPr>
        <p:spPr>
          <a:xfrm>
            <a:off x="685800" y="4343400"/>
            <a:ext cx="5481000" cy="4110840"/>
          </a:xfrm>
          <a:prstGeom prst="rect">
            <a:avLst/>
          </a:prstGeom>
        </p:spPr>
        <p:txBody>
          <a:bodyPr wrap="none" lIns="90000" tIns="46800" rIns="90000" bIns="46800" anchor="ctr"/>
          <a:lstStyle/>
          <a:p>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CustomShape 1"/>
          <p:cNvSpPr/>
          <p:nvPr/>
        </p:nvSpPr>
        <p:spPr>
          <a:xfrm>
            <a:off x="3884760" y="8685360"/>
            <a:ext cx="2967840" cy="453240"/>
          </a:xfrm>
          <a:prstGeom prst="rect">
            <a:avLst/>
          </a:prstGeom>
          <a:noFill/>
        </p:spPr>
        <p:txBody>
          <a:bodyPr lIns="90000" tIns="46800" rIns="90000" bIns="46800" anchor="b"/>
          <a:lstStyle/>
          <a:p>
            <a:pPr>
              <a:lnSpc>
                <a:spcPct val="100000"/>
              </a:lnSpc>
            </a:pPr>
            <a:fld id="{2E11850E-F90E-406F-914D-4C1937AA9685}" type="slidenum">
              <a:rPr lang="en-US" sz="2400">
                <a:solidFill>
                  <a:srgbClr val="000000"/>
                </a:solidFill>
                <a:latin typeface="Arial"/>
                <a:ea typeface="ＭＳ Ｐゴシック"/>
              </a:rPr>
              <a:t>38</a:t>
            </a:fld>
            <a:endParaRPr/>
          </a:p>
        </p:txBody>
      </p:sp>
      <p:sp>
        <p:nvSpPr>
          <p:cNvPr id="436" name="CustomShape 2"/>
          <p:cNvSpPr/>
          <p:nvPr/>
        </p:nvSpPr>
        <p:spPr>
          <a:xfrm>
            <a:off x="3884760" y="8685360"/>
            <a:ext cx="2966400" cy="451800"/>
          </a:xfrm>
          <a:prstGeom prst="rect">
            <a:avLst/>
          </a:prstGeom>
          <a:noFill/>
        </p:spPr>
        <p:txBody>
          <a:bodyPr lIns="90000" tIns="46800" rIns="90000" bIns="46800" anchor="b"/>
          <a:lstStyle/>
          <a:p>
            <a:pPr algn="r">
              <a:lnSpc>
                <a:spcPct val="100000"/>
              </a:lnSpc>
            </a:pPr>
            <a:fld id="{05080A89-D056-4BC1-B022-1DAE59EA15EA}" type="slidenum">
              <a:rPr lang="en-US" sz="1200">
                <a:solidFill>
                  <a:srgbClr val="000000"/>
                </a:solidFill>
                <a:latin typeface="Arial"/>
                <a:ea typeface="ＭＳ Ｐゴシック"/>
              </a:rPr>
              <a:t>38</a:t>
            </a:fld>
            <a:endParaRPr/>
          </a:p>
        </p:txBody>
      </p:sp>
      <p:sp>
        <p:nvSpPr>
          <p:cNvPr id="437" name="CustomShape 3"/>
          <p:cNvSpPr/>
          <p:nvPr/>
        </p:nvSpPr>
        <p:spPr>
          <a:xfrm>
            <a:off x="1143000" y="685800"/>
            <a:ext cx="4571280" cy="3428280"/>
          </a:xfrm>
          <a:prstGeom prst="rect">
            <a:avLst/>
          </a:prstGeom>
          <a:solidFill>
            <a:srgbClr val="FFFFFF"/>
          </a:solidFill>
          <a:ln w="9360">
            <a:solidFill>
              <a:srgbClr val="000000"/>
            </a:solidFill>
            <a:miter/>
          </a:ln>
        </p:spPr>
      </p:sp>
      <p:sp>
        <p:nvSpPr>
          <p:cNvPr id="438" name="PlaceHolder 4"/>
          <p:cNvSpPr>
            <a:spLocks noGrp="1"/>
          </p:cNvSpPr>
          <p:nvPr>
            <p:ph type="body"/>
          </p:nvPr>
        </p:nvSpPr>
        <p:spPr>
          <a:xfrm>
            <a:off x="685800" y="4343400"/>
            <a:ext cx="5482440" cy="4204440"/>
          </a:xfrm>
          <a:prstGeom prst="rect">
            <a:avLst/>
          </a:prstGeom>
        </p:spPr>
        <p:txBody>
          <a:bodyPr wrap="none" lIns="90000" tIns="46800" rIns="90000" bIns="46800" anchor="ctr"/>
          <a:lstStyle/>
          <a:p>
            <a:r>
              <a:rPr lang="en-US" sz="1600" dirty="0"/>
              <a:t>I was watching the real-time display with a 2 second time constant on each channel of the filter bank</a:t>
            </a:r>
            <a:endParaRPr sz="1600" dirty="0"/>
          </a:p>
          <a:p>
            <a:r>
              <a:rPr lang="en-US" sz="1600" dirty="0"/>
              <a:t> Each channel had an analog lock-in and integrator and had a unique gain and zero offset.</a:t>
            </a:r>
            <a:endParaRPr sz="1600" dirty="0"/>
          </a:p>
          <a:p>
            <a:r>
              <a:rPr lang="en-US" sz="1600" dirty="0"/>
              <a:t> A multiplexer cycled through the channels and displayed them on this oscilloscope</a:t>
            </a:r>
            <a:endParaRPr sz="1600" dirty="0"/>
          </a:p>
          <a:p>
            <a:r>
              <a:rPr lang="en-US" sz="1600" dirty="0"/>
              <a:t>When observing, it could integrate for many minutes, but at the end wrote the results to magnetic tape and cleared the integrators.</a:t>
            </a:r>
          </a:p>
          <a:p>
            <a:r>
              <a:rPr lang="en-US" sz="1600" dirty="0"/>
              <a:t>As I watched ...</a:t>
            </a:r>
          </a:p>
          <a:p>
            <a:r>
              <a:rPr lang="en-US" sz="1600" dirty="0"/>
              <a:t>The tapes could be read at the UA in Tucson, but there were no programs to handle the data.</a:t>
            </a:r>
            <a:endParaRPr sz="1600"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PlaceHolder 1"/>
          <p:cNvSpPr>
            <a:spLocks noGrp="1"/>
          </p:cNvSpPr>
          <p:nvPr>
            <p:ph type="body"/>
          </p:nvPr>
        </p:nvSpPr>
        <p:spPr>
          <a:xfrm>
            <a:off x="756000" y="5078520"/>
            <a:ext cx="6047640" cy="4811040"/>
          </a:xfrm>
          <a:prstGeom prst="rect">
            <a:avLst/>
          </a:prstGeom>
        </p:spPr>
        <p:txBody>
          <a:bodyPr wrap="none" lIns="0" tIns="0" rIns="0" bIns="0"/>
          <a:lstStyle/>
          <a:p>
            <a:r>
              <a:rPr lang="en-US" sz="1400" dirty="0"/>
              <a:t>Regret missing the broad wings.  1957 Ben </a:t>
            </a:r>
            <a:r>
              <a:rPr lang="en-US" sz="1400" dirty="0" err="1"/>
              <a:t>Ziuckerman</a:t>
            </a:r>
            <a:endParaRPr sz="1400"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PlaceHolder 1"/>
          <p:cNvSpPr>
            <a:spLocks noGrp="1"/>
          </p:cNvSpPr>
          <p:nvPr>
            <p:ph type="body"/>
          </p:nvPr>
        </p:nvSpPr>
        <p:spPr>
          <a:xfrm>
            <a:off x="685800" y="4343400"/>
            <a:ext cx="5482440" cy="4110840"/>
          </a:xfrm>
          <a:prstGeom prst="rect">
            <a:avLst/>
          </a:prstGeom>
        </p:spPr>
        <p:txBody>
          <a:bodyPr lIns="90000" tIns="46800" rIns="90000" bIns="46800"/>
          <a:lstStyle/>
          <a:p>
            <a:pPr>
              <a:lnSpc>
                <a:spcPct val="90000"/>
              </a:lnSpc>
              <a:buFont typeface="Arial"/>
              <a:buChar char="•"/>
            </a:pPr>
            <a:r>
              <a:rPr lang="en-US" sz="1600" dirty="0">
                <a:solidFill>
                  <a:srgbClr val="000000"/>
                </a:solidFill>
                <a:latin typeface="Times New Roman"/>
                <a:ea typeface="ＭＳ Ｐゴシック"/>
              </a:rPr>
              <a:t>Remarkably, our first observation was of the brightest CO source in the sky</a:t>
            </a:r>
            <a:endParaRPr sz="1600" dirty="0"/>
          </a:p>
          <a:p>
            <a:pPr>
              <a:lnSpc>
                <a:spcPct val="90000"/>
              </a:lnSpc>
              <a:buFont typeface="Arial"/>
              <a:buChar char="•"/>
            </a:pPr>
            <a:r>
              <a:rPr lang="en-US" sz="1600" dirty="0">
                <a:solidFill>
                  <a:srgbClr val="000000"/>
                </a:solidFill>
                <a:latin typeface="Times New Roman"/>
                <a:ea typeface="ＭＳ Ｐゴシック"/>
              </a:rPr>
              <a:t>After exploring it until it set we slept during what we have called dead time and then found CO in several galactic HII regions the next day</a:t>
            </a:r>
            <a:endParaRPr sz="1600" dirty="0"/>
          </a:p>
          <a:p>
            <a:pPr>
              <a:lnSpc>
                <a:spcPct val="90000"/>
              </a:lnSpc>
              <a:buFont typeface="Arial"/>
              <a:buChar char="•"/>
            </a:pPr>
            <a:r>
              <a:rPr lang="en-US" sz="1600" dirty="0">
                <a:solidFill>
                  <a:srgbClr val="000000"/>
                </a:solidFill>
                <a:latin typeface="Times New Roman"/>
                <a:ea typeface="ＭＳ Ｐゴシック"/>
              </a:rPr>
              <a:t>13CO</a:t>
            </a:r>
            <a:endParaRPr sz="1600" dirty="0"/>
          </a:p>
          <a:p>
            <a:pPr>
              <a:lnSpc>
                <a:spcPct val="90000"/>
              </a:lnSpc>
              <a:buFont typeface="Arial"/>
              <a:buChar char="•"/>
            </a:pPr>
            <a:r>
              <a:rPr lang="en-US" sz="1600" dirty="0">
                <a:solidFill>
                  <a:srgbClr val="000000"/>
                </a:solidFill>
                <a:latin typeface="Times New Roman"/>
                <a:ea typeface="ＭＳ Ｐゴシック"/>
              </a:rPr>
              <a:t>Millimeter-waves allowed rotational transitions of many species to be observed</a:t>
            </a:r>
            <a:endParaRPr sz="1600" dirty="0"/>
          </a:p>
          <a:p>
            <a:pPr>
              <a:lnSpc>
                <a:spcPct val="90000"/>
              </a:lnSpc>
              <a:buFont typeface="Arial"/>
              <a:buChar char="•"/>
            </a:pPr>
            <a:r>
              <a:rPr lang="en-US" sz="1600" dirty="0">
                <a:solidFill>
                  <a:srgbClr val="000000"/>
                </a:solidFill>
                <a:latin typeface="Times New Roman"/>
                <a:ea typeface="ＭＳ Ｐゴシック"/>
              </a:rPr>
              <a:t>It was an amazing time and a lot of fun</a:t>
            </a:r>
            <a:endParaRPr sz="1600" dirty="0"/>
          </a:p>
          <a:p>
            <a:pPr>
              <a:lnSpc>
                <a:spcPct val="90000"/>
              </a:lnSpc>
              <a:buFont typeface="Arial"/>
              <a:buChar char="•"/>
            </a:pPr>
            <a:r>
              <a:rPr lang="en-US" sz="1600" dirty="0">
                <a:solidFill>
                  <a:srgbClr val="000000"/>
                </a:solidFill>
                <a:latin typeface="Times New Roman"/>
                <a:ea typeface="ＭＳ Ｐゴシック"/>
              </a:rPr>
              <a:t>We had many joint projects with Pat Thaddeus and Phil Solomon and their students</a:t>
            </a:r>
            <a:endParaRPr sz="1600" dirty="0"/>
          </a:p>
          <a:p>
            <a:pPr>
              <a:lnSpc>
                <a:spcPct val="90000"/>
              </a:lnSpc>
              <a:buFont typeface="Arial"/>
              <a:buChar char="•"/>
            </a:pPr>
            <a:r>
              <a:rPr lang="en-US" sz="1600" dirty="0">
                <a:solidFill>
                  <a:srgbClr val="000000"/>
                </a:solidFill>
                <a:latin typeface="Times New Roman"/>
                <a:ea typeface="ＭＳ Ｐゴシック"/>
              </a:rPr>
              <a:t>We worked hard but there were a lot of new molecules and sources that provided instant gratification</a:t>
            </a:r>
          </a:p>
          <a:p>
            <a:pPr>
              <a:lnSpc>
                <a:spcPct val="90000"/>
              </a:lnSpc>
              <a:buFont typeface="Arial"/>
              <a:buChar char="•"/>
            </a:pPr>
            <a:r>
              <a:rPr lang="en-US" sz="1600" dirty="0">
                <a:solidFill>
                  <a:srgbClr val="000000"/>
                </a:solidFill>
                <a:latin typeface="Times New Roman"/>
                <a:ea typeface="ＭＳ Ｐゴシック"/>
              </a:rPr>
              <a:t>Depressed after 24 hours of not finding anything new</a:t>
            </a:r>
            <a:endParaRPr sz="1600" dirty="0"/>
          </a:p>
          <a:p>
            <a:pPr>
              <a:lnSpc>
                <a:spcPct val="100000"/>
              </a:lnSpc>
            </a:pPr>
            <a:endParaRPr sz="1600" dirty="0"/>
          </a:p>
        </p:txBody>
      </p:sp>
      <p:sp>
        <p:nvSpPr>
          <p:cNvPr id="441" name="CustomShape 2"/>
          <p:cNvSpPr/>
          <p:nvPr/>
        </p:nvSpPr>
        <p:spPr>
          <a:xfrm>
            <a:off x="3884760" y="8685360"/>
            <a:ext cx="2967840" cy="453240"/>
          </a:xfrm>
          <a:prstGeom prst="rect">
            <a:avLst/>
          </a:prstGeom>
          <a:noFill/>
        </p:spPr>
        <p:txBody>
          <a:bodyPr lIns="90000" tIns="46800" rIns="90000" bIns="46800" anchor="b"/>
          <a:lstStyle/>
          <a:p>
            <a:pPr>
              <a:lnSpc>
                <a:spcPct val="100000"/>
              </a:lnSpc>
            </a:pPr>
            <a:fld id="{2C8438AB-FB0D-421B-9530-FA2D7DFC9F96}" type="slidenum">
              <a:rPr lang="en-US" sz="2400">
                <a:solidFill>
                  <a:srgbClr val="000000"/>
                </a:solidFill>
                <a:latin typeface="Arial"/>
                <a:ea typeface="ＭＳ Ｐゴシック"/>
              </a:rPr>
              <a:t>40</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PlaceHolder 1"/>
          <p:cNvSpPr>
            <a:spLocks noGrp="1"/>
          </p:cNvSpPr>
          <p:nvPr>
            <p:ph type="body"/>
          </p:nvPr>
        </p:nvSpPr>
        <p:spPr>
          <a:xfrm>
            <a:off x="685800" y="4343400"/>
            <a:ext cx="5482440" cy="4110840"/>
          </a:xfrm>
          <a:prstGeom prst="rect">
            <a:avLst/>
          </a:prstGeom>
        </p:spPr>
        <p:txBody>
          <a:bodyPr lIns="90000" tIns="46800" rIns="90000" bIns="46800"/>
          <a:lstStyle/>
          <a:p>
            <a:pPr>
              <a:lnSpc>
                <a:spcPct val="100000"/>
              </a:lnSpc>
            </a:pPr>
            <a:r>
              <a:rPr lang="en-US" sz="1600" dirty="0">
                <a:solidFill>
                  <a:srgbClr val="000000"/>
                </a:solidFill>
                <a:latin typeface="Times New Roman"/>
                <a:ea typeface="ＭＳ Ｐゴシック"/>
              </a:rPr>
              <a:t>We also planned the 7-meter antenna for Communications and Astronomy</a:t>
            </a:r>
            <a:endParaRPr sz="1600" dirty="0"/>
          </a:p>
          <a:p>
            <a:pPr>
              <a:lnSpc>
                <a:spcPct val="100000"/>
              </a:lnSpc>
            </a:pPr>
            <a:r>
              <a:rPr lang="en-US" sz="1600" dirty="0">
                <a:solidFill>
                  <a:srgbClr val="000000"/>
                </a:solidFill>
                <a:latin typeface="Times New Roman"/>
                <a:ea typeface="ＭＳ Ｐゴシック"/>
              </a:rPr>
              <a:t>Offset for a clean beam</a:t>
            </a:r>
            <a:endParaRPr sz="1600" dirty="0"/>
          </a:p>
          <a:p>
            <a:pPr>
              <a:lnSpc>
                <a:spcPct val="100000"/>
              </a:lnSpc>
            </a:pPr>
            <a:r>
              <a:rPr lang="en-US" sz="1600" dirty="0">
                <a:solidFill>
                  <a:srgbClr val="000000"/>
                </a:solidFill>
                <a:latin typeface="Times New Roman"/>
                <a:ea typeface="ＭＳ Ｐゴシック"/>
              </a:rPr>
              <a:t>Satellite work in bad weather, astronomy in good.</a:t>
            </a:r>
            <a:endParaRPr sz="1600" dirty="0"/>
          </a:p>
          <a:p>
            <a:pPr>
              <a:lnSpc>
                <a:spcPct val="100000"/>
              </a:lnSpc>
            </a:pPr>
            <a:r>
              <a:rPr lang="en-US" sz="1600" dirty="0">
                <a:solidFill>
                  <a:srgbClr val="000000"/>
                </a:solidFill>
                <a:latin typeface="Times New Roman"/>
                <a:ea typeface="ＭＳ Ｐゴシック"/>
              </a:rPr>
              <a:t>Once we had a solid state LO, we ran for 1/2 day or more unattended</a:t>
            </a:r>
            <a:endParaRPr sz="1600" dirty="0"/>
          </a:p>
        </p:txBody>
      </p:sp>
      <p:sp>
        <p:nvSpPr>
          <p:cNvPr id="443" name="CustomShape 2"/>
          <p:cNvSpPr/>
          <p:nvPr/>
        </p:nvSpPr>
        <p:spPr>
          <a:xfrm>
            <a:off x="3884760" y="8685360"/>
            <a:ext cx="2967840" cy="453240"/>
          </a:xfrm>
          <a:prstGeom prst="rect">
            <a:avLst/>
          </a:prstGeom>
          <a:noFill/>
        </p:spPr>
        <p:txBody>
          <a:bodyPr lIns="90000" tIns="46800" rIns="90000" bIns="46800" anchor="b"/>
          <a:lstStyle/>
          <a:p>
            <a:pPr>
              <a:lnSpc>
                <a:spcPct val="100000"/>
              </a:lnSpc>
            </a:pPr>
            <a:fld id="{2247D732-1A79-469B-818E-CF30592EB39B}" type="slidenum">
              <a:rPr lang="en-US" sz="2400">
                <a:solidFill>
                  <a:srgbClr val="000000"/>
                </a:solidFill>
                <a:latin typeface="Arial"/>
                <a:ea typeface="ＭＳ Ｐゴシック"/>
              </a:rPr>
              <a:t>41</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PlaceHolder 1"/>
          <p:cNvSpPr>
            <a:spLocks noGrp="1"/>
          </p:cNvSpPr>
          <p:nvPr>
            <p:ph type="body"/>
          </p:nvPr>
        </p:nvSpPr>
        <p:spPr>
          <a:xfrm>
            <a:off x="685800" y="4343400"/>
            <a:ext cx="5482440" cy="4110840"/>
          </a:xfrm>
          <a:prstGeom prst="rect">
            <a:avLst/>
          </a:prstGeom>
        </p:spPr>
        <p:txBody>
          <a:bodyPr lIns="90000" tIns="46800" rIns="90000" bIns="46800"/>
          <a:lstStyle/>
          <a:p>
            <a:pPr>
              <a:lnSpc>
                <a:spcPct val="100000"/>
              </a:lnSpc>
            </a:pPr>
            <a:r>
              <a:rPr lang="en-US" sz="1600" dirty="0">
                <a:solidFill>
                  <a:srgbClr val="000000"/>
                </a:solidFill>
                <a:latin typeface="Times New Roman"/>
                <a:ea typeface="ＭＳ Ｐゴシック"/>
              </a:rPr>
              <a:t>We did astronomy intensively through the late ‘80s with the 7-meter</a:t>
            </a:r>
          </a:p>
          <a:p>
            <a:pPr>
              <a:lnSpc>
                <a:spcPct val="100000"/>
              </a:lnSpc>
            </a:pPr>
            <a:r>
              <a:rPr lang="en-US" sz="1600" dirty="0">
                <a:solidFill>
                  <a:srgbClr val="000000"/>
                </a:solidFill>
                <a:latin typeface="Times New Roman"/>
                <a:ea typeface="ＭＳ Ｐゴシック"/>
              </a:rPr>
              <a:t>Orion Molecular cloud from which the Orion Nebula formed.</a:t>
            </a:r>
            <a:endParaRPr sz="1600" dirty="0"/>
          </a:p>
        </p:txBody>
      </p:sp>
      <p:sp>
        <p:nvSpPr>
          <p:cNvPr id="445" name="CustomShape 2"/>
          <p:cNvSpPr/>
          <p:nvPr/>
        </p:nvSpPr>
        <p:spPr>
          <a:xfrm>
            <a:off x="3884760" y="8685360"/>
            <a:ext cx="2967840" cy="453240"/>
          </a:xfrm>
          <a:prstGeom prst="rect">
            <a:avLst/>
          </a:prstGeom>
          <a:noFill/>
        </p:spPr>
        <p:txBody>
          <a:bodyPr lIns="90000" tIns="46800" rIns="90000" bIns="46800" anchor="b"/>
          <a:lstStyle/>
          <a:p>
            <a:pPr>
              <a:lnSpc>
                <a:spcPct val="100000"/>
              </a:lnSpc>
            </a:pPr>
            <a:fld id="{DE8BAF63-2722-410C-9B9F-04E6EDDAB2A4}" type="slidenum">
              <a:rPr lang="en-US" sz="2400">
                <a:solidFill>
                  <a:srgbClr val="000000"/>
                </a:solidFill>
                <a:latin typeface="Arial"/>
                <a:ea typeface="ＭＳ Ｐゴシック"/>
              </a:rPr>
              <a:t>42</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CustomShape 1"/>
          <p:cNvSpPr/>
          <p:nvPr/>
        </p:nvSpPr>
        <p:spPr>
          <a:xfrm>
            <a:off x="3884760" y="8685360"/>
            <a:ext cx="2967840" cy="453240"/>
          </a:xfrm>
          <a:prstGeom prst="rect">
            <a:avLst/>
          </a:prstGeom>
          <a:noFill/>
        </p:spPr>
        <p:txBody>
          <a:bodyPr lIns="90000" tIns="46800" rIns="90000" bIns="46800" anchor="b"/>
          <a:lstStyle/>
          <a:p>
            <a:pPr>
              <a:lnSpc>
                <a:spcPct val="100000"/>
              </a:lnSpc>
            </a:pPr>
            <a:fld id="{5F870A2E-9221-410A-8D1B-D4BB79FC8DBA}" type="slidenum">
              <a:rPr lang="en-US" sz="2400">
                <a:solidFill>
                  <a:srgbClr val="000000"/>
                </a:solidFill>
                <a:latin typeface="Arial"/>
                <a:ea typeface="ＭＳ Ｐゴシック"/>
              </a:rPr>
              <a:t>4</a:t>
            </a:fld>
            <a:endParaRPr/>
          </a:p>
        </p:txBody>
      </p:sp>
      <p:sp>
        <p:nvSpPr>
          <p:cNvPr id="366" name="PlaceHolder 2"/>
          <p:cNvSpPr>
            <a:spLocks noGrp="1"/>
          </p:cNvSpPr>
          <p:nvPr>
            <p:ph type="body"/>
          </p:nvPr>
        </p:nvSpPr>
        <p:spPr>
          <a:xfrm>
            <a:off x="685800" y="4343400"/>
            <a:ext cx="5481000" cy="4109400"/>
          </a:xfrm>
          <a:prstGeom prst="rect">
            <a:avLst/>
          </a:prstGeom>
        </p:spPr>
        <p:txBody>
          <a:bodyPr wrap="none" lIns="90000" tIns="46800" rIns="90000" bIns="46800" anchor="ctr"/>
          <a:lstStyle/>
          <a:p>
            <a:pPr>
              <a:lnSpc>
                <a:spcPct val="100000"/>
              </a:lnSpc>
              <a:buFont typeface="Arial"/>
              <a:buChar char="•"/>
            </a:pPr>
            <a:r>
              <a:rPr lang="en-US" sz="1400" dirty="0">
                <a:solidFill>
                  <a:srgbClr val="000000"/>
                </a:solidFill>
                <a:latin typeface="Times New Roman"/>
                <a:ea typeface="ＭＳ Ｐゴシック"/>
              </a:rPr>
              <a:t>The group started working on microwave relay</a:t>
            </a:r>
            <a:endParaRPr sz="1400" dirty="0"/>
          </a:p>
          <a:p>
            <a:pPr>
              <a:lnSpc>
                <a:spcPct val="100000"/>
              </a:lnSpc>
              <a:buFont typeface="Arial"/>
              <a:buChar char="•"/>
            </a:pPr>
            <a:r>
              <a:rPr lang="en-US" sz="1400" dirty="0">
                <a:solidFill>
                  <a:srgbClr val="000000"/>
                </a:solidFill>
                <a:latin typeface="Times New Roman"/>
                <a:ea typeface="ＭＳ Ｐゴシック"/>
              </a:rPr>
              <a:t>During WWII they worked on radar.</a:t>
            </a:r>
            <a:endParaRPr sz="1400" dirty="0"/>
          </a:p>
          <a:p>
            <a:pPr>
              <a:lnSpc>
                <a:spcPct val="100000"/>
              </a:lnSpc>
              <a:buFont typeface="Arial"/>
              <a:buChar char="•"/>
            </a:pPr>
            <a:r>
              <a:rPr lang="en-US" sz="1400" dirty="0">
                <a:solidFill>
                  <a:srgbClr val="000000"/>
                </a:solidFill>
                <a:latin typeface="Times New Roman"/>
                <a:ea typeface="ＭＳ Ｐゴシック"/>
              </a:rPr>
              <a:t>Microwave relay systems developed after WWII</a:t>
            </a:r>
            <a:endParaRPr sz="1400" dirty="0"/>
          </a:p>
          <a:p>
            <a:pPr>
              <a:lnSpc>
                <a:spcPct val="100000"/>
              </a:lnSpc>
              <a:buFont typeface="Arial"/>
              <a:buChar char="•"/>
            </a:pPr>
            <a:r>
              <a:rPr lang="en-US" sz="1400" dirty="0">
                <a:solidFill>
                  <a:srgbClr val="000000"/>
                </a:solidFill>
                <a:latin typeface="Times New Roman"/>
                <a:ea typeface="ＭＳ Ｐゴシック"/>
              </a:rPr>
              <a:t>How Al Beck invented the Horn-Reflector.</a:t>
            </a:r>
            <a:endParaRPr sz="1400" dirty="0"/>
          </a:p>
          <a:p>
            <a:pPr>
              <a:lnSpc>
                <a:spcPct val="100000"/>
              </a:lnSpc>
            </a:pPr>
            <a:endParaRPr sz="1400"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CustomShape 1"/>
          <p:cNvSpPr/>
          <p:nvPr/>
        </p:nvSpPr>
        <p:spPr>
          <a:xfrm>
            <a:off x="3884760" y="8685360"/>
            <a:ext cx="2967840" cy="453240"/>
          </a:xfrm>
          <a:prstGeom prst="rect">
            <a:avLst/>
          </a:prstGeom>
          <a:noFill/>
        </p:spPr>
        <p:txBody>
          <a:bodyPr lIns="90000" tIns="46800" rIns="90000" bIns="46800" anchor="b"/>
          <a:lstStyle/>
          <a:p>
            <a:pPr>
              <a:lnSpc>
                <a:spcPct val="100000"/>
              </a:lnSpc>
            </a:pPr>
            <a:fld id="{82FA6B13-EACD-44AC-B06C-05FF756DC7F0}" type="slidenum">
              <a:rPr lang="en-US" sz="1200">
                <a:solidFill>
                  <a:srgbClr val="000000"/>
                </a:solidFill>
                <a:latin typeface="Arial"/>
                <a:ea typeface="ＭＳ Ｐゴシック"/>
              </a:rPr>
              <a:t>43</a:t>
            </a:fld>
            <a:endParaRPr/>
          </a:p>
        </p:txBody>
      </p:sp>
      <p:sp>
        <p:nvSpPr>
          <p:cNvPr id="450" name="CustomShape 2"/>
          <p:cNvSpPr/>
          <p:nvPr/>
        </p:nvSpPr>
        <p:spPr>
          <a:xfrm>
            <a:off x="3884760" y="8685360"/>
            <a:ext cx="2969640" cy="455040"/>
          </a:xfrm>
          <a:prstGeom prst="rect">
            <a:avLst/>
          </a:prstGeom>
          <a:noFill/>
        </p:spPr>
        <p:txBody>
          <a:bodyPr lIns="90000" tIns="46800" rIns="90000" bIns="46800" anchor="b"/>
          <a:lstStyle/>
          <a:p>
            <a:pPr algn="r">
              <a:lnSpc>
                <a:spcPct val="100000"/>
              </a:lnSpc>
            </a:pPr>
            <a:fld id="{10E8F996-A605-4945-942A-EF94108974EA}" type="slidenum">
              <a:rPr lang="en-US" sz="1200">
                <a:solidFill>
                  <a:srgbClr val="000000"/>
                </a:solidFill>
                <a:latin typeface="Arial"/>
                <a:ea typeface="ＭＳ Ｐゴシック"/>
              </a:rPr>
              <a:t>43</a:t>
            </a:fld>
            <a:endParaRPr/>
          </a:p>
        </p:txBody>
      </p:sp>
      <p:sp>
        <p:nvSpPr>
          <p:cNvPr id="451" name="CustomShape 3"/>
          <p:cNvSpPr/>
          <p:nvPr/>
        </p:nvSpPr>
        <p:spPr>
          <a:xfrm>
            <a:off x="1317600" y="878040"/>
            <a:ext cx="4220280" cy="3164760"/>
          </a:xfrm>
          <a:prstGeom prst="rect">
            <a:avLst/>
          </a:prstGeom>
          <a:solidFill>
            <a:srgbClr val="FFFFFF"/>
          </a:solidFill>
          <a:ln w="9360">
            <a:solidFill>
              <a:srgbClr val="000000"/>
            </a:solidFill>
            <a:miter/>
          </a:ln>
        </p:spPr>
      </p:sp>
      <p:sp>
        <p:nvSpPr>
          <p:cNvPr id="452" name="PlaceHolder 4"/>
          <p:cNvSpPr>
            <a:spLocks noGrp="1"/>
          </p:cNvSpPr>
          <p:nvPr>
            <p:ph type="body"/>
          </p:nvPr>
        </p:nvSpPr>
        <p:spPr>
          <a:xfrm>
            <a:off x="685800" y="4343400"/>
            <a:ext cx="5484240" cy="4207680"/>
          </a:xfrm>
          <a:prstGeom prst="rect">
            <a:avLst/>
          </a:prstGeom>
        </p:spPr>
        <p:txBody>
          <a:bodyPr wrap="none" lIns="90000" tIns="46800" rIns="90000" bIns="46800" anchor="ctr"/>
          <a:lstStyle/>
          <a:p>
            <a:pPr>
              <a:lnSpc>
                <a:spcPct val="100000"/>
              </a:lnSpc>
            </a:pPr>
            <a:r>
              <a:rPr lang="en-US" sz="1200">
                <a:solidFill>
                  <a:srgbClr val="000000"/>
                </a:solidFill>
                <a:latin typeface="Times New Roman"/>
                <a:ea typeface="ＭＳ Ｐゴシック"/>
              </a:rPr>
              <a:t>In 1994 I retired from Bell Labs and started working at the CfA and the SMA</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sz="1600" dirty="0"/>
              <a:t>After our discovery of CO, millimeter wave astronomy took off and NRAO proposed building a 25 m telescope</a:t>
            </a:r>
          </a:p>
          <a:p>
            <a:r>
              <a:rPr lang="en-US" sz="1600" dirty="0"/>
              <a:t>About</a:t>
            </a:r>
            <a:r>
              <a:rPr lang="en-US" sz="1600" baseline="0" dirty="0"/>
              <a:t> 1980, NSF declared that they were not going to fund it.</a:t>
            </a:r>
          </a:p>
          <a:p>
            <a:r>
              <a:rPr lang="en-US" sz="1600" baseline="0" dirty="0"/>
              <a:t>The mm-wave community proposed an array like the VLA  NSF bought in and the MMA project started</a:t>
            </a:r>
          </a:p>
          <a:p>
            <a:r>
              <a:rPr lang="en-US" sz="1600" baseline="0" dirty="0"/>
              <a:t>Eventually combined with European efforts along similar lines to propose what became ALMA</a:t>
            </a:r>
            <a:endParaRPr lang="en-US" sz="1600" dirty="0"/>
          </a:p>
          <a:p>
            <a:r>
              <a:rPr lang="en-US" sz="1600" dirty="0"/>
              <a:t>66 antennas 54 12m, 12 7m</a:t>
            </a:r>
          </a:p>
        </p:txBody>
      </p:sp>
      <p:sp>
        <p:nvSpPr>
          <p:cNvPr id="4" name="Slide Number Placeholder 3"/>
          <p:cNvSpPr>
            <a:spLocks noGrp="1"/>
          </p:cNvSpPr>
          <p:nvPr>
            <p:ph type="sldNum" idx="10"/>
          </p:nvPr>
        </p:nvSpPr>
        <p:spPr/>
        <p:txBody>
          <a:bodyPr/>
          <a:lstStyle/>
          <a:p>
            <a:pPr algn="r"/>
            <a:fld id="{1C476A77-BBB3-463E-9EFA-C14B23A5BDF3}" type="slidenum">
              <a:rPr lang="uk-UA" smtClean="0"/>
              <a:t>44</a:t>
            </a:fld>
            <a:endParaRPr lang="uk-UA"/>
          </a:p>
        </p:txBody>
      </p:sp>
    </p:spTree>
    <p:extLst>
      <p:ext uri="{BB962C8B-B14F-4D97-AF65-F5344CB8AC3E}">
        <p14:creationId xmlns:p14="http://schemas.microsoft.com/office/powerpoint/2010/main" val="25103210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 name="CustomShape 1"/>
          <p:cNvSpPr/>
          <p:nvPr/>
        </p:nvSpPr>
        <p:spPr>
          <a:xfrm>
            <a:off x="3884760" y="8685360"/>
            <a:ext cx="2967840" cy="453240"/>
          </a:xfrm>
          <a:prstGeom prst="rect">
            <a:avLst/>
          </a:prstGeom>
          <a:noFill/>
        </p:spPr>
        <p:txBody>
          <a:bodyPr lIns="90000" tIns="46800" rIns="90000" bIns="46800" anchor="b"/>
          <a:lstStyle/>
          <a:p>
            <a:pPr>
              <a:lnSpc>
                <a:spcPct val="100000"/>
              </a:lnSpc>
            </a:pPr>
            <a:fld id="{1D75BE13-577E-4F41-941C-6476ECC18E62}" type="slidenum">
              <a:rPr lang="en-US" sz="2400">
                <a:solidFill>
                  <a:srgbClr val="000000"/>
                </a:solidFill>
                <a:latin typeface="Arial"/>
                <a:ea typeface="ＭＳ Ｐゴシック"/>
              </a:rPr>
              <a:t>45</a:t>
            </a:fld>
            <a:endParaRPr/>
          </a:p>
        </p:txBody>
      </p:sp>
      <p:sp>
        <p:nvSpPr>
          <p:cNvPr id="447" name="CustomShape 2"/>
          <p:cNvSpPr/>
          <p:nvPr/>
        </p:nvSpPr>
        <p:spPr>
          <a:xfrm>
            <a:off x="3884760" y="8685360"/>
            <a:ext cx="2967840" cy="453240"/>
          </a:xfrm>
          <a:prstGeom prst="rect">
            <a:avLst/>
          </a:prstGeom>
          <a:noFill/>
        </p:spPr>
        <p:txBody>
          <a:bodyPr lIns="90000" tIns="46800" rIns="90000" bIns="46800" anchor="b"/>
          <a:lstStyle/>
          <a:p>
            <a:pPr algn="r">
              <a:lnSpc>
                <a:spcPct val="100000"/>
              </a:lnSpc>
            </a:pPr>
            <a:fld id="{CF2EEE15-4178-4A35-87F9-9CC9EADB4E10}" type="slidenum">
              <a:rPr lang="en-US" sz="1200">
                <a:solidFill>
                  <a:srgbClr val="000000"/>
                </a:solidFill>
                <a:latin typeface="Arial"/>
                <a:ea typeface="ＭＳ Ｐゴシック"/>
              </a:rPr>
              <a:t>45</a:t>
            </a:fld>
            <a:endParaRPr/>
          </a:p>
        </p:txBody>
      </p:sp>
      <p:sp>
        <p:nvSpPr>
          <p:cNvPr id="448" name="PlaceHolder 3"/>
          <p:cNvSpPr>
            <a:spLocks noGrp="1"/>
          </p:cNvSpPr>
          <p:nvPr>
            <p:ph type="body"/>
          </p:nvPr>
        </p:nvSpPr>
        <p:spPr>
          <a:xfrm>
            <a:off x="685800" y="4343400"/>
            <a:ext cx="5484240" cy="4207680"/>
          </a:xfrm>
          <a:prstGeom prst="rect">
            <a:avLst/>
          </a:prstGeom>
        </p:spPr>
        <p:txBody>
          <a:bodyPr wrap="none" lIns="90000" tIns="46800" rIns="90000" bIns="46800" anchor="ctr"/>
          <a:lstStyle/>
          <a:p>
            <a:pPr>
              <a:lnSpc>
                <a:spcPct val="100000"/>
              </a:lnSpc>
            </a:pPr>
            <a:r>
              <a:rPr lang="en-US" sz="1200" dirty="0">
                <a:solidFill>
                  <a:srgbClr val="000000"/>
                </a:solidFill>
                <a:latin typeface="Times New Roman"/>
                <a:ea typeface="ＭＳ Ｐゴシック"/>
              </a:rPr>
              <a:t>Those guys in 1965 did not know how important the CMB would be</a:t>
            </a:r>
            <a:endParaRPr dirty="0"/>
          </a:p>
          <a:p>
            <a:pPr>
              <a:lnSpc>
                <a:spcPct val="100000"/>
              </a:lnSpc>
            </a:pPr>
            <a:r>
              <a:rPr lang="en-US" sz="1200" dirty="0">
                <a:solidFill>
                  <a:srgbClr val="000000"/>
                </a:solidFill>
                <a:latin typeface="Times New Roman"/>
                <a:ea typeface="ＭＳ Ｐゴシック"/>
              </a:rPr>
              <a:t>As you may have gathered from what I have said, there was no aha moment in discovering the CMB.  Instead there was a long period of trying to identify the "problem" The importance of the CMB only became clear over the following years as theories and more sensitive receivers were developed.  It is, however, very satisfying to look back and see that we did our job right and to see how much has been derived from the CMB.</a:t>
            </a:r>
          </a:p>
          <a:p>
            <a:pPr>
              <a:lnSpc>
                <a:spcPct val="100000"/>
              </a:lnSpc>
            </a:pPr>
            <a:r>
              <a:rPr lang="en-US" sz="1200" dirty="0">
                <a:solidFill>
                  <a:srgbClr val="000000"/>
                </a:solidFill>
                <a:latin typeface="Times New Roman"/>
                <a:ea typeface="ＭＳ Ｐゴシック"/>
              </a:rPr>
              <a:t>The</a:t>
            </a:r>
            <a:r>
              <a:rPr lang="en-US" sz="1200" baseline="0" dirty="0">
                <a:solidFill>
                  <a:srgbClr val="000000"/>
                </a:solidFill>
                <a:latin typeface="Times New Roman"/>
                <a:ea typeface="ＭＳ Ｐゴシック"/>
              </a:rPr>
              <a:t> discovery of CO, however, brought almost instant gratification.  Betsy's comment</a:t>
            </a:r>
          </a:p>
          <a:p>
            <a:pPr>
              <a:lnSpc>
                <a:spcPct val="100000"/>
              </a:lnSpc>
            </a:pPr>
            <a:r>
              <a:rPr lang="en-US" sz="1200" dirty="0">
                <a:solidFill>
                  <a:srgbClr val="000000"/>
                </a:solidFill>
                <a:latin typeface="Times New Roman"/>
                <a:ea typeface="ＭＳ Ｐゴシック"/>
              </a:rPr>
              <a:t>I feel very lucky:</a:t>
            </a:r>
            <a:endParaRPr lang="en-US" dirty="0"/>
          </a:p>
          <a:p>
            <a:pPr>
              <a:lnSpc>
                <a:spcPct val="100000"/>
              </a:lnSpc>
            </a:pPr>
            <a:r>
              <a:rPr lang="en-US" sz="1200" dirty="0">
                <a:solidFill>
                  <a:srgbClr val="000000"/>
                </a:solidFill>
                <a:latin typeface="Times New Roman"/>
                <a:ea typeface="ＭＳ Ｐゴシック"/>
              </a:rPr>
              <a:t>      I had a job at Bell Labs with</a:t>
            </a:r>
            <a:r>
              <a:rPr lang="en-US" sz="1200" baseline="0" dirty="0">
                <a:solidFill>
                  <a:srgbClr val="000000"/>
                </a:solidFill>
                <a:latin typeface="Times New Roman"/>
                <a:ea typeface="ＭＳ Ｐゴシック"/>
              </a:rPr>
              <a:t> generous support and</a:t>
            </a:r>
            <a:r>
              <a:rPr lang="en-US" sz="1200" dirty="0">
                <a:solidFill>
                  <a:srgbClr val="000000"/>
                </a:solidFill>
                <a:latin typeface="Times New Roman"/>
                <a:ea typeface="ＭＳ Ｐゴシック"/>
              </a:rPr>
              <a:t> many helpful experts</a:t>
            </a:r>
          </a:p>
          <a:p>
            <a:pPr>
              <a:lnSpc>
                <a:spcPct val="100000"/>
              </a:lnSpc>
            </a:pPr>
            <a:r>
              <a:rPr lang="en-US" sz="1200" baseline="0" dirty="0">
                <a:solidFill>
                  <a:srgbClr val="000000"/>
                </a:solidFill>
                <a:latin typeface="Times New Roman"/>
                <a:ea typeface="ＭＳ Ｐゴシック"/>
              </a:rPr>
              <a:t>      </a:t>
            </a:r>
            <a:r>
              <a:rPr lang="en-US" sz="1200" dirty="0">
                <a:solidFill>
                  <a:srgbClr val="000000"/>
                </a:solidFill>
                <a:latin typeface="Times New Roman"/>
                <a:ea typeface="ＭＳ Ｐゴシック"/>
              </a:rPr>
              <a:t>I started my career when Radio Astronomy and cosmology were relatively new sciences but poised to blossom as technology developed.</a:t>
            </a:r>
            <a:endParaRPr lang="en-US" dirty="0"/>
          </a:p>
          <a:p>
            <a:pPr>
              <a:lnSpc>
                <a:spcPct val="100000"/>
              </a:lnSpc>
            </a:pPr>
            <a:r>
              <a:rPr lang="en-US" sz="1200" dirty="0">
                <a:solidFill>
                  <a:srgbClr val="000000"/>
                </a:solidFill>
                <a:latin typeface="Times New Roman"/>
                <a:ea typeface="ＭＳ Ｐゴシック"/>
              </a:rPr>
              <a:t>      When I entered the work force, the nation, perhaps shocked by Sputnik, and remembering the contribution of science to winning WW2, understood the value of science for its future and was willing to spend the money to be the world leader in science and technology.</a:t>
            </a:r>
            <a:endParaRPr dirty="0"/>
          </a:p>
          <a:p>
            <a:pPr>
              <a:lnSpc>
                <a:spcPct val="100000"/>
              </a:lnSpc>
            </a:pPr>
            <a:r>
              <a:rPr lang="en-US" sz="1200" dirty="0">
                <a:solidFill>
                  <a:srgbClr val="000000"/>
                </a:solidFill>
                <a:latin typeface="Times New Roman"/>
                <a:ea typeface="ＭＳ Ｐゴシック"/>
              </a:rPr>
              <a:t>It has been a wonderful ride.</a:t>
            </a:r>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a:t>Galactic center region</a:t>
            </a:r>
          </a:p>
          <a:p>
            <a:r>
              <a:rPr lang="en-US" dirty="0"/>
              <a:t>Green</a:t>
            </a:r>
            <a:r>
              <a:rPr lang="en-US" baseline="0" dirty="0"/>
              <a:t> measured by the VLA traces hot gas around the super massive black hole</a:t>
            </a:r>
          </a:p>
          <a:p>
            <a:r>
              <a:rPr lang="en-US" baseline="0" dirty="0"/>
              <a:t>The blue and orange blobs are star forming regions observed by ALMA moving out at 150-200 km/s</a:t>
            </a:r>
          </a:p>
          <a:p>
            <a:endParaRPr lang="en-US" baseline="0" dirty="0"/>
          </a:p>
          <a:p>
            <a:pPr>
              <a:lnSpc>
                <a:spcPct val="100000"/>
              </a:lnSpc>
            </a:pPr>
            <a:r>
              <a:rPr lang="en-US" sz="1200" baseline="0" dirty="0">
                <a:solidFill>
                  <a:srgbClr val="000000"/>
                </a:solidFill>
                <a:latin typeface="Times New Roman"/>
                <a:ea typeface="ＭＳ Ｐゴシック"/>
              </a:rPr>
              <a:t>It is interesting to see how Radio astronomy developed as advances in radio technology were made..</a:t>
            </a:r>
          </a:p>
          <a:p>
            <a:pPr>
              <a:lnSpc>
                <a:spcPct val="100000"/>
              </a:lnSpc>
            </a:pPr>
            <a:r>
              <a:rPr lang="en-US" sz="1200" baseline="0" dirty="0">
                <a:solidFill>
                  <a:srgbClr val="000000"/>
                </a:solidFill>
                <a:latin typeface="Times New Roman"/>
                <a:ea typeface="ＭＳ Ｐゴシック"/>
              </a:rPr>
              <a:t>Bell Labs, with its commitment to understanding the fundamentals and ultimate limitations of the ideas for communications that they were working on as well as advancing science made 3 important discoveries which have had major impacts on Astronomy and cosmology</a:t>
            </a:r>
          </a:p>
          <a:p>
            <a:pPr>
              <a:lnSpc>
                <a:spcPct val="100000"/>
              </a:lnSpc>
            </a:pPr>
            <a:r>
              <a:rPr lang="en-US" sz="1200" baseline="0" dirty="0">
                <a:solidFill>
                  <a:srgbClr val="000000"/>
                </a:solidFill>
                <a:latin typeface="Times New Roman"/>
                <a:ea typeface="ＭＳ Ｐゴシック"/>
              </a:rPr>
              <a:t>3 discoveries different</a:t>
            </a:r>
          </a:p>
          <a:p>
            <a:pPr>
              <a:lnSpc>
                <a:spcPct val="100000"/>
              </a:lnSpc>
            </a:pPr>
            <a:r>
              <a:rPr lang="en-US" sz="1200" dirty="0">
                <a:solidFill>
                  <a:srgbClr val="000000"/>
                </a:solidFill>
                <a:latin typeface="Times New Roman"/>
                <a:ea typeface="ＭＳ Ｐゴシック"/>
              </a:rPr>
              <a:t>I</a:t>
            </a:r>
            <a:r>
              <a:rPr lang="en-US" sz="1200" baseline="0" dirty="0">
                <a:solidFill>
                  <a:srgbClr val="000000"/>
                </a:solidFill>
                <a:latin typeface="Times New Roman"/>
                <a:ea typeface="ＭＳ Ｐゴシック"/>
              </a:rPr>
              <a:t> think that Karl </a:t>
            </a:r>
            <a:r>
              <a:rPr lang="en-US" sz="1200" baseline="0" dirty="0" err="1">
                <a:solidFill>
                  <a:srgbClr val="000000"/>
                </a:solidFill>
                <a:latin typeface="Times New Roman"/>
                <a:ea typeface="ＭＳ Ｐゴシック"/>
              </a:rPr>
              <a:t>Jansky</a:t>
            </a:r>
            <a:r>
              <a:rPr lang="en-US" sz="1200" baseline="0" dirty="0">
                <a:solidFill>
                  <a:srgbClr val="000000"/>
                </a:solidFill>
                <a:latin typeface="Times New Roman"/>
                <a:ea typeface="ＭＳ Ｐゴシック"/>
              </a:rPr>
              <a:t> would be amazed at the current state of Radio Astronomy.  Astronomer did not to understand it at the time.</a:t>
            </a:r>
            <a:endParaRPr lang="en-US" dirty="0"/>
          </a:p>
          <a:p>
            <a:pPr>
              <a:lnSpc>
                <a:spcPct val="100000"/>
              </a:lnSpc>
            </a:pPr>
            <a:endParaRPr lang="en-US" sz="1200" dirty="0">
              <a:solidFill>
                <a:srgbClr val="000000"/>
              </a:solidFill>
              <a:latin typeface="Times New Roman"/>
              <a:ea typeface="ＭＳ Ｐゴシック"/>
            </a:endParaRPr>
          </a:p>
          <a:p>
            <a:endParaRPr lang="en-US" dirty="0"/>
          </a:p>
        </p:txBody>
      </p:sp>
      <p:sp>
        <p:nvSpPr>
          <p:cNvPr id="4" name="Slide Number Placeholder 3"/>
          <p:cNvSpPr>
            <a:spLocks noGrp="1"/>
          </p:cNvSpPr>
          <p:nvPr>
            <p:ph type="sldNum" idx="10"/>
          </p:nvPr>
        </p:nvSpPr>
        <p:spPr/>
        <p:txBody>
          <a:bodyPr/>
          <a:lstStyle/>
          <a:p>
            <a:pPr algn="r"/>
            <a:fld id="{1C476A77-BBB3-463E-9EFA-C14B23A5BDF3}" type="slidenum">
              <a:rPr lang="uk-UA" smtClean="0"/>
              <a:t>46</a:t>
            </a:fld>
            <a:endParaRPr lang="uk-UA"/>
          </a:p>
        </p:txBody>
      </p:sp>
    </p:spTree>
    <p:extLst>
      <p:ext uri="{BB962C8B-B14F-4D97-AF65-F5344CB8AC3E}">
        <p14:creationId xmlns:p14="http://schemas.microsoft.com/office/powerpoint/2010/main" val="1130227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sz="1600" dirty="0"/>
              <a:t>Al Beck &amp; Harold </a:t>
            </a:r>
            <a:r>
              <a:rPr lang="en-US" sz="1600" dirty="0" err="1"/>
              <a:t>Friis</a:t>
            </a:r>
            <a:r>
              <a:rPr lang="en-US" sz="1600" baseline="0" dirty="0"/>
              <a:t> invented H-R</a:t>
            </a:r>
            <a:endParaRPr lang="en-US" sz="1600" dirty="0"/>
          </a:p>
        </p:txBody>
      </p:sp>
      <p:sp>
        <p:nvSpPr>
          <p:cNvPr id="4" name="Slide Number Placeholder 3"/>
          <p:cNvSpPr>
            <a:spLocks noGrp="1"/>
          </p:cNvSpPr>
          <p:nvPr>
            <p:ph type="sldNum" idx="10"/>
          </p:nvPr>
        </p:nvSpPr>
        <p:spPr/>
        <p:txBody>
          <a:bodyPr/>
          <a:lstStyle/>
          <a:p>
            <a:pPr algn="r"/>
            <a:fld id="{1C476A77-BBB3-463E-9EFA-C14B23A5BDF3}" type="slidenum">
              <a:rPr lang="uk-UA" smtClean="0"/>
              <a:t>5</a:t>
            </a:fld>
            <a:endParaRPr lang="uk-UA"/>
          </a:p>
        </p:txBody>
      </p:sp>
    </p:spTree>
    <p:extLst>
      <p:ext uri="{BB962C8B-B14F-4D97-AF65-F5344CB8AC3E}">
        <p14:creationId xmlns:p14="http://schemas.microsoft.com/office/powerpoint/2010/main" val="3701062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CustomShape 1"/>
          <p:cNvSpPr/>
          <p:nvPr/>
        </p:nvSpPr>
        <p:spPr>
          <a:xfrm>
            <a:off x="3884760" y="8685360"/>
            <a:ext cx="2967840" cy="453240"/>
          </a:xfrm>
          <a:prstGeom prst="rect">
            <a:avLst/>
          </a:prstGeom>
          <a:noFill/>
        </p:spPr>
        <p:txBody>
          <a:bodyPr lIns="90000" tIns="46800" rIns="90000" bIns="46800" anchor="b"/>
          <a:lstStyle/>
          <a:p>
            <a:pPr>
              <a:lnSpc>
                <a:spcPct val="100000"/>
              </a:lnSpc>
            </a:pPr>
            <a:fld id="{912DF99D-7725-42A1-891A-9511B3D53657}" type="slidenum">
              <a:rPr lang="en-US" sz="2400">
                <a:solidFill>
                  <a:srgbClr val="000000"/>
                </a:solidFill>
                <a:latin typeface="Arial"/>
                <a:ea typeface="ＭＳ Ｐゴシック"/>
              </a:rPr>
              <a:t>6</a:t>
            </a:fld>
            <a:endParaRPr/>
          </a:p>
        </p:txBody>
      </p:sp>
      <p:sp>
        <p:nvSpPr>
          <p:cNvPr id="368" name="PlaceHolder 2"/>
          <p:cNvSpPr>
            <a:spLocks noGrp="1"/>
          </p:cNvSpPr>
          <p:nvPr>
            <p:ph type="body"/>
          </p:nvPr>
        </p:nvSpPr>
        <p:spPr>
          <a:xfrm>
            <a:off x="685800" y="4343400"/>
            <a:ext cx="5481000" cy="4109400"/>
          </a:xfrm>
          <a:prstGeom prst="rect">
            <a:avLst/>
          </a:prstGeom>
        </p:spPr>
        <p:txBody>
          <a:bodyPr wrap="none" lIns="90000" tIns="46800" rIns="90000" bIns="46800" anchor="ctr"/>
          <a:lstStyle/>
          <a:p>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PlaceHolder 1"/>
          <p:cNvSpPr>
            <a:spLocks noGrp="1"/>
          </p:cNvSpPr>
          <p:nvPr>
            <p:ph type="body"/>
          </p:nvPr>
        </p:nvSpPr>
        <p:spPr>
          <a:xfrm>
            <a:off x="685800" y="4343400"/>
            <a:ext cx="5482440" cy="4110840"/>
          </a:xfrm>
          <a:prstGeom prst="rect">
            <a:avLst/>
          </a:prstGeom>
        </p:spPr>
        <p:txBody>
          <a:bodyPr lIns="90000" tIns="46800" rIns="90000" bIns="46800"/>
          <a:lstStyle/>
          <a:p>
            <a:pPr>
              <a:lnSpc>
                <a:spcPct val="100000"/>
              </a:lnSpc>
              <a:buFont typeface="Arial"/>
              <a:buChar char="•"/>
            </a:pPr>
            <a:r>
              <a:rPr lang="en-US" sz="1600" dirty="0">
                <a:solidFill>
                  <a:srgbClr val="000000"/>
                </a:solidFill>
                <a:latin typeface="Times New Roman"/>
                <a:ea typeface="ＭＳ Ｐゴシック"/>
              </a:rPr>
              <a:t>In 1957 I went to Caltech for a PhD in Physics.  Sputnik was launched that October.</a:t>
            </a:r>
            <a:endParaRPr dirty="0"/>
          </a:p>
          <a:p>
            <a:pPr>
              <a:lnSpc>
                <a:spcPct val="100000"/>
              </a:lnSpc>
              <a:buFont typeface="Arial"/>
              <a:buChar char="•"/>
            </a:pPr>
            <a:r>
              <a:rPr lang="en-US" sz="1600" dirty="0">
                <a:solidFill>
                  <a:srgbClr val="000000"/>
                </a:solidFill>
                <a:latin typeface="Times New Roman"/>
                <a:ea typeface="ＭＳ Ｐゴシック"/>
              </a:rPr>
              <a:t>I Joined the new Radio Astronomy group at Caltech.</a:t>
            </a:r>
            <a:endParaRPr dirty="0"/>
          </a:p>
          <a:p>
            <a:pPr>
              <a:lnSpc>
                <a:spcPct val="100000"/>
              </a:lnSpc>
              <a:buFont typeface="Arial"/>
              <a:buChar char="•"/>
            </a:pPr>
            <a:r>
              <a:rPr lang="en-US" sz="1600" dirty="0">
                <a:solidFill>
                  <a:srgbClr val="000000"/>
                </a:solidFill>
                <a:latin typeface="Times New Roman"/>
                <a:ea typeface="ＭＳ Ｐゴシック"/>
              </a:rPr>
              <a:t>My one cosmology course was taught by Sir Fred Hoyle and philosophically I liked the steady-state theory.</a:t>
            </a:r>
            <a:endParaRPr dirty="0"/>
          </a:p>
          <a:p>
            <a:pPr>
              <a:lnSpc>
                <a:spcPct val="100000"/>
              </a:lnSpc>
              <a:buFont typeface="Arial"/>
              <a:buChar char="•"/>
            </a:pPr>
            <a:r>
              <a:rPr lang="en-US" sz="1600" dirty="0">
                <a:solidFill>
                  <a:srgbClr val="000000"/>
                </a:solidFill>
                <a:latin typeface="Times New Roman"/>
                <a:ea typeface="ＭＳ Ｐゴシック"/>
              </a:rPr>
              <a:t>In my thesis I used one of the 90’ dishes of the interferometer to map the brightness of the part of the Milky Way we could see from the Owens Valley.</a:t>
            </a:r>
            <a:endParaRPr dirty="0"/>
          </a:p>
          <a:p>
            <a:pPr>
              <a:lnSpc>
                <a:spcPct val="100000"/>
              </a:lnSpc>
            </a:pPr>
            <a:endParaRPr dirty="0"/>
          </a:p>
        </p:txBody>
      </p:sp>
      <p:sp>
        <p:nvSpPr>
          <p:cNvPr id="378" name="CustomShape 2"/>
          <p:cNvSpPr/>
          <p:nvPr/>
        </p:nvSpPr>
        <p:spPr>
          <a:xfrm>
            <a:off x="3884760" y="8685360"/>
            <a:ext cx="2967840" cy="453240"/>
          </a:xfrm>
          <a:prstGeom prst="rect">
            <a:avLst/>
          </a:prstGeom>
          <a:noFill/>
        </p:spPr>
        <p:txBody>
          <a:bodyPr lIns="90000" tIns="46800" rIns="90000" bIns="46800" anchor="b"/>
          <a:lstStyle/>
          <a:p>
            <a:pPr>
              <a:lnSpc>
                <a:spcPct val="100000"/>
              </a:lnSpc>
            </a:pPr>
            <a:fld id="{A515A8D7-A753-4B13-A198-62323FEF9A4F}" type="slidenum">
              <a:rPr lang="en-US" sz="2400">
                <a:solidFill>
                  <a:srgbClr val="000000"/>
                </a:solidFill>
                <a:latin typeface="Arial"/>
                <a:ea typeface="ＭＳ Ｐゴシック"/>
              </a:rPr>
              <a:t>7</a:t>
            </a:fld>
            <a:endParaRPr/>
          </a:p>
        </p:txBody>
      </p:sp>
    </p:spTree>
    <p:extLst>
      <p:ext uri="{BB962C8B-B14F-4D97-AF65-F5344CB8AC3E}">
        <p14:creationId xmlns:p14="http://schemas.microsoft.com/office/powerpoint/2010/main" val="335662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CustomShape 1"/>
          <p:cNvSpPr/>
          <p:nvPr/>
        </p:nvSpPr>
        <p:spPr>
          <a:xfrm>
            <a:off x="3884760" y="8685360"/>
            <a:ext cx="2967840" cy="453240"/>
          </a:xfrm>
          <a:prstGeom prst="rect">
            <a:avLst/>
          </a:prstGeom>
          <a:noFill/>
        </p:spPr>
        <p:txBody>
          <a:bodyPr lIns="90000" tIns="46800" rIns="90000" bIns="46800" anchor="b"/>
          <a:lstStyle/>
          <a:p>
            <a:pPr>
              <a:lnSpc>
                <a:spcPct val="100000"/>
              </a:lnSpc>
            </a:pPr>
            <a:fld id="{1F2376D5-4B0E-479E-A792-36D031504732}" type="slidenum">
              <a:rPr lang="en-US" sz="2400">
                <a:solidFill>
                  <a:srgbClr val="000000"/>
                </a:solidFill>
                <a:latin typeface="Arial"/>
                <a:ea typeface="ＭＳ Ｐゴシック"/>
              </a:rPr>
              <a:t>8</a:t>
            </a:fld>
            <a:endParaRPr/>
          </a:p>
        </p:txBody>
      </p:sp>
      <p:sp>
        <p:nvSpPr>
          <p:cNvPr id="370" name="PlaceHolder 2"/>
          <p:cNvSpPr>
            <a:spLocks noGrp="1"/>
          </p:cNvSpPr>
          <p:nvPr>
            <p:ph type="body"/>
          </p:nvPr>
        </p:nvSpPr>
        <p:spPr>
          <a:xfrm>
            <a:off x="685800" y="4343400"/>
            <a:ext cx="5481000" cy="4110840"/>
          </a:xfrm>
          <a:prstGeom prst="rect">
            <a:avLst/>
          </a:prstGeom>
        </p:spPr>
        <p:txBody>
          <a:bodyPr wrap="none" lIns="90000" tIns="46800" rIns="90000" bIns="46800" anchor="ctr"/>
          <a:lstStyle/>
          <a:p>
            <a:pPr>
              <a:lnSpc>
                <a:spcPct val="100000"/>
              </a:lnSpc>
            </a:pPr>
            <a:r>
              <a:rPr lang="en-US" sz="1400" dirty="0">
                <a:solidFill>
                  <a:srgbClr val="000000"/>
                </a:solidFill>
                <a:latin typeface="Times New Roman"/>
                <a:ea typeface="ＭＳ Ｐゴシック"/>
              </a:rPr>
              <a:t>John Pierce</a:t>
            </a:r>
            <a:endParaRPr sz="1400" dirty="0"/>
          </a:p>
          <a:p>
            <a:pPr>
              <a:lnSpc>
                <a:spcPct val="100000"/>
              </a:lnSpc>
            </a:pPr>
            <a:r>
              <a:rPr lang="en-US" sz="1400" dirty="0">
                <a:solidFill>
                  <a:srgbClr val="000000"/>
                </a:solidFill>
                <a:latin typeface="Times New Roman"/>
                <a:ea typeface="ＭＳ Ｐゴシック"/>
              </a:rPr>
              <a:t>     Book on electron beam guns</a:t>
            </a:r>
            <a:endParaRPr sz="1400" dirty="0"/>
          </a:p>
          <a:p>
            <a:pPr>
              <a:lnSpc>
                <a:spcPct val="100000"/>
              </a:lnSpc>
            </a:pPr>
            <a:r>
              <a:rPr lang="en-US" sz="1400" dirty="0">
                <a:solidFill>
                  <a:srgbClr val="000000"/>
                </a:solidFill>
                <a:latin typeface="Times New Roman"/>
                <a:ea typeface="ＭＳ Ｐゴシック"/>
              </a:rPr>
              <a:t>     communication theory, PCM with Barney Oliver and Claude Shannon</a:t>
            </a:r>
            <a:endParaRPr sz="1400" dirty="0"/>
          </a:p>
          <a:p>
            <a:pPr>
              <a:lnSpc>
                <a:spcPct val="100000"/>
              </a:lnSpc>
            </a:pPr>
            <a:r>
              <a:rPr lang="en-US" sz="1400" dirty="0">
                <a:solidFill>
                  <a:srgbClr val="000000"/>
                </a:solidFill>
                <a:latin typeface="Times New Roman"/>
                <a:ea typeface="ＭＳ Ｐゴシック"/>
              </a:rPr>
              <a:t>    Supervised transistor team and coined the name</a:t>
            </a:r>
            <a:endParaRPr sz="1400" dirty="0"/>
          </a:p>
          <a:p>
            <a:pPr>
              <a:lnSpc>
                <a:spcPct val="100000"/>
              </a:lnSpc>
            </a:pPr>
            <a:r>
              <a:rPr lang="en-US" sz="1400" dirty="0">
                <a:solidFill>
                  <a:srgbClr val="000000"/>
                </a:solidFill>
                <a:latin typeface="Times New Roman"/>
                <a:ea typeface="ＭＳ Ｐゴシック"/>
              </a:rPr>
              <a:t>     computer music</a:t>
            </a:r>
            <a:endParaRPr sz="1400" dirty="0"/>
          </a:p>
          <a:p>
            <a:pPr>
              <a:lnSpc>
                <a:spcPct val="100000"/>
              </a:lnSpc>
            </a:pPr>
            <a:r>
              <a:rPr lang="en-US" sz="1400" dirty="0">
                <a:solidFill>
                  <a:srgbClr val="000000"/>
                </a:solidFill>
                <a:latin typeface="Times New Roman"/>
                <a:ea typeface="ＭＳ Ｐゴシック"/>
              </a:rPr>
              <a:t>     science fiction as J.J. Coupling</a:t>
            </a:r>
            <a:endParaRPr sz="1400" dirty="0"/>
          </a:p>
          <a:p>
            <a:pPr>
              <a:lnSpc>
                <a:spcPct val="100000"/>
              </a:lnSpc>
              <a:buFont typeface="Arial"/>
              <a:buChar char="•"/>
            </a:pPr>
            <a:r>
              <a:rPr lang="en-US" sz="1400" dirty="0">
                <a:solidFill>
                  <a:srgbClr val="000000"/>
                </a:solidFill>
                <a:latin typeface="Times New Roman"/>
                <a:ea typeface="ＭＳ Ｐゴシック"/>
              </a:rPr>
              <a:t>In 1955 John Pierce published a paper in ‘Jet Propulsion’ titled “Orbital Radio Relays” he was apparently unaware of Arthur C. Clark’s “Extra-Terrestrial Relays” in WW 1945</a:t>
            </a:r>
            <a:endParaRPr sz="1400" dirty="0"/>
          </a:p>
          <a:p>
            <a:pPr>
              <a:lnSpc>
                <a:spcPct val="100000"/>
              </a:lnSpc>
              <a:buFont typeface="Arial"/>
              <a:buChar char="•"/>
            </a:pPr>
            <a:r>
              <a:rPr lang="en-US" sz="1400" dirty="0">
                <a:solidFill>
                  <a:srgbClr val="000000"/>
                </a:solidFill>
                <a:latin typeface="Times New Roman"/>
                <a:ea typeface="ＭＳ Ｐゴシック"/>
              </a:rPr>
              <a:t>In 1957 Sputnik was launched and then in 1958 NASA proposed launching the 100’ diameter Echo balloon made of , 0.0005” aluminized </a:t>
            </a:r>
            <a:r>
              <a:rPr lang="en-US" sz="1400" dirty="0" err="1">
                <a:solidFill>
                  <a:srgbClr val="000000"/>
                </a:solidFill>
                <a:latin typeface="Times New Roman"/>
                <a:ea typeface="ＭＳ Ｐゴシック"/>
              </a:rPr>
              <a:t>mylar</a:t>
            </a:r>
            <a:r>
              <a:rPr lang="en-US" sz="1400" dirty="0">
                <a:solidFill>
                  <a:srgbClr val="000000"/>
                </a:solidFill>
                <a:latin typeface="Times New Roman"/>
                <a:ea typeface="ＭＳ Ｐゴシック"/>
              </a:rPr>
              <a:t> to measure the forces in orbit.</a:t>
            </a:r>
            <a:endParaRPr sz="1400" dirty="0"/>
          </a:p>
          <a:p>
            <a:pPr>
              <a:lnSpc>
                <a:spcPct val="100000"/>
              </a:lnSpc>
              <a:buFont typeface="Arial"/>
              <a:buChar char="•"/>
            </a:pPr>
            <a:r>
              <a:rPr lang="en-US" sz="1400" dirty="0">
                <a:solidFill>
                  <a:srgbClr val="000000"/>
                </a:solidFill>
                <a:latin typeface="Times New Roman"/>
                <a:ea typeface="ＭＳ Ｐゴシック"/>
              </a:rPr>
              <a:t>Bell Labs proposed using Echo as a first communications satellite.</a:t>
            </a:r>
            <a:endParaRPr sz="1400" dirty="0"/>
          </a:p>
          <a:p>
            <a:pPr>
              <a:lnSpc>
                <a:spcPct val="100000"/>
              </a:lnSpc>
            </a:pPr>
            <a:endParaRPr sz="14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CustomShape 1"/>
          <p:cNvSpPr/>
          <p:nvPr/>
        </p:nvSpPr>
        <p:spPr>
          <a:xfrm>
            <a:off x="3884760" y="8685360"/>
            <a:ext cx="2967840" cy="453240"/>
          </a:xfrm>
          <a:prstGeom prst="rect">
            <a:avLst/>
          </a:prstGeom>
          <a:noFill/>
        </p:spPr>
        <p:txBody>
          <a:bodyPr lIns="90000" tIns="46800" rIns="90000" bIns="46800" anchor="b"/>
          <a:lstStyle/>
          <a:p>
            <a:pPr>
              <a:lnSpc>
                <a:spcPct val="100000"/>
              </a:lnSpc>
            </a:pPr>
            <a:fld id="{C8D02E3D-E80C-4A6A-95BD-9CDAFAB16350}" type="slidenum">
              <a:rPr lang="en-US" sz="1200">
                <a:solidFill>
                  <a:srgbClr val="000000"/>
                </a:solidFill>
                <a:latin typeface="Arial"/>
                <a:ea typeface="ＭＳ Ｐゴシック"/>
              </a:rPr>
              <a:t>9</a:t>
            </a:fld>
            <a:endParaRPr/>
          </a:p>
        </p:txBody>
      </p:sp>
      <p:sp>
        <p:nvSpPr>
          <p:cNvPr id="372" name="CustomShape 2"/>
          <p:cNvSpPr/>
          <p:nvPr/>
        </p:nvSpPr>
        <p:spPr>
          <a:xfrm>
            <a:off x="3884760" y="8685360"/>
            <a:ext cx="2969640" cy="455040"/>
          </a:xfrm>
          <a:prstGeom prst="rect">
            <a:avLst/>
          </a:prstGeom>
          <a:noFill/>
        </p:spPr>
        <p:txBody>
          <a:bodyPr lIns="90000" tIns="46800" rIns="90000" bIns="46800" anchor="b"/>
          <a:lstStyle/>
          <a:p>
            <a:pPr algn="r">
              <a:lnSpc>
                <a:spcPct val="100000"/>
              </a:lnSpc>
            </a:pPr>
            <a:fld id="{CA184CE2-D53D-44C6-8B3F-07B712653347}" type="slidenum">
              <a:rPr lang="en-US" sz="1200">
                <a:solidFill>
                  <a:srgbClr val="000000"/>
                </a:solidFill>
                <a:latin typeface="Arial"/>
                <a:ea typeface="ＭＳ Ｐゴシック"/>
              </a:rPr>
              <a:t>9</a:t>
            </a:fld>
            <a:endParaRPr/>
          </a:p>
        </p:txBody>
      </p:sp>
      <p:sp>
        <p:nvSpPr>
          <p:cNvPr id="373" name="CustomShape 3"/>
          <p:cNvSpPr/>
          <p:nvPr/>
        </p:nvSpPr>
        <p:spPr>
          <a:xfrm>
            <a:off x="1143000" y="685800"/>
            <a:ext cx="4571280" cy="3428280"/>
          </a:xfrm>
          <a:prstGeom prst="rect">
            <a:avLst/>
          </a:prstGeom>
          <a:solidFill>
            <a:srgbClr val="FFFFFF"/>
          </a:solidFill>
          <a:ln w="9360">
            <a:solidFill>
              <a:srgbClr val="000000"/>
            </a:solidFill>
            <a:miter/>
          </a:ln>
        </p:spPr>
      </p:sp>
      <p:sp>
        <p:nvSpPr>
          <p:cNvPr id="374" name="PlaceHolder 4"/>
          <p:cNvSpPr>
            <a:spLocks noGrp="1"/>
          </p:cNvSpPr>
          <p:nvPr>
            <p:ph type="body"/>
          </p:nvPr>
        </p:nvSpPr>
        <p:spPr>
          <a:xfrm>
            <a:off x="685800" y="4343400"/>
            <a:ext cx="5484240" cy="4207680"/>
          </a:xfrm>
          <a:prstGeom prst="rect">
            <a:avLst/>
          </a:prstGeom>
        </p:spPr>
        <p:txBody>
          <a:bodyPr wrap="none" lIns="90000" tIns="46800" rIns="90000" bIns="46800" anchor="ctr"/>
          <a:lstStyle/>
          <a:p>
            <a:pPr>
              <a:lnSpc>
                <a:spcPct val="100000"/>
              </a:lnSpc>
              <a:buFont typeface="Arial"/>
              <a:buChar char="•"/>
            </a:pPr>
            <a:r>
              <a:rPr lang="en-US" sz="1600" dirty="0">
                <a:solidFill>
                  <a:srgbClr val="000000"/>
                </a:solidFill>
                <a:latin typeface="Times New Roman"/>
                <a:ea typeface="ＭＳ Ｐゴシック"/>
              </a:rPr>
              <a:t>The return signal would be weak, so they would combine two Bell Labs inventions to form a low noise receiving system.</a:t>
            </a:r>
            <a:endParaRPr sz="1600" dirty="0"/>
          </a:p>
          <a:p>
            <a:pPr lvl="1">
              <a:lnSpc>
                <a:spcPct val="100000"/>
              </a:lnSpc>
              <a:buSzPct val="25000"/>
              <a:buFont typeface="StarSymbol"/>
              <a:buChar char=""/>
            </a:pPr>
            <a:r>
              <a:rPr lang="en-US" sz="1600" dirty="0">
                <a:solidFill>
                  <a:srgbClr val="000000"/>
                </a:solidFill>
                <a:latin typeface="Times New Roman"/>
                <a:ea typeface="ＭＳ Ｐゴシック"/>
              </a:rPr>
              <a:t>A ruby traveling wave MASER amplifier</a:t>
            </a:r>
            <a:endParaRPr sz="1600" dirty="0"/>
          </a:p>
          <a:p>
            <a:pPr lvl="1">
              <a:lnSpc>
                <a:spcPct val="100000"/>
              </a:lnSpc>
              <a:buSzPct val="25000"/>
              <a:buFont typeface="StarSymbol"/>
              <a:buChar char=""/>
            </a:pPr>
            <a:r>
              <a:rPr lang="en-US" sz="1600" dirty="0">
                <a:solidFill>
                  <a:srgbClr val="000000"/>
                </a:solidFill>
                <a:latin typeface="Times New Roman"/>
                <a:ea typeface="ＭＳ Ｐゴシック"/>
              </a:rPr>
              <a:t>A large horn-reflector antenna Art Crawford ( Receiver shielded)</a:t>
            </a:r>
            <a:endParaRPr sz="1600" dirty="0"/>
          </a:p>
          <a:p>
            <a:pPr>
              <a:lnSpc>
                <a:spcPct val="100000"/>
              </a:lnSpc>
            </a:pPr>
            <a:r>
              <a:rPr lang="en-US" sz="1600" dirty="0">
                <a:solidFill>
                  <a:srgbClr val="000000"/>
                </a:solidFill>
                <a:latin typeface="Times New Roman"/>
                <a:ea typeface="ＭＳ Ｐゴシック"/>
              </a:rPr>
              <a:t>Echo was launched and used as a microwave relay in 1960. Eisenhower’s voice was transmitted by JPL and received at Crawford Hill</a:t>
            </a:r>
            <a:endParaRPr sz="16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457200" y="273600"/>
            <a:ext cx="8229240" cy="1145160"/>
          </a:xfrm>
          <a:prstGeom prst="rect">
            <a:avLst/>
          </a:prstGeom>
        </p:spPr>
        <p:txBody>
          <a:bodyPr wrap="none" lIns="0" tIns="0" rIns="0" bIns="0" anchor="ctr"/>
          <a:lstStyle/>
          <a:p>
            <a:pPr algn="ctr"/>
            <a:endParaRPr/>
          </a:p>
        </p:txBody>
      </p:sp>
      <p:sp>
        <p:nvSpPr>
          <p:cNvPr id="26" name="PlaceHolder 2"/>
          <p:cNvSpPr>
            <a:spLocks noGrp="1"/>
          </p:cNvSpPr>
          <p:nvPr>
            <p:ph type="body"/>
          </p:nvPr>
        </p:nvSpPr>
        <p:spPr>
          <a:xfrm>
            <a:off x="457200" y="1604520"/>
            <a:ext cx="8229240" cy="1896840"/>
          </a:xfrm>
          <a:prstGeom prst="rect">
            <a:avLst/>
          </a:prstGeom>
        </p:spPr>
        <p:txBody>
          <a:bodyPr wrap="none" lIns="0" tIns="0" rIns="0" bIns="0"/>
          <a:lstStyle/>
          <a:p>
            <a:endParaRPr/>
          </a:p>
        </p:txBody>
      </p:sp>
      <p:sp>
        <p:nvSpPr>
          <p:cNvPr id="27" name="PlaceHolder 3"/>
          <p:cNvSpPr>
            <a:spLocks noGrp="1"/>
          </p:cNvSpPr>
          <p:nvPr>
            <p:ph type="body"/>
          </p:nvPr>
        </p:nvSpPr>
        <p:spPr>
          <a:xfrm>
            <a:off x="457200" y="3681720"/>
            <a:ext cx="8229240" cy="1896840"/>
          </a:xfrm>
          <a:prstGeom prst="rect">
            <a:avLst/>
          </a:prstGeom>
        </p:spPr>
        <p:txBody>
          <a:bodyPr wrap="none" lIns="0" tIns="0" rIns="0" bIns="0"/>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457200" y="273600"/>
            <a:ext cx="8229240" cy="1145160"/>
          </a:xfrm>
          <a:prstGeom prst="rect">
            <a:avLst/>
          </a:prstGeom>
        </p:spPr>
        <p:txBody>
          <a:bodyPr wrap="none" lIns="0" tIns="0" rIns="0" bIns="0" anchor="ctr"/>
          <a:lstStyle/>
          <a:p>
            <a:pPr algn="ctr"/>
            <a:endParaRPr/>
          </a:p>
        </p:txBody>
      </p:sp>
      <p:sp>
        <p:nvSpPr>
          <p:cNvPr id="29" name="PlaceHolder 2"/>
          <p:cNvSpPr>
            <a:spLocks noGrp="1"/>
          </p:cNvSpPr>
          <p:nvPr>
            <p:ph type="body"/>
          </p:nvPr>
        </p:nvSpPr>
        <p:spPr>
          <a:xfrm>
            <a:off x="457200" y="1604520"/>
            <a:ext cx="4015440" cy="1896840"/>
          </a:xfrm>
          <a:prstGeom prst="rect">
            <a:avLst/>
          </a:prstGeom>
        </p:spPr>
        <p:txBody>
          <a:bodyPr wrap="none" lIns="0" tIns="0" rIns="0" bIns="0"/>
          <a:lstStyle/>
          <a:p>
            <a:endParaRPr/>
          </a:p>
        </p:txBody>
      </p:sp>
      <p:sp>
        <p:nvSpPr>
          <p:cNvPr id="30" name="PlaceHolder 3"/>
          <p:cNvSpPr>
            <a:spLocks noGrp="1"/>
          </p:cNvSpPr>
          <p:nvPr>
            <p:ph type="body"/>
          </p:nvPr>
        </p:nvSpPr>
        <p:spPr>
          <a:xfrm>
            <a:off x="4673520" y="1604520"/>
            <a:ext cx="4015440" cy="1896840"/>
          </a:xfrm>
          <a:prstGeom prst="rect">
            <a:avLst/>
          </a:prstGeom>
        </p:spPr>
        <p:txBody>
          <a:bodyPr wrap="none" lIns="0" tIns="0" rIns="0" bIns="0"/>
          <a:lstStyle/>
          <a:p>
            <a:endParaRPr/>
          </a:p>
        </p:txBody>
      </p:sp>
      <p:sp>
        <p:nvSpPr>
          <p:cNvPr id="31" name="PlaceHolder 4"/>
          <p:cNvSpPr>
            <a:spLocks noGrp="1"/>
          </p:cNvSpPr>
          <p:nvPr>
            <p:ph type="body"/>
          </p:nvPr>
        </p:nvSpPr>
        <p:spPr>
          <a:xfrm>
            <a:off x="4673520" y="3681720"/>
            <a:ext cx="4015440" cy="1896840"/>
          </a:xfrm>
          <a:prstGeom prst="rect">
            <a:avLst/>
          </a:prstGeom>
        </p:spPr>
        <p:txBody>
          <a:bodyPr wrap="none" lIns="0" tIns="0" rIns="0" bIns="0"/>
          <a:lstStyle/>
          <a:p>
            <a:endParaRPr/>
          </a:p>
        </p:txBody>
      </p:sp>
      <p:sp>
        <p:nvSpPr>
          <p:cNvPr id="32" name="PlaceHolder 5"/>
          <p:cNvSpPr>
            <a:spLocks noGrp="1"/>
          </p:cNvSpPr>
          <p:nvPr>
            <p:ph type="body"/>
          </p:nvPr>
        </p:nvSpPr>
        <p:spPr>
          <a:xfrm>
            <a:off x="457200" y="3681720"/>
            <a:ext cx="4015440" cy="1896840"/>
          </a:xfrm>
          <a:prstGeom prst="rect">
            <a:avLst/>
          </a:prstGeom>
        </p:spPr>
        <p:txBody>
          <a:bodyPr wrap="none" lIns="0" tIns="0" rIns="0" bIns="0"/>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457200" y="273600"/>
            <a:ext cx="8229240" cy="1145160"/>
          </a:xfrm>
          <a:prstGeom prst="rect">
            <a:avLst/>
          </a:prstGeom>
        </p:spPr>
        <p:txBody>
          <a:bodyPr wrap="none" lIns="0" tIns="0" rIns="0" bIns="0" anchor="ctr"/>
          <a:lstStyle/>
          <a:p>
            <a:pPr algn="ctr"/>
            <a:endParaRPr/>
          </a:p>
        </p:txBody>
      </p:sp>
      <p:sp>
        <p:nvSpPr>
          <p:cNvPr id="34" name="PlaceHolder 2"/>
          <p:cNvSpPr>
            <a:spLocks noGrp="1"/>
          </p:cNvSpPr>
          <p:nvPr>
            <p:ph type="body"/>
          </p:nvPr>
        </p:nvSpPr>
        <p:spPr>
          <a:xfrm>
            <a:off x="457200" y="1604520"/>
            <a:ext cx="4015440" cy="1896840"/>
          </a:xfrm>
          <a:prstGeom prst="rect">
            <a:avLst/>
          </a:prstGeom>
        </p:spPr>
        <p:txBody>
          <a:bodyPr wrap="none" lIns="0" tIns="0" rIns="0" bIns="0"/>
          <a:lstStyle/>
          <a:p>
            <a:endParaRPr/>
          </a:p>
        </p:txBody>
      </p:sp>
      <p:sp>
        <p:nvSpPr>
          <p:cNvPr id="35" name="PlaceHolder 3"/>
          <p:cNvSpPr>
            <a:spLocks noGrp="1"/>
          </p:cNvSpPr>
          <p:nvPr>
            <p:ph type="body"/>
          </p:nvPr>
        </p:nvSpPr>
        <p:spPr>
          <a:xfrm>
            <a:off x="4673520" y="1604520"/>
            <a:ext cx="4015440" cy="1896840"/>
          </a:xfrm>
          <a:prstGeom prst="rect">
            <a:avLst/>
          </a:prstGeom>
        </p:spPr>
        <p:txBody>
          <a:bodyPr wrap="none" lIns="0" tIns="0" rIns="0" bIns="0"/>
          <a:lstStyle/>
          <a:p>
            <a:endParaRPr/>
          </a:p>
        </p:txBody>
      </p:sp>
      <p:pic>
        <p:nvPicPr>
          <p:cNvPr id="36" name="Picture 35"/>
          <p:cNvPicPr/>
          <p:nvPr/>
        </p:nvPicPr>
        <p:blipFill>
          <a:blip r:embed="rId2"/>
          <a:stretch>
            <a:fillRect/>
          </a:stretch>
        </p:blipFill>
        <p:spPr>
          <a:xfrm>
            <a:off x="5492520" y="3681360"/>
            <a:ext cx="2377440" cy="1896840"/>
          </a:xfrm>
          <a:prstGeom prst="rect">
            <a:avLst/>
          </a:prstGeom>
        </p:spPr>
      </p:pic>
      <p:pic>
        <p:nvPicPr>
          <p:cNvPr id="37" name="Picture 36"/>
          <p:cNvPicPr/>
          <p:nvPr/>
        </p:nvPicPr>
        <p:blipFill>
          <a:blip r:embed="rId2"/>
          <a:stretch>
            <a:fillRect/>
          </a:stretch>
        </p:blipFill>
        <p:spPr>
          <a:xfrm>
            <a:off x="1276200" y="3681360"/>
            <a:ext cx="2377440" cy="189684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0" name="PlaceHolder 1"/>
          <p:cNvSpPr>
            <a:spLocks noGrp="1"/>
          </p:cNvSpPr>
          <p:nvPr>
            <p:ph type="title"/>
          </p:nvPr>
        </p:nvSpPr>
        <p:spPr>
          <a:xfrm>
            <a:off x="457200" y="273600"/>
            <a:ext cx="8229240" cy="1145160"/>
          </a:xfrm>
          <a:prstGeom prst="rect">
            <a:avLst/>
          </a:prstGeom>
        </p:spPr>
        <p:txBody>
          <a:bodyPr wrap="none" lIns="0" tIns="0" rIns="0" bIns="0" anchor="ctr"/>
          <a:lstStyle/>
          <a:p>
            <a:pPr algn="ctr"/>
            <a:endParaRPr/>
          </a:p>
        </p:txBody>
      </p:sp>
      <p:sp>
        <p:nvSpPr>
          <p:cNvPr id="81" name="PlaceHolder 2"/>
          <p:cNvSpPr>
            <a:spLocks noGrp="1"/>
          </p:cNvSpPr>
          <p:nvPr>
            <p:ph type="subTitle"/>
          </p:nvPr>
        </p:nvSpPr>
        <p:spPr>
          <a:xfrm>
            <a:off x="457200" y="1604520"/>
            <a:ext cx="8229240" cy="3977640"/>
          </a:xfrm>
          <a:prstGeom prst="rect">
            <a:avLst/>
          </a:prstGeom>
        </p:spPr>
        <p:txBody>
          <a:bodyPr wrap="none" lIns="0" tIns="0" rIns="0" bIns="0" anchor="ctr"/>
          <a:lstStyle/>
          <a:p>
            <a:pPr algn="ct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457200" y="273600"/>
            <a:ext cx="8229240" cy="1145160"/>
          </a:xfrm>
          <a:prstGeom prst="rect">
            <a:avLst/>
          </a:prstGeom>
        </p:spPr>
        <p:txBody>
          <a:bodyPr wrap="none" lIns="0" tIns="0" rIns="0" bIns="0" anchor="ctr"/>
          <a:lstStyle/>
          <a:p>
            <a:pPr algn="ctr"/>
            <a:endParaRPr/>
          </a:p>
        </p:txBody>
      </p:sp>
      <p:sp>
        <p:nvSpPr>
          <p:cNvPr id="83" name="PlaceHolder 2"/>
          <p:cNvSpPr>
            <a:spLocks noGrp="1"/>
          </p:cNvSpPr>
          <p:nvPr>
            <p:ph type="body"/>
          </p:nvPr>
        </p:nvSpPr>
        <p:spPr>
          <a:xfrm>
            <a:off x="457200" y="1604520"/>
            <a:ext cx="8229240" cy="3977280"/>
          </a:xfrm>
          <a:prstGeom prst="rect">
            <a:avLst/>
          </a:prstGeom>
        </p:spPr>
        <p:txBody>
          <a:bodyPr wrap="none" lIns="0" tIns="0" rIns="0" bIns="0"/>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4" name="PlaceHolder 1"/>
          <p:cNvSpPr>
            <a:spLocks noGrp="1"/>
          </p:cNvSpPr>
          <p:nvPr>
            <p:ph type="title"/>
          </p:nvPr>
        </p:nvSpPr>
        <p:spPr>
          <a:xfrm>
            <a:off x="457200" y="273600"/>
            <a:ext cx="8229240" cy="1145160"/>
          </a:xfrm>
          <a:prstGeom prst="rect">
            <a:avLst/>
          </a:prstGeom>
        </p:spPr>
        <p:txBody>
          <a:bodyPr wrap="none" lIns="0" tIns="0" rIns="0" bIns="0" anchor="ctr"/>
          <a:lstStyle/>
          <a:p>
            <a:pPr algn="ctr"/>
            <a:endParaRPr/>
          </a:p>
        </p:txBody>
      </p:sp>
      <p:sp>
        <p:nvSpPr>
          <p:cNvPr id="85" name="PlaceHolder 2"/>
          <p:cNvSpPr>
            <a:spLocks noGrp="1"/>
          </p:cNvSpPr>
          <p:nvPr>
            <p:ph type="body"/>
          </p:nvPr>
        </p:nvSpPr>
        <p:spPr>
          <a:xfrm>
            <a:off x="457200" y="1604520"/>
            <a:ext cx="4015440" cy="3977280"/>
          </a:xfrm>
          <a:prstGeom prst="rect">
            <a:avLst/>
          </a:prstGeom>
        </p:spPr>
        <p:txBody>
          <a:bodyPr wrap="none" lIns="0" tIns="0" rIns="0" bIns="0"/>
          <a:lstStyle/>
          <a:p>
            <a:endParaRPr/>
          </a:p>
        </p:txBody>
      </p:sp>
      <p:sp>
        <p:nvSpPr>
          <p:cNvPr id="86" name="PlaceHolder 3"/>
          <p:cNvSpPr>
            <a:spLocks noGrp="1"/>
          </p:cNvSpPr>
          <p:nvPr>
            <p:ph type="body"/>
          </p:nvPr>
        </p:nvSpPr>
        <p:spPr>
          <a:xfrm>
            <a:off x="4673520" y="1604520"/>
            <a:ext cx="4015440" cy="3977280"/>
          </a:xfrm>
          <a:prstGeom prst="rect">
            <a:avLst/>
          </a:prstGeom>
        </p:spPr>
        <p:txBody>
          <a:bodyPr wrap="none" lIns="0" tIns="0" rIns="0" bIns="0"/>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7" name="PlaceHolder 1"/>
          <p:cNvSpPr>
            <a:spLocks noGrp="1"/>
          </p:cNvSpPr>
          <p:nvPr>
            <p:ph type="title"/>
          </p:nvPr>
        </p:nvSpPr>
        <p:spPr>
          <a:xfrm>
            <a:off x="457200" y="273600"/>
            <a:ext cx="8229240" cy="1145160"/>
          </a:xfrm>
          <a:prstGeom prst="rect">
            <a:avLst/>
          </a:prstGeom>
        </p:spPr>
        <p:txBody>
          <a:bodyPr wrap="none" lIns="0" tIns="0" rIns="0" bIns="0" anchor="ctr"/>
          <a:lstStyle/>
          <a:p>
            <a:pPr algn="ct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8" name="PlaceHolder 1"/>
          <p:cNvSpPr>
            <a:spLocks noGrp="1"/>
          </p:cNvSpPr>
          <p:nvPr>
            <p:ph type="subTitle"/>
          </p:nvPr>
        </p:nvSpPr>
        <p:spPr>
          <a:xfrm>
            <a:off x="457200" y="273600"/>
            <a:ext cx="8229240" cy="5308200"/>
          </a:xfrm>
          <a:prstGeom prst="rect">
            <a:avLst/>
          </a:prstGeom>
        </p:spPr>
        <p:txBody>
          <a:bodyPr wrap="none" lIns="0" tIns="0" rIns="0" bIns="0" anchor="ctr"/>
          <a:lstStyle/>
          <a:p>
            <a:pPr algn="ct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457200" y="273600"/>
            <a:ext cx="8229240" cy="1145160"/>
          </a:xfrm>
          <a:prstGeom prst="rect">
            <a:avLst/>
          </a:prstGeom>
        </p:spPr>
        <p:txBody>
          <a:bodyPr wrap="none" lIns="0" tIns="0" rIns="0" bIns="0" anchor="ctr"/>
          <a:lstStyle/>
          <a:p>
            <a:pPr algn="ctr"/>
            <a:endParaRPr/>
          </a:p>
        </p:txBody>
      </p:sp>
      <p:sp>
        <p:nvSpPr>
          <p:cNvPr id="90" name="PlaceHolder 2"/>
          <p:cNvSpPr>
            <a:spLocks noGrp="1"/>
          </p:cNvSpPr>
          <p:nvPr>
            <p:ph type="body"/>
          </p:nvPr>
        </p:nvSpPr>
        <p:spPr>
          <a:xfrm>
            <a:off x="457200" y="1604520"/>
            <a:ext cx="4015440" cy="1896840"/>
          </a:xfrm>
          <a:prstGeom prst="rect">
            <a:avLst/>
          </a:prstGeom>
        </p:spPr>
        <p:txBody>
          <a:bodyPr wrap="none" lIns="0" tIns="0" rIns="0" bIns="0"/>
          <a:lstStyle/>
          <a:p>
            <a:endParaRPr/>
          </a:p>
        </p:txBody>
      </p:sp>
      <p:sp>
        <p:nvSpPr>
          <p:cNvPr id="91" name="PlaceHolder 3"/>
          <p:cNvSpPr>
            <a:spLocks noGrp="1"/>
          </p:cNvSpPr>
          <p:nvPr>
            <p:ph type="body"/>
          </p:nvPr>
        </p:nvSpPr>
        <p:spPr>
          <a:xfrm>
            <a:off x="457200" y="3681720"/>
            <a:ext cx="4015440" cy="1896840"/>
          </a:xfrm>
          <a:prstGeom prst="rect">
            <a:avLst/>
          </a:prstGeom>
        </p:spPr>
        <p:txBody>
          <a:bodyPr wrap="none" lIns="0" tIns="0" rIns="0" bIns="0"/>
          <a:lstStyle/>
          <a:p>
            <a:endParaRPr/>
          </a:p>
        </p:txBody>
      </p:sp>
      <p:sp>
        <p:nvSpPr>
          <p:cNvPr id="92" name="PlaceHolder 4"/>
          <p:cNvSpPr>
            <a:spLocks noGrp="1"/>
          </p:cNvSpPr>
          <p:nvPr>
            <p:ph type="body"/>
          </p:nvPr>
        </p:nvSpPr>
        <p:spPr>
          <a:xfrm>
            <a:off x="4673520" y="1604520"/>
            <a:ext cx="4015440" cy="3977280"/>
          </a:xfrm>
          <a:prstGeom prst="rect">
            <a:avLst/>
          </a:prstGeom>
        </p:spPr>
        <p:txBody>
          <a:bodyPr wrap="none" lIns="0" tIns="0" rIns="0" bIns="0"/>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 name="PlaceHolder 1"/>
          <p:cNvSpPr>
            <a:spLocks noGrp="1"/>
          </p:cNvSpPr>
          <p:nvPr>
            <p:ph type="title"/>
          </p:nvPr>
        </p:nvSpPr>
        <p:spPr>
          <a:xfrm>
            <a:off x="457200" y="273600"/>
            <a:ext cx="8229240" cy="1145160"/>
          </a:xfrm>
          <a:prstGeom prst="rect">
            <a:avLst/>
          </a:prstGeom>
        </p:spPr>
        <p:txBody>
          <a:bodyPr wrap="none" lIns="0" tIns="0" rIns="0" bIns="0" anchor="ctr"/>
          <a:lstStyle/>
          <a:p>
            <a:pPr algn="ctr"/>
            <a:endParaRPr/>
          </a:p>
        </p:txBody>
      </p:sp>
      <p:sp>
        <p:nvSpPr>
          <p:cNvPr id="5" name="PlaceHolder 2"/>
          <p:cNvSpPr>
            <a:spLocks noGrp="1"/>
          </p:cNvSpPr>
          <p:nvPr>
            <p:ph type="subTitle"/>
          </p:nvPr>
        </p:nvSpPr>
        <p:spPr>
          <a:xfrm>
            <a:off x="457200" y="1604520"/>
            <a:ext cx="8229240" cy="3977640"/>
          </a:xfrm>
          <a:prstGeom prst="rect">
            <a:avLst/>
          </a:prstGeom>
        </p:spPr>
        <p:txBody>
          <a:bodyPr wrap="none" lIns="0" tIns="0" rIns="0" bIns="0" anchor="ctr"/>
          <a:lstStyle/>
          <a:p>
            <a:pPr algn="ct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3" name="PlaceHolder 1"/>
          <p:cNvSpPr>
            <a:spLocks noGrp="1"/>
          </p:cNvSpPr>
          <p:nvPr>
            <p:ph type="title"/>
          </p:nvPr>
        </p:nvSpPr>
        <p:spPr>
          <a:xfrm>
            <a:off x="457200" y="273600"/>
            <a:ext cx="8229240" cy="1145160"/>
          </a:xfrm>
          <a:prstGeom prst="rect">
            <a:avLst/>
          </a:prstGeom>
        </p:spPr>
        <p:txBody>
          <a:bodyPr wrap="none" lIns="0" tIns="0" rIns="0" bIns="0" anchor="ctr"/>
          <a:lstStyle/>
          <a:p>
            <a:pPr algn="ctr"/>
            <a:endParaRPr/>
          </a:p>
        </p:txBody>
      </p:sp>
      <p:sp>
        <p:nvSpPr>
          <p:cNvPr id="94" name="PlaceHolder 2"/>
          <p:cNvSpPr>
            <a:spLocks noGrp="1"/>
          </p:cNvSpPr>
          <p:nvPr>
            <p:ph type="body"/>
          </p:nvPr>
        </p:nvSpPr>
        <p:spPr>
          <a:xfrm>
            <a:off x="457200" y="1604520"/>
            <a:ext cx="4015440" cy="3977280"/>
          </a:xfrm>
          <a:prstGeom prst="rect">
            <a:avLst/>
          </a:prstGeom>
        </p:spPr>
        <p:txBody>
          <a:bodyPr wrap="none" lIns="0" tIns="0" rIns="0" bIns="0"/>
          <a:lstStyle/>
          <a:p>
            <a:endParaRPr/>
          </a:p>
        </p:txBody>
      </p:sp>
      <p:sp>
        <p:nvSpPr>
          <p:cNvPr id="95" name="PlaceHolder 3"/>
          <p:cNvSpPr>
            <a:spLocks noGrp="1"/>
          </p:cNvSpPr>
          <p:nvPr>
            <p:ph type="body"/>
          </p:nvPr>
        </p:nvSpPr>
        <p:spPr>
          <a:xfrm>
            <a:off x="4673520" y="1604520"/>
            <a:ext cx="4015440" cy="1896840"/>
          </a:xfrm>
          <a:prstGeom prst="rect">
            <a:avLst/>
          </a:prstGeom>
        </p:spPr>
        <p:txBody>
          <a:bodyPr wrap="none" lIns="0" tIns="0" rIns="0" bIns="0"/>
          <a:lstStyle/>
          <a:p>
            <a:endParaRPr/>
          </a:p>
        </p:txBody>
      </p:sp>
      <p:sp>
        <p:nvSpPr>
          <p:cNvPr id="96" name="PlaceHolder 4"/>
          <p:cNvSpPr>
            <a:spLocks noGrp="1"/>
          </p:cNvSpPr>
          <p:nvPr>
            <p:ph type="body"/>
          </p:nvPr>
        </p:nvSpPr>
        <p:spPr>
          <a:xfrm>
            <a:off x="4673520" y="3681720"/>
            <a:ext cx="4015440" cy="1896840"/>
          </a:xfrm>
          <a:prstGeom prst="rect">
            <a:avLst/>
          </a:prstGeom>
        </p:spPr>
        <p:txBody>
          <a:bodyPr wrap="none" lIns="0" tIns="0" rIns="0" bIns="0"/>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457200" y="273600"/>
            <a:ext cx="8229240" cy="1145160"/>
          </a:xfrm>
          <a:prstGeom prst="rect">
            <a:avLst/>
          </a:prstGeom>
        </p:spPr>
        <p:txBody>
          <a:bodyPr wrap="none" lIns="0" tIns="0" rIns="0" bIns="0" anchor="ctr"/>
          <a:lstStyle/>
          <a:p>
            <a:pPr algn="ctr"/>
            <a:endParaRPr/>
          </a:p>
        </p:txBody>
      </p:sp>
      <p:sp>
        <p:nvSpPr>
          <p:cNvPr id="98" name="PlaceHolder 2"/>
          <p:cNvSpPr>
            <a:spLocks noGrp="1"/>
          </p:cNvSpPr>
          <p:nvPr>
            <p:ph type="body"/>
          </p:nvPr>
        </p:nvSpPr>
        <p:spPr>
          <a:xfrm>
            <a:off x="457200" y="1604520"/>
            <a:ext cx="4015440" cy="1896840"/>
          </a:xfrm>
          <a:prstGeom prst="rect">
            <a:avLst/>
          </a:prstGeom>
        </p:spPr>
        <p:txBody>
          <a:bodyPr wrap="none" lIns="0" tIns="0" rIns="0" bIns="0"/>
          <a:lstStyle/>
          <a:p>
            <a:endParaRPr/>
          </a:p>
        </p:txBody>
      </p:sp>
      <p:sp>
        <p:nvSpPr>
          <p:cNvPr id="99" name="PlaceHolder 3"/>
          <p:cNvSpPr>
            <a:spLocks noGrp="1"/>
          </p:cNvSpPr>
          <p:nvPr>
            <p:ph type="body"/>
          </p:nvPr>
        </p:nvSpPr>
        <p:spPr>
          <a:xfrm>
            <a:off x="4673520" y="1604520"/>
            <a:ext cx="4015440" cy="1896840"/>
          </a:xfrm>
          <a:prstGeom prst="rect">
            <a:avLst/>
          </a:prstGeom>
        </p:spPr>
        <p:txBody>
          <a:bodyPr wrap="none" lIns="0" tIns="0" rIns="0" bIns="0"/>
          <a:lstStyle/>
          <a:p>
            <a:endParaRPr/>
          </a:p>
        </p:txBody>
      </p:sp>
      <p:sp>
        <p:nvSpPr>
          <p:cNvPr id="100" name="PlaceHolder 4"/>
          <p:cNvSpPr>
            <a:spLocks noGrp="1"/>
          </p:cNvSpPr>
          <p:nvPr>
            <p:ph type="body"/>
          </p:nvPr>
        </p:nvSpPr>
        <p:spPr>
          <a:xfrm>
            <a:off x="457200" y="3681720"/>
            <a:ext cx="8228520" cy="1896840"/>
          </a:xfrm>
          <a:prstGeom prst="rect">
            <a:avLst/>
          </a:prstGeom>
        </p:spPr>
        <p:txBody>
          <a:bodyPr wrap="none" lIns="0" tIns="0" rIns="0" bIns="0"/>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457200" y="273600"/>
            <a:ext cx="8229240" cy="1145160"/>
          </a:xfrm>
          <a:prstGeom prst="rect">
            <a:avLst/>
          </a:prstGeom>
        </p:spPr>
        <p:txBody>
          <a:bodyPr wrap="none" lIns="0" tIns="0" rIns="0" bIns="0" anchor="ctr"/>
          <a:lstStyle/>
          <a:p>
            <a:pPr algn="ctr"/>
            <a:endParaRPr/>
          </a:p>
        </p:txBody>
      </p:sp>
      <p:sp>
        <p:nvSpPr>
          <p:cNvPr id="102" name="PlaceHolder 2"/>
          <p:cNvSpPr>
            <a:spLocks noGrp="1"/>
          </p:cNvSpPr>
          <p:nvPr>
            <p:ph type="body"/>
          </p:nvPr>
        </p:nvSpPr>
        <p:spPr>
          <a:xfrm>
            <a:off x="457200" y="1604520"/>
            <a:ext cx="8229240" cy="1896840"/>
          </a:xfrm>
          <a:prstGeom prst="rect">
            <a:avLst/>
          </a:prstGeom>
        </p:spPr>
        <p:txBody>
          <a:bodyPr wrap="none" lIns="0" tIns="0" rIns="0" bIns="0"/>
          <a:lstStyle/>
          <a:p>
            <a:endParaRPr/>
          </a:p>
        </p:txBody>
      </p:sp>
      <p:sp>
        <p:nvSpPr>
          <p:cNvPr id="103" name="PlaceHolder 3"/>
          <p:cNvSpPr>
            <a:spLocks noGrp="1"/>
          </p:cNvSpPr>
          <p:nvPr>
            <p:ph type="body"/>
          </p:nvPr>
        </p:nvSpPr>
        <p:spPr>
          <a:xfrm>
            <a:off x="457200" y="3681720"/>
            <a:ext cx="8229240" cy="1896840"/>
          </a:xfrm>
          <a:prstGeom prst="rect">
            <a:avLst/>
          </a:prstGeom>
        </p:spPr>
        <p:txBody>
          <a:bodyPr wrap="none" lIns="0" tIns="0" rIns="0" bIns="0"/>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457200" y="273600"/>
            <a:ext cx="8229240" cy="1145160"/>
          </a:xfrm>
          <a:prstGeom prst="rect">
            <a:avLst/>
          </a:prstGeom>
        </p:spPr>
        <p:txBody>
          <a:bodyPr wrap="none" lIns="0" tIns="0" rIns="0" bIns="0" anchor="ctr"/>
          <a:lstStyle/>
          <a:p>
            <a:pPr algn="ctr"/>
            <a:endParaRPr/>
          </a:p>
        </p:txBody>
      </p:sp>
      <p:sp>
        <p:nvSpPr>
          <p:cNvPr id="105" name="PlaceHolder 2"/>
          <p:cNvSpPr>
            <a:spLocks noGrp="1"/>
          </p:cNvSpPr>
          <p:nvPr>
            <p:ph type="body"/>
          </p:nvPr>
        </p:nvSpPr>
        <p:spPr>
          <a:xfrm>
            <a:off x="457200" y="1604520"/>
            <a:ext cx="4015440" cy="1896840"/>
          </a:xfrm>
          <a:prstGeom prst="rect">
            <a:avLst/>
          </a:prstGeom>
        </p:spPr>
        <p:txBody>
          <a:bodyPr wrap="none" lIns="0" tIns="0" rIns="0" bIns="0"/>
          <a:lstStyle/>
          <a:p>
            <a:endParaRPr/>
          </a:p>
        </p:txBody>
      </p:sp>
      <p:sp>
        <p:nvSpPr>
          <p:cNvPr id="106" name="PlaceHolder 3"/>
          <p:cNvSpPr>
            <a:spLocks noGrp="1"/>
          </p:cNvSpPr>
          <p:nvPr>
            <p:ph type="body"/>
          </p:nvPr>
        </p:nvSpPr>
        <p:spPr>
          <a:xfrm>
            <a:off x="4673520" y="1604520"/>
            <a:ext cx="4015440" cy="1896840"/>
          </a:xfrm>
          <a:prstGeom prst="rect">
            <a:avLst/>
          </a:prstGeom>
        </p:spPr>
        <p:txBody>
          <a:bodyPr wrap="none" lIns="0" tIns="0" rIns="0" bIns="0"/>
          <a:lstStyle/>
          <a:p>
            <a:endParaRPr/>
          </a:p>
        </p:txBody>
      </p:sp>
      <p:sp>
        <p:nvSpPr>
          <p:cNvPr id="107" name="PlaceHolder 4"/>
          <p:cNvSpPr>
            <a:spLocks noGrp="1"/>
          </p:cNvSpPr>
          <p:nvPr>
            <p:ph type="body"/>
          </p:nvPr>
        </p:nvSpPr>
        <p:spPr>
          <a:xfrm>
            <a:off x="4673520" y="3681720"/>
            <a:ext cx="4015440" cy="1896840"/>
          </a:xfrm>
          <a:prstGeom prst="rect">
            <a:avLst/>
          </a:prstGeom>
        </p:spPr>
        <p:txBody>
          <a:bodyPr wrap="none" lIns="0" tIns="0" rIns="0" bIns="0"/>
          <a:lstStyle/>
          <a:p>
            <a:endParaRPr/>
          </a:p>
        </p:txBody>
      </p:sp>
      <p:sp>
        <p:nvSpPr>
          <p:cNvPr id="108" name="PlaceHolder 5"/>
          <p:cNvSpPr>
            <a:spLocks noGrp="1"/>
          </p:cNvSpPr>
          <p:nvPr>
            <p:ph type="body"/>
          </p:nvPr>
        </p:nvSpPr>
        <p:spPr>
          <a:xfrm>
            <a:off x="457200" y="3681720"/>
            <a:ext cx="4015440" cy="1896840"/>
          </a:xfrm>
          <a:prstGeom prst="rect">
            <a:avLst/>
          </a:prstGeom>
        </p:spPr>
        <p:txBody>
          <a:bodyPr wrap="none" lIns="0" tIns="0" rIns="0" bIns="0"/>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457200" y="273600"/>
            <a:ext cx="8229240" cy="1145160"/>
          </a:xfrm>
          <a:prstGeom prst="rect">
            <a:avLst/>
          </a:prstGeom>
        </p:spPr>
        <p:txBody>
          <a:bodyPr wrap="none" lIns="0" tIns="0" rIns="0" bIns="0" anchor="ctr"/>
          <a:lstStyle/>
          <a:p>
            <a:pPr algn="ctr"/>
            <a:endParaRPr/>
          </a:p>
        </p:txBody>
      </p:sp>
      <p:sp>
        <p:nvSpPr>
          <p:cNvPr id="110" name="PlaceHolder 2"/>
          <p:cNvSpPr>
            <a:spLocks noGrp="1"/>
          </p:cNvSpPr>
          <p:nvPr>
            <p:ph type="body"/>
          </p:nvPr>
        </p:nvSpPr>
        <p:spPr>
          <a:xfrm>
            <a:off x="457200" y="1604520"/>
            <a:ext cx="4015440" cy="1896840"/>
          </a:xfrm>
          <a:prstGeom prst="rect">
            <a:avLst/>
          </a:prstGeom>
        </p:spPr>
        <p:txBody>
          <a:bodyPr wrap="none" lIns="0" tIns="0" rIns="0" bIns="0"/>
          <a:lstStyle/>
          <a:p>
            <a:endParaRPr/>
          </a:p>
        </p:txBody>
      </p:sp>
      <p:sp>
        <p:nvSpPr>
          <p:cNvPr id="111" name="PlaceHolder 3"/>
          <p:cNvSpPr>
            <a:spLocks noGrp="1"/>
          </p:cNvSpPr>
          <p:nvPr>
            <p:ph type="body"/>
          </p:nvPr>
        </p:nvSpPr>
        <p:spPr>
          <a:xfrm>
            <a:off x="4673520" y="1604520"/>
            <a:ext cx="4015440" cy="1896840"/>
          </a:xfrm>
          <a:prstGeom prst="rect">
            <a:avLst/>
          </a:prstGeom>
        </p:spPr>
        <p:txBody>
          <a:bodyPr wrap="none" lIns="0" tIns="0" rIns="0" bIns="0"/>
          <a:lstStyle/>
          <a:p>
            <a:endParaRPr/>
          </a:p>
        </p:txBody>
      </p:sp>
      <p:pic>
        <p:nvPicPr>
          <p:cNvPr id="112" name="Picture 111"/>
          <p:cNvPicPr/>
          <p:nvPr/>
        </p:nvPicPr>
        <p:blipFill>
          <a:blip r:embed="rId2"/>
          <a:stretch>
            <a:fillRect/>
          </a:stretch>
        </p:blipFill>
        <p:spPr>
          <a:xfrm>
            <a:off x="5492520" y="3681360"/>
            <a:ext cx="2377440" cy="1896840"/>
          </a:xfrm>
          <a:prstGeom prst="rect">
            <a:avLst/>
          </a:prstGeom>
        </p:spPr>
      </p:pic>
      <p:pic>
        <p:nvPicPr>
          <p:cNvPr id="113" name="Picture 112"/>
          <p:cNvPicPr/>
          <p:nvPr/>
        </p:nvPicPr>
        <p:blipFill>
          <a:blip r:embed="rId2"/>
          <a:stretch>
            <a:fillRect/>
          </a:stretch>
        </p:blipFill>
        <p:spPr>
          <a:xfrm>
            <a:off x="1276200" y="3681360"/>
            <a:ext cx="2377440" cy="189684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73600"/>
            <a:ext cx="8229240" cy="1145160"/>
          </a:xfrm>
          <a:prstGeom prst="rect">
            <a:avLst/>
          </a:prstGeom>
        </p:spPr>
        <p:txBody>
          <a:bodyPr wrap="none" lIns="0" tIns="0" rIns="0" bIns="0" anchor="ctr"/>
          <a:lstStyle/>
          <a:p>
            <a:pPr algn="ctr"/>
            <a:endParaRPr/>
          </a:p>
        </p:txBody>
      </p:sp>
      <p:sp>
        <p:nvSpPr>
          <p:cNvPr id="7" name="PlaceHolder 2"/>
          <p:cNvSpPr>
            <a:spLocks noGrp="1"/>
          </p:cNvSpPr>
          <p:nvPr>
            <p:ph type="body"/>
          </p:nvPr>
        </p:nvSpPr>
        <p:spPr>
          <a:xfrm>
            <a:off x="457200" y="1604520"/>
            <a:ext cx="8229240" cy="3977280"/>
          </a:xfrm>
          <a:prstGeom prst="rect">
            <a:avLst/>
          </a:prstGeom>
        </p:spPr>
        <p:txBody>
          <a:bodyPr wrap="none" lIns="0" tIns="0" rIns="0" bIns="0"/>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457200" y="273600"/>
            <a:ext cx="8229240" cy="1145160"/>
          </a:xfrm>
          <a:prstGeom prst="rect">
            <a:avLst/>
          </a:prstGeom>
        </p:spPr>
        <p:txBody>
          <a:bodyPr wrap="none" lIns="0" tIns="0" rIns="0" bIns="0" anchor="ctr"/>
          <a:lstStyle/>
          <a:p>
            <a:pPr algn="ctr"/>
            <a:endParaRPr/>
          </a:p>
        </p:txBody>
      </p:sp>
      <p:sp>
        <p:nvSpPr>
          <p:cNvPr id="9" name="PlaceHolder 2"/>
          <p:cNvSpPr>
            <a:spLocks noGrp="1"/>
          </p:cNvSpPr>
          <p:nvPr>
            <p:ph type="body"/>
          </p:nvPr>
        </p:nvSpPr>
        <p:spPr>
          <a:xfrm>
            <a:off x="457200" y="1604520"/>
            <a:ext cx="4015440" cy="3977280"/>
          </a:xfrm>
          <a:prstGeom prst="rect">
            <a:avLst/>
          </a:prstGeom>
        </p:spPr>
        <p:txBody>
          <a:bodyPr wrap="none" lIns="0" tIns="0" rIns="0" bIns="0"/>
          <a:lstStyle/>
          <a:p>
            <a:endParaRPr/>
          </a:p>
        </p:txBody>
      </p:sp>
      <p:sp>
        <p:nvSpPr>
          <p:cNvPr id="10" name="PlaceHolder 3"/>
          <p:cNvSpPr>
            <a:spLocks noGrp="1"/>
          </p:cNvSpPr>
          <p:nvPr>
            <p:ph type="body"/>
          </p:nvPr>
        </p:nvSpPr>
        <p:spPr>
          <a:xfrm>
            <a:off x="4673520" y="1604520"/>
            <a:ext cx="4015440" cy="3977280"/>
          </a:xfrm>
          <a:prstGeom prst="rect">
            <a:avLst/>
          </a:prstGeom>
        </p:spPr>
        <p:txBody>
          <a:bodyPr wrap="none" lIns="0" tIns="0" rIns="0" bIns="0"/>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1" name="PlaceHolder 1"/>
          <p:cNvSpPr>
            <a:spLocks noGrp="1"/>
          </p:cNvSpPr>
          <p:nvPr>
            <p:ph type="title"/>
          </p:nvPr>
        </p:nvSpPr>
        <p:spPr>
          <a:xfrm>
            <a:off x="457200" y="273600"/>
            <a:ext cx="8229240" cy="1145160"/>
          </a:xfrm>
          <a:prstGeom prst="rect">
            <a:avLst/>
          </a:prstGeom>
        </p:spPr>
        <p:txBody>
          <a:bodyPr wrap="none" lIns="0" tIns="0" rIns="0" bIns="0" anchor="ctr"/>
          <a:lstStyle/>
          <a:p>
            <a:pPr algn="ct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2" name="PlaceHolder 1"/>
          <p:cNvSpPr>
            <a:spLocks noGrp="1"/>
          </p:cNvSpPr>
          <p:nvPr>
            <p:ph type="subTitle"/>
          </p:nvPr>
        </p:nvSpPr>
        <p:spPr>
          <a:xfrm>
            <a:off x="457200" y="273600"/>
            <a:ext cx="8229240" cy="5308200"/>
          </a:xfrm>
          <a:prstGeom prst="rect">
            <a:avLst/>
          </a:prstGeom>
        </p:spPr>
        <p:txBody>
          <a:bodyPr wrap="none" lIns="0" tIns="0" rIns="0" bIns="0" anchor="ctr"/>
          <a:lstStyle/>
          <a:p>
            <a:pPr algn="ct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457200" y="273600"/>
            <a:ext cx="8229240" cy="1145160"/>
          </a:xfrm>
          <a:prstGeom prst="rect">
            <a:avLst/>
          </a:prstGeom>
        </p:spPr>
        <p:txBody>
          <a:bodyPr wrap="none" lIns="0" tIns="0" rIns="0" bIns="0" anchor="ctr"/>
          <a:lstStyle/>
          <a:p>
            <a:pPr algn="ctr"/>
            <a:endParaRPr/>
          </a:p>
        </p:txBody>
      </p:sp>
      <p:sp>
        <p:nvSpPr>
          <p:cNvPr id="14" name="PlaceHolder 2"/>
          <p:cNvSpPr>
            <a:spLocks noGrp="1"/>
          </p:cNvSpPr>
          <p:nvPr>
            <p:ph type="body"/>
          </p:nvPr>
        </p:nvSpPr>
        <p:spPr>
          <a:xfrm>
            <a:off x="457200" y="1604520"/>
            <a:ext cx="4015440" cy="1896840"/>
          </a:xfrm>
          <a:prstGeom prst="rect">
            <a:avLst/>
          </a:prstGeom>
        </p:spPr>
        <p:txBody>
          <a:bodyPr wrap="none" lIns="0" tIns="0" rIns="0" bIns="0"/>
          <a:lstStyle/>
          <a:p>
            <a:endParaRPr/>
          </a:p>
        </p:txBody>
      </p:sp>
      <p:sp>
        <p:nvSpPr>
          <p:cNvPr id="15" name="PlaceHolder 3"/>
          <p:cNvSpPr>
            <a:spLocks noGrp="1"/>
          </p:cNvSpPr>
          <p:nvPr>
            <p:ph type="body"/>
          </p:nvPr>
        </p:nvSpPr>
        <p:spPr>
          <a:xfrm>
            <a:off x="457200" y="3681720"/>
            <a:ext cx="4015440" cy="1896840"/>
          </a:xfrm>
          <a:prstGeom prst="rect">
            <a:avLst/>
          </a:prstGeom>
        </p:spPr>
        <p:txBody>
          <a:bodyPr wrap="none" lIns="0" tIns="0" rIns="0" bIns="0"/>
          <a:lstStyle/>
          <a:p>
            <a:endParaRPr/>
          </a:p>
        </p:txBody>
      </p:sp>
      <p:sp>
        <p:nvSpPr>
          <p:cNvPr id="16" name="PlaceHolder 4"/>
          <p:cNvSpPr>
            <a:spLocks noGrp="1"/>
          </p:cNvSpPr>
          <p:nvPr>
            <p:ph type="body"/>
          </p:nvPr>
        </p:nvSpPr>
        <p:spPr>
          <a:xfrm>
            <a:off x="4673520" y="1604520"/>
            <a:ext cx="4015440" cy="3977280"/>
          </a:xfrm>
          <a:prstGeom prst="rect">
            <a:avLst/>
          </a:prstGeom>
        </p:spPr>
        <p:txBody>
          <a:bodyPr wrap="none" lIns="0" tIns="0" rIns="0" bIns="0"/>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457200" y="273600"/>
            <a:ext cx="8229240" cy="1145160"/>
          </a:xfrm>
          <a:prstGeom prst="rect">
            <a:avLst/>
          </a:prstGeom>
        </p:spPr>
        <p:txBody>
          <a:bodyPr wrap="none" lIns="0" tIns="0" rIns="0" bIns="0" anchor="ctr"/>
          <a:lstStyle/>
          <a:p>
            <a:pPr algn="ctr"/>
            <a:endParaRPr/>
          </a:p>
        </p:txBody>
      </p:sp>
      <p:sp>
        <p:nvSpPr>
          <p:cNvPr id="18" name="PlaceHolder 2"/>
          <p:cNvSpPr>
            <a:spLocks noGrp="1"/>
          </p:cNvSpPr>
          <p:nvPr>
            <p:ph type="body"/>
          </p:nvPr>
        </p:nvSpPr>
        <p:spPr>
          <a:xfrm>
            <a:off x="457200" y="1604520"/>
            <a:ext cx="4015440" cy="3977280"/>
          </a:xfrm>
          <a:prstGeom prst="rect">
            <a:avLst/>
          </a:prstGeom>
        </p:spPr>
        <p:txBody>
          <a:bodyPr wrap="none" lIns="0" tIns="0" rIns="0" bIns="0"/>
          <a:lstStyle/>
          <a:p>
            <a:endParaRPr/>
          </a:p>
        </p:txBody>
      </p:sp>
      <p:sp>
        <p:nvSpPr>
          <p:cNvPr id="19" name="PlaceHolder 3"/>
          <p:cNvSpPr>
            <a:spLocks noGrp="1"/>
          </p:cNvSpPr>
          <p:nvPr>
            <p:ph type="body"/>
          </p:nvPr>
        </p:nvSpPr>
        <p:spPr>
          <a:xfrm>
            <a:off x="4673520" y="1604520"/>
            <a:ext cx="4015440" cy="1896840"/>
          </a:xfrm>
          <a:prstGeom prst="rect">
            <a:avLst/>
          </a:prstGeom>
        </p:spPr>
        <p:txBody>
          <a:bodyPr wrap="none" lIns="0" tIns="0" rIns="0" bIns="0"/>
          <a:lstStyle/>
          <a:p>
            <a:endParaRPr/>
          </a:p>
        </p:txBody>
      </p:sp>
      <p:sp>
        <p:nvSpPr>
          <p:cNvPr id="20" name="PlaceHolder 4"/>
          <p:cNvSpPr>
            <a:spLocks noGrp="1"/>
          </p:cNvSpPr>
          <p:nvPr>
            <p:ph type="body"/>
          </p:nvPr>
        </p:nvSpPr>
        <p:spPr>
          <a:xfrm>
            <a:off x="4673520" y="3681720"/>
            <a:ext cx="4015440" cy="1896840"/>
          </a:xfrm>
          <a:prstGeom prst="rect">
            <a:avLst/>
          </a:prstGeom>
        </p:spPr>
        <p:txBody>
          <a:bodyPr wrap="none" lIns="0" tIns="0" rIns="0" bIns="0"/>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457200" y="273600"/>
            <a:ext cx="8229240" cy="1145160"/>
          </a:xfrm>
          <a:prstGeom prst="rect">
            <a:avLst/>
          </a:prstGeom>
        </p:spPr>
        <p:txBody>
          <a:bodyPr wrap="none" lIns="0" tIns="0" rIns="0" bIns="0" anchor="ctr"/>
          <a:lstStyle/>
          <a:p>
            <a:pPr algn="ctr"/>
            <a:endParaRPr/>
          </a:p>
        </p:txBody>
      </p:sp>
      <p:sp>
        <p:nvSpPr>
          <p:cNvPr id="22" name="PlaceHolder 2"/>
          <p:cNvSpPr>
            <a:spLocks noGrp="1"/>
          </p:cNvSpPr>
          <p:nvPr>
            <p:ph type="body"/>
          </p:nvPr>
        </p:nvSpPr>
        <p:spPr>
          <a:xfrm>
            <a:off x="457200" y="1604520"/>
            <a:ext cx="4015440" cy="1896840"/>
          </a:xfrm>
          <a:prstGeom prst="rect">
            <a:avLst/>
          </a:prstGeom>
        </p:spPr>
        <p:txBody>
          <a:bodyPr wrap="none" lIns="0" tIns="0" rIns="0" bIns="0"/>
          <a:lstStyle/>
          <a:p>
            <a:endParaRPr/>
          </a:p>
        </p:txBody>
      </p:sp>
      <p:sp>
        <p:nvSpPr>
          <p:cNvPr id="23" name="PlaceHolder 3"/>
          <p:cNvSpPr>
            <a:spLocks noGrp="1"/>
          </p:cNvSpPr>
          <p:nvPr>
            <p:ph type="body"/>
          </p:nvPr>
        </p:nvSpPr>
        <p:spPr>
          <a:xfrm>
            <a:off x="4673520" y="1604520"/>
            <a:ext cx="4015440" cy="1896840"/>
          </a:xfrm>
          <a:prstGeom prst="rect">
            <a:avLst/>
          </a:prstGeom>
        </p:spPr>
        <p:txBody>
          <a:bodyPr wrap="none" lIns="0" tIns="0" rIns="0" bIns="0"/>
          <a:lstStyle/>
          <a:p>
            <a:endParaRPr/>
          </a:p>
        </p:txBody>
      </p:sp>
      <p:sp>
        <p:nvSpPr>
          <p:cNvPr id="24" name="PlaceHolder 4"/>
          <p:cNvSpPr>
            <a:spLocks noGrp="1"/>
          </p:cNvSpPr>
          <p:nvPr>
            <p:ph type="body"/>
          </p:nvPr>
        </p:nvSpPr>
        <p:spPr>
          <a:xfrm>
            <a:off x="457200" y="3681720"/>
            <a:ext cx="8228520" cy="1896840"/>
          </a:xfrm>
          <a:prstGeom prst="rect">
            <a:avLst/>
          </a:prstGeom>
        </p:spPr>
        <p:txBody>
          <a:bodyPr wrap="none" lIns="0" tIns="0" rIns="0" bIns="0"/>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CustomShape 1"/>
          <p:cNvSpPr/>
          <p:nvPr/>
        </p:nvSpPr>
        <p:spPr>
          <a:xfrm>
            <a:off x="457200" y="6245280"/>
            <a:ext cx="2131200" cy="474120"/>
          </a:xfrm>
          <a:prstGeom prst="rect">
            <a:avLst/>
          </a:prstGeom>
          <a:noFill/>
        </p:spPr>
      </p:sp>
      <p:sp>
        <p:nvSpPr>
          <p:cNvPr id="5" name="CustomShape 2"/>
          <p:cNvSpPr/>
          <p:nvPr/>
        </p:nvSpPr>
        <p:spPr>
          <a:xfrm>
            <a:off x="3124080" y="6245280"/>
            <a:ext cx="2893320" cy="474120"/>
          </a:xfrm>
          <a:prstGeom prst="rect">
            <a:avLst/>
          </a:prstGeom>
          <a:noFill/>
        </p:spPr>
      </p:sp>
      <p:sp>
        <p:nvSpPr>
          <p:cNvPr id="2" name="PlaceHolder 3"/>
          <p:cNvSpPr>
            <a:spLocks noGrp="1"/>
          </p:cNvSpPr>
          <p:nvPr>
            <p:ph type="title"/>
          </p:nvPr>
        </p:nvSpPr>
        <p:spPr>
          <a:xfrm>
            <a:off x="457200" y="273600"/>
            <a:ext cx="8229240" cy="1144800"/>
          </a:xfrm>
          <a:prstGeom prst="rect">
            <a:avLst/>
          </a:prstGeom>
        </p:spPr>
        <p:txBody>
          <a:bodyPr wrap="none" lIns="0" tIns="0" rIns="0" bIns="0" anchor="ctr"/>
          <a:lstStyle/>
          <a:p>
            <a:pPr algn="ctr"/>
            <a:r>
              <a:rPr lang="en-US"/>
              <a:t>Click to edit the title text format</a:t>
            </a:r>
            <a:endParaRPr/>
          </a:p>
        </p:txBody>
      </p:sp>
      <p:sp>
        <p:nvSpPr>
          <p:cNvPr id="3" name="PlaceHolder 4"/>
          <p:cNvSpPr>
            <a:spLocks noGrp="1"/>
          </p:cNvSpPr>
          <p:nvPr>
            <p:ph type="body"/>
          </p:nvPr>
        </p:nvSpPr>
        <p:spPr>
          <a:xfrm>
            <a:off x="457200" y="1604520"/>
            <a:ext cx="8229240" cy="3977280"/>
          </a:xfrm>
          <a:prstGeom prst="rect">
            <a:avLst/>
          </a:prstGeom>
        </p:spPr>
        <p:txBody>
          <a:bodyPr wrap="none" lIns="0" tIns="0" rIns="0" bIns="0"/>
          <a:lstStyle/>
          <a:p>
            <a:pPr>
              <a:buSzPct val="25000"/>
              <a:buFont typeface="StarSymbol"/>
              <a:buChar char=""/>
            </a:pPr>
            <a:r>
              <a:rPr lang="en-US"/>
              <a:t>Click to edit the outline text format</a:t>
            </a:r>
            <a:endParaRPr/>
          </a:p>
          <a:p>
            <a:pPr lvl="1">
              <a:buSzPct val="25000"/>
              <a:buFont typeface="StarSymbol"/>
              <a:buChar char=""/>
            </a:pPr>
            <a:r>
              <a:rPr lang="en-US"/>
              <a:t>Second Outline Level</a:t>
            </a:r>
            <a:endParaRPr/>
          </a:p>
          <a:p>
            <a:pPr lvl="2">
              <a:buSzPct val="25000"/>
              <a:buFont typeface="StarSymbol"/>
              <a:buChar char=""/>
            </a:pPr>
            <a:r>
              <a:rPr lang="en-US"/>
              <a:t>Third Outline Level</a:t>
            </a:r>
            <a:endParaRPr/>
          </a:p>
          <a:p>
            <a:pPr lvl="3">
              <a:buSzPct val="25000"/>
              <a:buFont typeface="StarSymbol"/>
              <a:buChar char=""/>
            </a:pPr>
            <a:r>
              <a:rPr lang="en-US"/>
              <a:t>Fourth Outline Level</a:t>
            </a:r>
            <a:endParaRPr/>
          </a:p>
          <a:p>
            <a:pPr lvl="4">
              <a:buSzPct val="25000"/>
              <a:buFont typeface="StarSymbol"/>
              <a:buChar char=""/>
            </a:pPr>
            <a:r>
              <a:rPr lang="en-US"/>
              <a:t>Fifth Outline Level</a:t>
            </a:r>
            <a:endParaRPr/>
          </a:p>
          <a:p>
            <a:pPr lvl="5">
              <a:buSzPct val="25000"/>
              <a:buFont typeface="StarSymbol"/>
              <a:buChar char=""/>
            </a:pPr>
            <a:r>
              <a:rPr lang="en-US"/>
              <a:t>Sixth Outline Level</a:t>
            </a:r>
            <a:endParaRPr/>
          </a:p>
          <a:p>
            <a:pPr lvl="6">
              <a:buSzPct val="25000"/>
              <a:buFont typeface="StarSymbol"/>
              <a:buChar char=""/>
            </a:pPr>
            <a:r>
              <a:rPr lang="en-US"/>
              <a:t>Seventh Outline Level</a:t>
            </a:r>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 name="CustomShape 1"/>
          <p:cNvSpPr/>
          <p:nvPr/>
        </p:nvSpPr>
        <p:spPr>
          <a:xfrm>
            <a:off x="457200" y="6245280"/>
            <a:ext cx="2128320" cy="471240"/>
          </a:xfrm>
          <a:prstGeom prst="rect">
            <a:avLst/>
          </a:prstGeom>
          <a:noFill/>
        </p:spPr>
      </p:sp>
      <p:sp>
        <p:nvSpPr>
          <p:cNvPr id="77" name="CustomShape 2"/>
          <p:cNvSpPr/>
          <p:nvPr/>
        </p:nvSpPr>
        <p:spPr>
          <a:xfrm>
            <a:off x="3124080" y="6245280"/>
            <a:ext cx="2890440" cy="471240"/>
          </a:xfrm>
          <a:prstGeom prst="rect">
            <a:avLst/>
          </a:prstGeom>
          <a:noFill/>
        </p:spPr>
      </p:sp>
      <p:sp>
        <p:nvSpPr>
          <p:cNvPr id="78" name="PlaceHolder 3"/>
          <p:cNvSpPr>
            <a:spLocks noGrp="1"/>
          </p:cNvSpPr>
          <p:nvPr>
            <p:ph type="title"/>
          </p:nvPr>
        </p:nvSpPr>
        <p:spPr>
          <a:xfrm>
            <a:off x="457200" y="273600"/>
            <a:ext cx="8229240" cy="1144800"/>
          </a:xfrm>
          <a:prstGeom prst="rect">
            <a:avLst/>
          </a:prstGeom>
        </p:spPr>
        <p:txBody>
          <a:bodyPr wrap="none" lIns="0" tIns="0" rIns="0" bIns="0" anchor="ctr"/>
          <a:lstStyle/>
          <a:p>
            <a:pPr algn="ctr"/>
            <a:r>
              <a:rPr lang="en-US"/>
              <a:t>Click to edit the title text format</a:t>
            </a:r>
            <a:endParaRPr/>
          </a:p>
        </p:txBody>
      </p:sp>
      <p:sp>
        <p:nvSpPr>
          <p:cNvPr id="79" name="PlaceHolder 4"/>
          <p:cNvSpPr>
            <a:spLocks noGrp="1"/>
          </p:cNvSpPr>
          <p:nvPr>
            <p:ph type="body"/>
          </p:nvPr>
        </p:nvSpPr>
        <p:spPr>
          <a:xfrm>
            <a:off x="457200" y="1604520"/>
            <a:ext cx="8229240" cy="3977280"/>
          </a:xfrm>
          <a:prstGeom prst="rect">
            <a:avLst/>
          </a:prstGeom>
        </p:spPr>
        <p:txBody>
          <a:bodyPr wrap="none" lIns="0" tIns="0" rIns="0" bIns="0"/>
          <a:lstStyle/>
          <a:p>
            <a:pPr>
              <a:buSzPct val="25000"/>
              <a:buFont typeface="StarSymbol"/>
              <a:buChar char=""/>
            </a:pPr>
            <a:r>
              <a:rPr lang="en-US"/>
              <a:t>Click to edit the outline text format</a:t>
            </a:r>
            <a:endParaRPr/>
          </a:p>
          <a:p>
            <a:pPr lvl="1">
              <a:buSzPct val="25000"/>
              <a:buFont typeface="StarSymbol"/>
              <a:buChar char=""/>
            </a:pPr>
            <a:r>
              <a:rPr lang="en-US"/>
              <a:t>Second Outline Level</a:t>
            </a:r>
            <a:endParaRPr/>
          </a:p>
          <a:p>
            <a:pPr lvl="2">
              <a:buSzPct val="25000"/>
              <a:buFont typeface="StarSymbol"/>
              <a:buChar char=""/>
            </a:pPr>
            <a:r>
              <a:rPr lang="en-US"/>
              <a:t>Third Outline Level</a:t>
            </a:r>
            <a:endParaRPr/>
          </a:p>
          <a:p>
            <a:pPr lvl="3">
              <a:buSzPct val="25000"/>
              <a:buFont typeface="StarSymbol"/>
              <a:buChar char=""/>
            </a:pPr>
            <a:r>
              <a:rPr lang="en-US"/>
              <a:t>Fourth Outline Level</a:t>
            </a:r>
            <a:endParaRPr/>
          </a:p>
          <a:p>
            <a:pPr lvl="4">
              <a:buSzPct val="25000"/>
              <a:buFont typeface="StarSymbol"/>
              <a:buChar char=""/>
            </a:pPr>
            <a:r>
              <a:rPr lang="en-US"/>
              <a:t>Fifth Outline Level</a:t>
            </a:r>
            <a:endParaRPr/>
          </a:p>
          <a:p>
            <a:pPr lvl="5">
              <a:buSzPct val="25000"/>
              <a:buFont typeface="StarSymbol"/>
              <a:buChar char=""/>
            </a:pPr>
            <a:r>
              <a:rPr lang="en-US"/>
              <a:t>Sixth Outline Level</a:t>
            </a:r>
            <a:endParaRPr/>
          </a:p>
          <a:p>
            <a:pPr lvl="6">
              <a:buSzPct val="25000"/>
              <a:buFont typeface="StarSymbol"/>
              <a:buChar char=""/>
            </a:pPr>
            <a:r>
              <a:rPr lang="en-US"/>
              <a:t>Seventh Outline Level</a:t>
            </a:r>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p:bodyStyle/>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CustomShape 1"/>
          <p:cNvSpPr/>
          <p:nvPr/>
        </p:nvSpPr>
        <p:spPr>
          <a:xfrm>
            <a:off x="609480" y="687240"/>
            <a:ext cx="7771680" cy="1921680"/>
          </a:xfrm>
          <a:prstGeom prst="rect">
            <a:avLst/>
          </a:prstGeom>
          <a:noFill/>
        </p:spPr>
        <p:txBody>
          <a:bodyPr lIns="90000" tIns="46800" rIns="90000" bIns="46800" anchor="ctr"/>
          <a:lstStyle/>
          <a:p>
            <a:pPr algn="ctr">
              <a:lnSpc>
                <a:spcPct val="100000"/>
              </a:lnSpc>
            </a:pPr>
            <a:r>
              <a:rPr lang="en-US" sz="4800" dirty="0"/>
              <a:t>Pivotal Discoveries in Radio Astronomy at Bell Labs</a:t>
            </a:r>
            <a:endParaRPr sz="4800" dirty="0"/>
          </a:p>
        </p:txBody>
      </p:sp>
      <p:sp>
        <p:nvSpPr>
          <p:cNvPr id="195" name="CustomShape 2"/>
          <p:cNvSpPr/>
          <p:nvPr/>
        </p:nvSpPr>
        <p:spPr>
          <a:xfrm>
            <a:off x="1371600" y="3429000"/>
            <a:ext cx="6400080" cy="1751760"/>
          </a:xfrm>
          <a:prstGeom prst="rect">
            <a:avLst/>
          </a:prstGeom>
          <a:noFill/>
        </p:spPr>
        <p:txBody>
          <a:bodyPr lIns="90000" tIns="46800" rIns="90000" bIns="46800"/>
          <a:lstStyle/>
          <a:p>
            <a:pPr algn="ctr">
              <a:lnSpc>
                <a:spcPct val="100000"/>
              </a:lnSpc>
            </a:pPr>
            <a:r>
              <a:rPr lang="en-US" sz="3200">
                <a:solidFill>
                  <a:srgbClr val="000000"/>
                </a:solidFill>
                <a:latin typeface="Arial"/>
                <a:ea typeface="ＭＳ Ｐゴシック"/>
              </a:rPr>
              <a:t>Robert W. Wilson</a:t>
            </a:r>
            <a:endParaRPr/>
          </a:p>
          <a:p>
            <a:pPr algn="ctr">
              <a:lnSpc>
                <a:spcPct val="100000"/>
              </a:lnSpc>
            </a:pPr>
            <a:r>
              <a:rPr lang="en-US" sz="2400">
                <a:solidFill>
                  <a:srgbClr val="000000"/>
                </a:solidFill>
                <a:latin typeface="Arial"/>
                <a:ea typeface="ＭＳ Ｐゴシック"/>
              </a:rPr>
              <a:t>Harvard-Smithsonian Center for Astrophysics</a:t>
            </a:r>
            <a:endParaRPr/>
          </a:p>
          <a:p>
            <a:pPr algn="ctr">
              <a:lnSpc>
                <a:spcPct val="100000"/>
              </a:lnSpc>
            </a:pPr>
            <a:r>
              <a:rPr lang="en-US" sz="2400">
                <a:solidFill>
                  <a:srgbClr val="000000"/>
                </a:solidFill>
                <a:latin typeface="Arial"/>
                <a:ea typeface="ＭＳ Ｐゴシック"/>
              </a:rPr>
              <a:t>(Bell Labs, retired)</a:t>
            </a:r>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 name="Picture 1"/>
          <p:cNvPicPr/>
          <p:nvPr/>
        </p:nvPicPr>
        <p:blipFill>
          <a:blip r:embed="rId3" cstate="screen">
            <a:extLst>
              <a:ext uri="{28A0092B-C50C-407E-A947-70E740481C1C}">
                <a14:useLocalDpi xmlns:a14="http://schemas.microsoft.com/office/drawing/2010/main"/>
              </a:ext>
            </a:extLst>
          </a:blip>
          <a:stretch>
            <a:fillRect/>
          </a:stretch>
        </p:blipFill>
        <p:spPr>
          <a:xfrm>
            <a:off x="1676520" y="0"/>
            <a:ext cx="5785560" cy="6857280"/>
          </a:xfrm>
          <a:prstGeom prst="rect">
            <a:avLst/>
          </a:prstGeom>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 name="Picture 213"/>
          <p:cNvPicPr/>
          <p:nvPr/>
        </p:nvPicPr>
        <p:blipFill>
          <a:blip r:embed="rId3" cstate="screen">
            <a:extLst>
              <a:ext uri="{28A0092B-C50C-407E-A947-70E740481C1C}">
                <a14:useLocalDpi xmlns:a14="http://schemas.microsoft.com/office/drawing/2010/main"/>
              </a:ext>
            </a:extLst>
          </a:blip>
          <a:stretch>
            <a:fillRect/>
          </a:stretch>
        </p:blipFill>
        <p:spPr>
          <a:xfrm>
            <a:off x="234000" y="43200"/>
            <a:ext cx="8748720" cy="6857280"/>
          </a:xfrm>
          <a:prstGeom prst="rect">
            <a:avLst/>
          </a:prstGeom>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1500" y="50800"/>
            <a:ext cx="5458968" cy="6734556"/>
          </a:xfrm>
          <a:prstGeom prst="rect">
            <a:avLst/>
          </a:prstGeom>
        </p:spPr>
      </p:pic>
    </p:spTree>
    <p:extLst>
      <p:ext uri="{BB962C8B-B14F-4D97-AF65-F5344CB8AC3E}">
        <p14:creationId xmlns:p14="http://schemas.microsoft.com/office/powerpoint/2010/main" val="39229119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 Box 1"/>
          <p:cNvSpPr txBox="1">
            <a:spLocks noChangeArrowheads="1"/>
          </p:cNvSpPr>
          <p:nvPr/>
        </p:nvSpPr>
        <p:spPr bwMode="auto">
          <a:xfrm>
            <a:off x="457200" y="0"/>
            <a:ext cx="8229600" cy="1144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lnSpc>
                <a:spcPct val="124000"/>
              </a:lnSpc>
              <a:buSzPct val="100000"/>
            </a:pPr>
            <a:r>
              <a:rPr lang="en-US" sz="4400">
                <a:solidFill>
                  <a:srgbClr val="000000"/>
                </a:solidFill>
              </a:rPr>
              <a:t>Our Plans</a:t>
            </a:r>
          </a:p>
        </p:txBody>
      </p:sp>
      <p:sp>
        <p:nvSpPr>
          <p:cNvPr id="10242" name="Text Box 2"/>
          <p:cNvSpPr txBox="1">
            <a:spLocks noChangeArrowheads="1"/>
          </p:cNvSpPr>
          <p:nvPr/>
        </p:nvSpPr>
        <p:spPr bwMode="auto">
          <a:xfrm>
            <a:off x="381000" y="1981200"/>
            <a:ext cx="8229600" cy="4343400"/>
          </a:xfrm>
          <a:prstGeom prst="rect">
            <a:avLst/>
          </a:prstGeom>
          <a:noFill/>
          <a:ln>
            <a:noFill/>
          </a:ln>
          <a:effectLst/>
          <a:extLst/>
        </p:spPr>
        <p:txBody>
          <a:bodyPr lIns="0" tIns="0" rIns="0" bIns="0"/>
          <a:lstStyle>
            <a:lvl1pPr marL="338138" indent="-338138">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rgbClr val="FFFFFF"/>
                </a:solidFill>
                <a:latin typeface="Arial" charset="0"/>
                <a:ea typeface="ＭＳ Ｐゴシック" charset="0"/>
                <a:cs typeface="ＭＳ Ｐゴシック" charset="0"/>
              </a:defRPr>
            </a:lvl1pPr>
            <a:lvl2pPr marL="738188" indent="-280988">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rgbClr val="FFFFFF"/>
                </a:solidFill>
                <a:latin typeface="Arial" charset="0"/>
                <a:ea typeface="ＭＳ Ｐゴシック" charset="0"/>
                <a:cs typeface="ＭＳ Ｐゴシック" charset="0"/>
              </a:defRPr>
            </a:lvl2pPr>
            <a:lvl3pP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rgbClr val="FFFFFF"/>
                </a:solidFill>
                <a:latin typeface="Arial" charset="0"/>
                <a:ea typeface="ＭＳ Ｐゴシック" charset="0"/>
                <a:cs typeface="ＭＳ Ｐゴシック" charset="0"/>
              </a:defRPr>
            </a:lvl3pPr>
            <a:lvl4pP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rgbClr val="FFFFFF"/>
                </a:solidFill>
                <a:latin typeface="Arial" charset="0"/>
                <a:ea typeface="ＭＳ Ｐゴシック" charset="0"/>
                <a:cs typeface="ＭＳ Ｐゴシック" charset="0"/>
              </a:defRPr>
            </a:lvl4pPr>
            <a:lvl5pP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rgbClr val="FFFFFF"/>
                </a:solidFill>
                <a:latin typeface="Arial" charset="0"/>
                <a:ea typeface="ＭＳ Ｐゴシック" charset="0"/>
                <a:cs typeface="ＭＳ Ｐゴシック" charset="0"/>
              </a:defRPr>
            </a:lvl5pPr>
            <a:lvl6pPr marL="2514600" indent="-228600" fontAlgn="base">
              <a:lnSpc>
                <a:spcPct val="124000"/>
              </a:lnSpc>
              <a:spcBef>
                <a:spcPct val="0"/>
              </a:spcBef>
              <a:spcAft>
                <a:spcPct val="0"/>
              </a:spcAft>
              <a:buClr>
                <a:srgbClr val="000000"/>
              </a:buClr>
              <a:buSzPct val="100000"/>
              <a:buFont typeface="Times New Roman" charse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rgbClr val="FFFFFF"/>
                </a:solidFill>
                <a:latin typeface="Arial" charset="0"/>
                <a:ea typeface="ＭＳ Ｐゴシック" charset="0"/>
                <a:cs typeface="ＭＳ Ｐゴシック" charset="0"/>
              </a:defRPr>
            </a:lvl6pPr>
            <a:lvl7pPr marL="2971800" indent="-228600" fontAlgn="base">
              <a:lnSpc>
                <a:spcPct val="124000"/>
              </a:lnSpc>
              <a:spcBef>
                <a:spcPct val="0"/>
              </a:spcBef>
              <a:spcAft>
                <a:spcPct val="0"/>
              </a:spcAft>
              <a:buClr>
                <a:srgbClr val="000000"/>
              </a:buClr>
              <a:buSzPct val="100000"/>
              <a:buFont typeface="Times New Roman" charse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rgbClr val="FFFFFF"/>
                </a:solidFill>
                <a:latin typeface="Arial" charset="0"/>
                <a:ea typeface="ＭＳ Ｐゴシック" charset="0"/>
                <a:cs typeface="ＭＳ Ｐゴシック" charset="0"/>
              </a:defRPr>
            </a:lvl7pPr>
            <a:lvl8pPr marL="3429000" indent="-228600" fontAlgn="base">
              <a:lnSpc>
                <a:spcPct val="124000"/>
              </a:lnSpc>
              <a:spcBef>
                <a:spcPct val="0"/>
              </a:spcBef>
              <a:spcAft>
                <a:spcPct val="0"/>
              </a:spcAft>
              <a:buClr>
                <a:srgbClr val="000000"/>
              </a:buClr>
              <a:buSzPct val="100000"/>
              <a:buFont typeface="Times New Roman" charse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rgbClr val="FFFFFF"/>
                </a:solidFill>
                <a:latin typeface="Arial" charset="0"/>
                <a:ea typeface="ＭＳ Ｐゴシック" charset="0"/>
                <a:cs typeface="ＭＳ Ｐゴシック" charset="0"/>
              </a:defRPr>
            </a:lvl8pPr>
            <a:lvl9pPr marL="3886200" indent="-228600" fontAlgn="base">
              <a:lnSpc>
                <a:spcPct val="124000"/>
              </a:lnSpc>
              <a:spcBef>
                <a:spcPct val="0"/>
              </a:spcBef>
              <a:spcAft>
                <a:spcPct val="0"/>
              </a:spcAft>
              <a:buClr>
                <a:srgbClr val="000000"/>
              </a:buClr>
              <a:buSzPct val="100000"/>
              <a:buFont typeface="Times New Roman" charse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rgbClr val="FFFFFF"/>
                </a:solidFill>
                <a:latin typeface="Arial" charset="0"/>
                <a:ea typeface="ＭＳ Ｐゴシック" charset="0"/>
                <a:cs typeface="ＭＳ Ｐゴシック" charset="0"/>
              </a:defRPr>
            </a:lvl9pPr>
          </a:lstStyle>
          <a:p>
            <a:pPr marL="0" indent="0" eaLnBrk="1" hangingPunct="1">
              <a:lnSpc>
                <a:spcPct val="124000"/>
              </a:lnSpc>
              <a:spcBef>
                <a:spcPts val="800"/>
              </a:spcBef>
              <a:buClr>
                <a:srgbClr val="000000"/>
              </a:buClr>
              <a:buSzPct val="100000"/>
              <a:buFont typeface="Times New Roman" charset="0"/>
              <a:buNone/>
              <a:defRPr/>
            </a:pPr>
            <a:r>
              <a:rPr lang="en-GB" sz="1800" dirty="0">
                <a:solidFill>
                  <a:srgbClr val="000000"/>
                </a:solidFill>
              </a:rPr>
              <a:t>Arno and I set out a series of measurements we wanted to make using the 20 foot horn-reflector, making use of its unique properties to make measurements others were not making.  Among them were:</a:t>
            </a:r>
          </a:p>
          <a:p>
            <a:pPr eaLnBrk="1" hangingPunct="1">
              <a:lnSpc>
                <a:spcPct val="124000"/>
              </a:lnSpc>
              <a:spcBef>
                <a:spcPts val="700"/>
              </a:spcBef>
              <a:buClr>
                <a:srgbClr val="000000"/>
              </a:buClr>
              <a:buSzPct val="100000"/>
              <a:buFont typeface="Arial" charset="0"/>
              <a:buChar char="–"/>
              <a:defRPr/>
            </a:pPr>
            <a:r>
              <a:rPr lang="en-GB" sz="1800" dirty="0">
                <a:solidFill>
                  <a:srgbClr val="000000"/>
                </a:solidFill>
              </a:rPr>
              <a:t>Measure the absolute strength of </a:t>
            </a:r>
            <a:r>
              <a:rPr lang="en-GB" sz="1800" dirty="0" err="1">
                <a:solidFill>
                  <a:srgbClr val="000000"/>
                </a:solidFill>
              </a:rPr>
              <a:t>CasA</a:t>
            </a:r>
            <a:r>
              <a:rPr lang="en-GB" sz="1800" dirty="0">
                <a:solidFill>
                  <a:srgbClr val="000000"/>
                </a:solidFill>
              </a:rPr>
              <a:t> and other sources at 4 GHz.  This would be useful for astronomy and satellite systems.</a:t>
            </a:r>
          </a:p>
          <a:p>
            <a:pPr eaLnBrk="1" hangingPunct="1">
              <a:lnSpc>
                <a:spcPct val="124000"/>
              </a:lnSpc>
              <a:spcBef>
                <a:spcPts val="700"/>
              </a:spcBef>
              <a:buClr>
                <a:srgbClr val="000000"/>
              </a:buClr>
              <a:buSzPct val="100000"/>
              <a:buFont typeface="Arial" charset="0"/>
              <a:buChar char="–"/>
              <a:defRPr/>
            </a:pPr>
            <a:r>
              <a:rPr lang="en-GB" sz="1800" dirty="0">
                <a:solidFill>
                  <a:srgbClr val="000000"/>
                </a:solidFill>
              </a:rPr>
              <a:t>Look for a halo of radiation around the Milky Way at 1.4 GHz and establish a zero level for extra-terrestrial radio radiation at that frequency.</a:t>
            </a:r>
          </a:p>
          <a:p>
            <a:pPr>
              <a:lnSpc>
                <a:spcPct val="124000"/>
              </a:lnSpc>
              <a:spcBef>
                <a:spcPts val="700"/>
              </a:spcBef>
              <a:buClr>
                <a:srgbClr val="000000"/>
              </a:buClr>
              <a:buSzPct val="100000"/>
              <a:buFont typeface="Arial" charset="0"/>
              <a:buChar char="–"/>
              <a:defRPr/>
            </a:pPr>
            <a:r>
              <a:rPr lang="en-GB" sz="1800" dirty="0">
                <a:solidFill>
                  <a:srgbClr val="000000"/>
                </a:solidFill>
              </a:rPr>
              <a:t>Make a much better search for atomic hydrogen in galactic clusters than Arno had done at Columbia</a:t>
            </a:r>
          </a:p>
        </p:txBody>
      </p:sp>
    </p:spTree>
    <p:extLst>
      <p:ext uri="{BB962C8B-B14F-4D97-AF65-F5344CB8AC3E}">
        <p14:creationId xmlns:p14="http://schemas.microsoft.com/office/powerpoint/2010/main" val="292358123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 name="Picture 1"/>
          <p:cNvPicPr/>
          <p:nvPr/>
        </p:nvPicPr>
        <p:blipFill>
          <a:blip r:embed="rId3"/>
          <a:stretch>
            <a:fillRect/>
          </a:stretch>
        </p:blipFill>
        <p:spPr>
          <a:xfrm>
            <a:off x="631800" y="698400"/>
            <a:ext cx="7990920" cy="5568120"/>
          </a:xfrm>
          <a:prstGeom prst="rect">
            <a:avLst/>
          </a:prstGeom>
        </p:spPr>
      </p:pic>
    </p:spTree>
    <p:extLst>
      <p:ext uri="{BB962C8B-B14F-4D97-AF65-F5344CB8AC3E}">
        <p14:creationId xmlns:p14="http://schemas.microsoft.com/office/powerpoint/2010/main" val="214729533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 name="Picture 1"/>
          <p:cNvPicPr/>
          <p:nvPr/>
        </p:nvPicPr>
        <p:blipFill>
          <a:blip r:embed="rId2"/>
          <a:stretch>
            <a:fillRect/>
          </a:stretch>
        </p:blipFill>
        <p:spPr>
          <a:xfrm>
            <a:off x="1333440" y="152280"/>
            <a:ext cx="6463440" cy="6546240"/>
          </a:xfrm>
          <a:prstGeom prst="rect">
            <a:avLst/>
          </a:prstGeom>
        </p:spPr>
      </p:pic>
    </p:spTree>
    <p:extLst>
      <p:ext uri="{BB962C8B-B14F-4D97-AF65-F5344CB8AC3E}">
        <p14:creationId xmlns:p14="http://schemas.microsoft.com/office/powerpoint/2010/main" val="304370553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 name="Picture 1"/>
          <p:cNvPicPr/>
          <p:nvPr/>
        </p:nvPicPr>
        <p:blipFill>
          <a:blip r:embed="rId3"/>
          <a:stretch>
            <a:fillRect/>
          </a:stretch>
        </p:blipFill>
        <p:spPr>
          <a:xfrm>
            <a:off x="291960" y="76320"/>
            <a:ext cx="8539920" cy="6385680"/>
          </a:xfrm>
          <a:prstGeom prst="rect">
            <a:avLst/>
          </a:prstGeom>
        </p:spPr>
      </p:pic>
    </p:spTree>
    <p:extLst>
      <p:ext uri="{BB962C8B-B14F-4D97-AF65-F5344CB8AC3E}">
        <p14:creationId xmlns:p14="http://schemas.microsoft.com/office/powerpoint/2010/main" val="271857278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Picture 1"/>
          <p:cNvPicPr/>
          <p:nvPr/>
        </p:nvPicPr>
        <p:blipFill>
          <a:blip r:embed="rId2"/>
          <a:stretch>
            <a:fillRect/>
          </a:stretch>
        </p:blipFill>
        <p:spPr>
          <a:xfrm>
            <a:off x="437400" y="533520"/>
            <a:ext cx="8283600" cy="5485680"/>
          </a:xfrm>
          <a:prstGeom prst="rect">
            <a:avLst/>
          </a:prstGeom>
        </p:spPr>
      </p:pic>
    </p:spTree>
    <p:extLst>
      <p:ext uri="{BB962C8B-B14F-4D97-AF65-F5344CB8AC3E}">
        <p14:creationId xmlns:p14="http://schemas.microsoft.com/office/powerpoint/2010/main" val="589385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 name="Picture 220"/>
          <p:cNvPicPr/>
          <p:nvPr/>
        </p:nvPicPr>
        <p:blipFill>
          <a:blip r:embed="rId2"/>
          <a:stretch>
            <a:fillRect/>
          </a:stretch>
        </p:blipFill>
        <p:spPr>
          <a:xfrm>
            <a:off x="227520" y="135360"/>
            <a:ext cx="8550360" cy="6630840"/>
          </a:xfrm>
          <a:prstGeom prst="rect">
            <a:avLst/>
          </a:prstGeom>
        </p:spPr>
      </p:pic>
    </p:spTree>
    <p:extLst>
      <p:ext uri="{BB962C8B-B14F-4D97-AF65-F5344CB8AC3E}">
        <p14:creationId xmlns:p14="http://schemas.microsoft.com/office/powerpoint/2010/main" val="232445423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 name="Picture 1"/>
          <p:cNvPicPr/>
          <p:nvPr/>
        </p:nvPicPr>
        <p:blipFill>
          <a:blip r:embed="rId3" cstate="screen">
            <a:extLst>
              <a:ext uri="{28A0092B-C50C-407E-A947-70E740481C1C}">
                <a14:useLocalDpi xmlns:a14="http://schemas.microsoft.com/office/drawing/2010/main"/>
              </a:ext>
            </a:extLst>
          </a:blip>
          <a:stretch>
            <a:fillRect/>
          </a:stretch>
        </p:blipFill>
        <p:spPr>
          <a:xfrm>
            <a:off x="1285920" y="241200"/>
            <a:ext cx="6682680" cy="6482520"/>
          </a:xfrm>
          <a:prstGeom prst="rect">
            <a:avLst/>
          </a:prstGeom>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 name="Picture 4"/>
          <p:cNvPicPr/>
          <p:nvPr/>
        </p:nvPicPr>
        <p:blipFill>
          <a:blip r:embed="rId3" cstate="screen">
            <a:extLst>
              <a:ext uri="{28A0092B-C50C-407E-A947-70E740481C1C}">
                <a14:useLocalDpi xmlns:a14="http://schemas.microsoft.com/office/drawing/2010/main"/>
              </a:ext>
            </a:extLst>
          </a:blip>
          <a:stretch>
            <a:fillRect/>
          </a:stretch>
        </p:blipFill>
        <p:spPr>
          <a:xfrm>
            <a:off x="152280" y="47880"/>
            <a:ext cx="8918280" cy="6812280"/>
          </a:xfrm>
          <a:prstGeom prst="rect">
            <a:avLst/>
          </a:prstGeom>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Picture 2"/>
          <p:cNvPicPr/>
          <p:nvPr/>
        </p:nvPicPr>
        <p:blipFill>
          <a:blip r:embed="rId3" cstate="screen">
            <a:extLst>
              <a:ext uri="{28A0092B-C50C-407E-A947-70E740481C1C}">
                <a14:useLocalDpi xmlns:a14="http://schemas.microsoft.com/office/drawing/2010/main"/>
              </a:ext>
            </a:extLst>
          </a:blip>
          <a:stretch>
            <a:fillRect/>
          </a:stretch>
        </p:blipFill>
        <p:spPr>
          <a:xfrm>
            <a:off x="2171880" y="0"/>
            <a:ext cx="4787280" cy="6857280"/>
          </a:xfrm>
          <a:prstGeom prst="rect">
            <a:avLst/>
          </a:prstGeom>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ext Box 1"/>
          <p:cNvSpPr txBox="1">
            <a:spLocks noChangeArrowheads="1"/>
          </p:cNvSpPr>
          <p:nvPr/>
        </p:nvSpPr>
        <p:spPr bwMode="auto">
          <a:xfrm>
            <a:off x="457200" y="274638"/>
            <a:ext cx="8226425" cy="9445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lgn="ctr">
              <a:buClrTx/>
              <a:buFontTx/>
              <a:buNone/>
              <a:defRPr/>
            </a:pPr>
            <a:r>
              <a:rPr lang="en-US" sz="4400">
                <a:solidFill>
                  <a:srgbClr val="000000"/>
                </a:solidFill>
              </a:rPr>
              <a:t>Sources Which We Ruled Out</a:t>
            </a:r>
          </a:p>
        </p:txBody>
      </p:sp>
      <p:sp>
        <p:nvSpPr>
          <p:cNvPr id="12290" name="Text Box 2"/>
          <p:cNvSpPr txBox="1">
            <a:spLocks noChangeArrowheads="1"/>
          </p:cNvSpPr>
          <p:nvPr/>
        </p:nvSpPr>
        <p:spPr bwMode="auto">
          <a:xfrm>
            <a:off x="457200" y="1600200"/>
            <a:ext cx="8226425" cy="49847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marL="341313" indent="-341313">
              <a:tabLst>
                <a:tab pos="341313" algn="l"/>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rgbClr val="FFFFFF"/>
                </a:solidFill>
                <a:latin typeface="Arial" charset="0"/>
                <a:ea typeface="ＭＳ Ｐゴシック" charset="0"/>
                <a:cs typeface="ＭＳ Ｐゴシック" charset="0"/>
              </a:defRPr>
            </a:lvl1pPr>
            <a:lvl2pPr>
              <a:tabLst>
                <a:tab pos="341313" algn="l"/>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rgbClr val="FFFFFF"/>
                </a:solidFill>
                <a:latin typeface="Arial" charset="0"/>
                <a:ea typeface="ＭＳ Ｐゴシック" charset="0"/>
                <a:cs typeface="ＭＳ Ｐゴシック" charset="0"/>
              </a:defRPr>
            </a:lvl2pPr>
            <a:lvl3pPr>
              <a:tabLst>
                <a:tab pos="341313" algn="l"/>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rgbClr val="FFFFFF"/>
                </a:solidFill>
                <a:latin typeface="Arial" charset="0"/>
                <a:ea typeface="ＭＳ Ｐゴシック" charset="0"/>
                <a:cs typeface="ＭＳ Ｐゴシック" charset="0"/>
              </a:defRPr>
            </a:lvl3pPr>
            <a:lvl4pPr>
              <a:tabLst>
                <a:tab pos="341313" algn="l"/>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rgbClr val="FFFFFF"/>
                </a:solidFill>
                <a:latin typeface="Arial" charset="0"/>
                <a:ea typeface="ＭＳ Ｐゴシック" charset="0"/>
                <a:cs typeface="ＭＳ Ｐゴシック" charset="0"/>
              </a:defRPr>
            </a:lvl4pPr>
            <a:lvl5pPr>
              <a:tabLst>
                <a:tab pos="341313" algn="l"/>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rgbClr val="FFFFFF"/>
                </a:solidFill>
                <a:latin typeface="Arial" charset="0"/>
                <a:ea typeface="ＭＳ Ｐゴシック" charset="0"/>
                <a:cs typeface="ＭＳ Ｐゴシック" charset="0"/>
              </a:defRPr>
            </a:lvl5pPr>
            <a:lvl6pPr marL="2514600" indent="-228600" fontAlgn="base">
              <a:lnSpc>
                <a:spcPct val="124000"/>
              </a:lnSpc>
              <a:spcBef>
                <a:spcPct val="0"/>
              </a:spcBef>
              <a:spcAft>
                <a:spcPct val="0"/>
              </a:spcAft>
              <a:buClr>
                <a:srgbClr val="000000"/>
              </a:buClr>
              <a:buSzPct val="100000"/>
              <a:buFont typeface="Times New Roman" charset="0"/>
              <a:tabLst>
                <a:tab pos="341313" algn="l"/>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rgbClr val="FFFFFF"/>
                </a:solidFill>
                <a:latin typeface="Arial" charset="0"/>
                <a:ea typeface="ＭＳ Ｐゴシック" charset="0"/>
                <a:cs typeface="ＭＳ Ｐゴシック" charset="0"/>
              </a:defRPr>
            </a:lvl6pPr>
            <a:lvl7pPr marL="2971800" indent="-228600" fontAlgn="base">
              <a:lnSpc>
                <a:spcPct val="124000"/>
              </a:lnSpc>
              <a:spcBef>
                <a:spcPct val="0"/>
              </a:spcBef>
              <a:spcAft>
                <a:spcPct val="0"/>
              </a:spcAft>
              <a:buClr>
                <a:srgbClr val="000000"/>
              </a:buClr>
              <a:buSzPct val="100000"/>
              <a:buFont typeface="Times New Roman" charset="0"/>
              <a:tabLst>
                <a:tab pos="341313" algn="l"/>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rgbClr val="FFFFFF"/>
                </a:solidFill>
                <a:latin typeface="Arial" charset="0"/>
                <a:ea typeface="ＭＳ Ｐゴシック" charset="0"/>
                <a:cs typeface="ＭＳ Ｐゴシック" charset="0"/>
              </a:defRPr>
            </a:lvl7pPr>
            <a:lvl8pPr marL="3429000" indent="-228600" fontAlgn="base">
              <a:lnSpc>
                <a:spcPct val="124000"/>
              </a:lnSpc>
              <a:spcBef>
                <a:spcPct val="0"/>
              </a:spcBef>
              <a:spcAft>
                <a:spcPct val="0"/>
              </a:spcAft>
              <a:buClr>
                <a:srgbClr val="000000"/>
              </a:buClr>
              <a:buSzPct val="100000"/>
              <a:buFont typeface="Times New Roman" charset="0"/>
              <a:tabLst>
                <a:tab pos="341313" algn="l"/>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rgbClr val="FFFFFF"/>
                </a:solidFill>
                <a:latin typeface="Arial" charset="0"/>
                <a:ea typeface="ＭＳ Ｐゴシック" charset="0"/>
                <a:cs typeface="ＭＳ Ｐゴシック" charset="0"/>
              </a:defRPr>
            </a:lvl8pPr>
            <a:lvl9pPr marL="3886200" indent="-228600" fontAlgn="base">
              <a:lnSpc>
                <a:spcPct val="124000"/>
              </a:lnSpc>
              <a:spcBef>
                <a:spcPct val="0"/>
              </a:spcBef>
              <a:spcAft>
                <a:spcPct val="0"/>
              </a:spcAft>
              <a:buClr>
                <a:srgbClr val="000000"/>
              </a:buClr>
              <a:buSzPct val="100000"/>
              <a:buFont typeface="Times New Roman" charset="0"/>
              <a:tabLst>
                <a:tab pos="341313" algn="l"/>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rgbClr val="FFFFFF"/>
                </a:solidFill>
                <a:latin typeface="Arial" charset="0"/>
                <a:ea typeface="ＭＳ Ｐゴシック" charset="0"/>
                <a:cs typeface="ＭＳ Ｐゴシック" charset="0"/>
              </a:defRPr>
            </a:lvl9pPr>
          </a:lstStyle>
          <a:p>
            <a:pPr>
              <a:spcBef>
                <a:spcPts val="800"/>
              </a:spcBef>
              <a:buFont typeface="Arial" charset="0"/>
              <a:buChar char="•"/>
              <a:defRPr/>
            </a:pPr>
            <a:r>
              <a:rPr lang="en-US">
                <a:solidFill>
                  <a:srgbClr val="000000"/>
                </a:solidFill>
              </a:rPr>
              <a:t>Atmospheric radiation</a:t>
            </a:r>
          </a:p>
          <a:p>
            <a:pPr>
              <a:spcBef>
                <a:spcPts val="800"/>
              </a:spcBef>
              <a:buFont typeface="Arial" charset="0"/>
              <a:buChar char="•"/>
              <a:defRPr/>
            </a:pPr>
            <a:r>
              <a:rPr lang="en-US">
                <a:solidFill>
                  <a:srgbClr val="000000"/>
                </a:solidFill>
              </a:rPr>
              <a:t>Man made noise (NYC on our horizon)</a:t>
            </a:r>
          </a:p>
          <a:p>
            <a:pPr>
              <a:spcBef>
                <a:spcPts val="800"/>
              </a:spcBef>
              <a:buFont typeface="Arial" charset="0"/>
              <a:buChar char="•"/>
              <a:defRPr/>
            </a:pPr>
            <a:r>
              <a:rPr lang="en-US">
                <a:solidFill>
                  <a:srgbClr val="000000"/>
                </a:solidFill>
              </a:rPr>
              <a:t>Pigeon droppings in our antenna</a:t>
            </a:r>
          </a:p>
          <a:p>
            <a:pPr>
              <a:spcBef>
                <a:spcPts val="800"/>
              </a:spcBef>
              <a:buFont typeface="Arial" charset="0"/>
              <a:buChar char="•"/>
              <a:defRPr/>
            </a:pPr>
            <a:r>
              <a:rPr lang="en-US">
                <a:solidFill>
                  <a:srgbClr val="000000"/>
                </a:solidFill>
              </a:rPr>
              <a:t>Imperfect walls of the antenna</a:t>
            </a:r>
          </a:p>
          <a:p>
            <a:pPr>
              <a:spcBef>
                <a:spcPts val="800"/>
              </a:spcBef>
              <a:buFont typeface="Arial" charset="0"/>
              <a:buChar char="•"/>
              <a:defRPr/>
            </a:pPr>
            <a:r>
              <a:rPr lang="en-US">
                <a:solidFill>
                  <a:srgbClr val="000000"/>
                </a:solidFill>
              </a:rPr>
              <a:t>The Starfish high altitude nuclear bomb test</a:t>
            </a:r>
          </a:p>
          <a:p>
            <a:pPr>
              <a:spcBef>
                <a:spcPts val="800"/>
              </a:spcBef>
              <a:buFont typeface="Arial" charset="0"/>
              <a:buChar char="•"/>
              <a:defRPr/>
            </a:pPr>
            <a:r>
              <a:rPr lang="en-US">
                <a:solidFill>
                  <a:srgbClr val="000000"/>
                </a:solidFill>
              </a:rPr>
              <a:t>Unknown solar system source</a:t>
            </a:r>
          </a:p>
          <a:p>
            <a:pPr>
              <a:spcBef>
                <a:spcPts val="800"/>
              </a:spcBef>
              <a:buFont typeface="Arial" charset="0"/>
              <a:buChar char="•"/>
              <a:defRPr/>
            </a:pPr>
            <a:r>
              <a:rPr lang="en-US">
                <a:solidFill>
                  <a:srgbClr val="000000"/>
                </a:solidFill>
              </a:rPr>
              <a:t>The Milky Way galaxy</a:t>
            </a:r>
          </a:p>
          <a:p>
            <a:pPr>
              <a:spcBef>
                <a:spcPts val="800"/>
              </a:spcBef>
              <a:buFont typeface="Arial" charset="0"/>
              <a:buChar char="•"/>
              <a:defRPr/>
            </a:pPr>
            <a:r>
              <a:rPr lang="en-US">
                <a:solidFill>
                  <a:srgbClr val="000000"/>
                </a:solidFill>
              </a:rPr>
              <a:t>The combined effect of known discrete sources</a:t>
            </a:r>
          </a:p>
          <a:p>
            <a:pPr>
              <a:spcBef>
                <a:spcPts val="800"/>
              </a:spcBef>
              <a:buFont typeface="Arial" charset="0"/>
              <a:buNone/>
              <a:defRPr/>
            </a:pPr>
            <a:endParaRPr lang="en-US">
              <a:solidFill>
                <a:srgbClr val="000000"/>
              </a:solidFill>
            </a:endParaRPr>
          </a:p>
        </p:txBody>
      </p:sp>
    </p:spTree>
    <p:extLst>
      <p:ext uri="{BB962C8B-B14F-4D97-AF65-F5344CB8AC3E}">
        <p14:creationId xmlns:p14="http://schemas.microsoft.com/office/powerpoint/2010/main" val="15439008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8425" y="104775"/>
            <a:ext cx="2928938" cy="3516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86" name="Picture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872163" y="104775"/>
            <a:ext cx="3406775" cy="340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87" name="Picture 6"/>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46425" y="104775"/>
            <a:ext cx="2620963" cy="3516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88" name="Picture 9"/>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2605088" y="3948113"/>
            <a:ext cx="3810000" cy="254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9" name="TextBox 10"/>
          <p:cNvSpPr txBox="1">
            <a:spLocks noChangeArrowheads="1"/>
          </p:cNvSpPr>
          <p:nvPr/>
        </p:nvSpPr>
        <p:spPr bwMode="auto">
          <a:xfrm>
            <a:off x="955675" y="3621088"/>
            <a:ext cx="1379538"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lnSpc>
                <a:spcPct val="124000"/>
              </a:lnSpc>
              <a:buClr>
                <a:srgbClr val="000000"/>
              </a:buClr>
              <a:buSzPct val="100000"/>
              <a:buFont typeface="Times New Roman" charset="0"/>
              <a:buNone/>
            </a:pPr>
            <a:r>
              <a:rPr lang="en-US"/>
              <a:t>Robert Dicke</a:t>
            </a:r>
          </a:p>
        </p:txBody>
      </p:sp>
      <p:sp>
        <p:nvSpPr>
          <p:cNvPr id="41990" name="TextBox 11"/>
          <p:cNvSpPr txBox="1">
            <a:spLocks noChangeArrowheads="1"/>
          </p:cNvSpPr>
          <p:nvPr/>
        </p:nvSpPr>
        <p:spPr bwMode="auto">
          <a:xfrm>
            <a:off x="3868738" y="3578225"/>
            <a:ext cx="12763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1" hangingPunct="1">
              <a:lnSpc>
                <a:spcPct val="124000"/>
              </a:lnSpc>
              <a:buClr>
                <a:srgbClr val="000000"/>
              </a:buClr>
              <a:buSzPct val="100000"/>
              <a:buFont typeface="Times New Roman" charset="0"/>
              <a:buNone/>
            </a:pPr>
            <a:r>
              <a:rPr lang="en-US"/>
              <a:t>Jim Peebles</a:t>
            </a:r>
          </a:p>
        </p:txBody>
      </p:sp>
      <p:sp>
        <p:nvSpPr>
          <p:cNvPr id="41991" name="TextBox 12"/>
          <p:cNvSpPr txBox="1">
            <a:spLocks noChangeArrowheads="1"/>
          </p:cNvSpPr>
          <p:nvPr/>
        </p:nvSpPr>
        <p:spPr bwMode="auto">
          <a:xfrm>
            <a:off x="6788150" y="3394075"/>
            <a:ext cx="163195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1" hangingPunct="1">
              <a:lnSpc>
                <a:spcPct val="124000"/>
              </a:lnSpc>
              <a:buClr>
                <a:srgbClr val="000000"/>
              </a:buClr>
              <a:buSzPct val="100000"/>
              <a:buFont typeface="Times New Roman" charset="0"/>
              <a:buNone/>
            </a:pPr>
            <a:r>
              <a:rPr lang="en-US"/>
              <a:t>Dave Wilkinson</a:t>
            </a:r>
          </a:p>
        </p:txBody>
      </p:sp>
      <p:sp>
        <p:nvSpPr>
          <p:cNvPr id="41992" name="TextBox 13"/>
          <p:cNvSpPr txBox="1">
            <a:spLocks noChangeArrowheads="1"/>
          </p:cNvSpPr>
          <p:nvPr/>
        </p:nvSpPr>
        <p:spPr bwMode="auto">
          <a:xfrm>
            <a:off x="3868738" y="6448425"/>
            <a:ext cx="1393825"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1" hangingPunct="1">
              <a:lnSpc>
                <a:spcPct val="124000"/>
              </a:lnSpc>
              <a:buClr>
                <a:srgbClr val="000000"/>
              </a:buClr>
              <a:buSzPct val="100000"/>
              <a:buFont typeface="Times New Roman" charset="0"/>
              <a:buNone/>
            </a:pPr>
            <a:r>
              <a:rPr lang="en-US"/>
              <a:t>Bernie Burke</a:t>
            </a:r>
          </a:p>
        </p:txBody>
      </p:sp>
    </p:spTree>
    <p:extLst>
      <p:ext uri="{BB962C8B-B14F-4D97-AF65-F5344CB8AC3E}">
        <p14:creationId xmlns:p14="http://schemas.microsoft.com/office/powerpoint/2010/main" val="18622897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 name="Picture 3"/>
          <p:cNvPicPr/>
          <p:nvPr/>
        </p:nvPicPr>
        <p:blipFill>
          <a:blip r:embed="rId3" cstate="screen">
            <a:extLst>
              <a:ext uri="{28A0092B-C50C-407E-A947-70E740481C1C}">
                <a14:useLocalDpi xmlns:a14="http://schemas.microsoft.com/office/drawing/2010/main"/>
              </a:ext>
            </a:extLst>
          </a:blip>
          <a:stretch>
            <a:fillRect/>
          </a:stretch>
        </p:blipFill>
        <p:spPr>
          <a:xfrm>
            <a:off x="0" y="101520"/>
            <a:ext cx="9143280" cy="6647760"/>
          </a:xfrm>
          <a:prstGeom prst="rect">
            <a:avLst/>
          </a:prstGeom>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ext Box 1"/>
          <p:cNvSpPr txBox="1">
            <a:spLocks noChangeArrowheads="1"/>
          </p:cNvSpPr>
          <p:nvPr/>
        </p:nvSpPr>
        <p:spPr bwMode="auto">
          <a:xfrm>
            <a:off x="228600" y="228600"/>
            <a:ext cx="8458200" cy="1144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0" tIns="0" rIns="0" bIns="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5pPr>
            <a:lvl6pPr marL="2514600" indent="-228600" defTabSz="457200" eaLnBrk="0" fontAlgn="base" hangingPunct="0">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6pPr>
            <a:lvl7pPr marL="2971800" indent="-228600" defTabSz="457200" eaLnBrk="0" fontAlgn="base" hangingPunct="0">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7pPr>
            <a:lvl8pPr marL="3429000" indent="-228600" defTabSz="457200" eaLnBrk="0" fontAlgn="base" hangingPunct="0">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8pPr>
            <a:lvl9pPr marL="3886200" indent="-228600" defTabSz="457200" eaLnBrk="0" fontAlgn="base" hangingPunct="0">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9pPr>
          </a:lstStyle>
          <a:p>
            <a:pPr algn="ctr" eaLnBrk="1" hangingPunct="1"/>
            <a:r>
              <a:rPr lang="en-GB" altLang="x-none" sz="3600">
                <a:solidFill>
                  <a:srgbClr val="000000"/>
                </a:solidFill>
              </a:rPr>
              <a:t>Measurements of the CMBR After a Year</a:t>
            </a:r>
          </a:p>
        </p:txBody>
      </p:sp>
      <p:pic>
        <p:nvPicPr>
          <p:cNvPr id="716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5738" y="1512888"/>
            <a:ext cx="5354637"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462528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a:xfrm>
            <a:off x="381000" y="381000"/>
            <a:ext cx="8224838" cy="1143000"/>
          </a:xfrm>
        </p:spPr>
        <p:txBody>
          <a:bodyPr/>
          <a:lstStyle/>
          <a:p>
            <a:r>
              <a:rPr lang="en-US" altLang="en-US" sz="3200"/>
              <a:t>Baby Picture of the Universe</a:t>
            </a:r>
            <a:br>
              <a:rPr lang="en-US" altLang="en-US" sz="3200"/>
            </a:br>
            <a:r>
              <a:rPr lang="en-US" altLang="en-US" sz="3200"/>
              <a:t>at 379,000 Years</a:t>
            </a:r>
          </a:p>
        </p:txBody>
      </p:sp>
      <p:sp>
        <p:nvSpPr>
          <p:cNvPr id="62466" name="Rectangle 3"/>
          <p:cNvSpPr>
            <a:spLocks noChangeArrowheads="1"/>
          </p:cNvSpPr>
          <p:nvPr/>
        </p:nvSpPr>
        <p:spPr bwMode="auto">
          <a:xfrm>
            <a:off x="2286000" y="2932113"/>
            <a:ext cx="4572000" cy="993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altLang="en-US"/>
              <a:t>Cosmic Microwave Background (CMB)</a:t>
            </a:r>
          </a:p>
        </p:txBody>
      </p:sp>
      <p:pic>
        <p:nvPicPr>
          <p:cNvPr id="62467" name="Shape 473"/>
          <p:cNvPicPr preferRelativeResize="0">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1981200"/>
            <a:ext cx="4835525" cy="2417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2468" name="Shape 474"/>
          <p:cNvPicPr preferRelativeResize="0">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89513" y="1828800"/>
            <a:ext cx="4127500" cy="2973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469" name="TextBox 11"/>
          <p:cNvSpPr txBox="1">
            <a:spLocks noChangeArrowheads="1"/>
          </p:cNvSpPr>
          <p:nvPr/>
        </p:nvSpPr>
        <p:spPr bwMode="auto">
          <a:xfrm>
            <a:off x="228600" y="5105400"/>
            <a:ext cx="4800600" cy="1225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altLang="en-US" sz="2000">
                <a:solidFill>
                  <a:schemeClr val="tx1"/>
                </a:solidFill>
              </a:rPr>
              <a:t>The Cosmic Microwave Background as measured by the Planck Satellite</a:t>
            </a:r>
          </a:p>
          <a:p>
            <a:r>
              <a:rPr lang="en-US" altLang="en-US" sz="2000">
                <a:solidFill>
                  <a:schemeClr val="tx1"/>
                </a:solidFill>
              </a:rPr>
              <a:t>(±200 μK)</a:t>
            </a:r>
          </a:p>
        </p:txBody>
      </p:sp>
      <p:sp>
        <p:nvSpPr>
          <p:cNvPr id="62470" name="TextBox 12"/>
          <p:cNvSpPr txBox="1">
            <a:spLocks noChangeArrowheads="1"/>
          </p:cNvSpPr>
          <p:nvPr/>
        </p:nvSpPr>
        <p:spPr bwMode="auto">
          <a:xfrm>
            <a:off x="5181600" y="5105400"/>
            <a:ext cx="3810000" cy="1225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altLang="en-US" sz="2000">
                <a:solidFill>
                  <a:schemeClr val="tx1"/>
                </a:solidFill>
              </a:rPr>
              <a:t>Spectrum of the brightness variations with fit by Cosmic Inflation (line)</a:t>
            </a:r>
          </a:p>
        </p:txBody>
      </p:sp>
    </p:spTree>
    <p:extLst>
      <p:ext uri="{BB962C8B-B14F-4D97-AF65-F5344CB8AC3E}">
        <p14:creationId xmlns:p14="http://schemas.microsoft.com/office/powerpoint/2010/main" val="9633187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Picture 1"/>
          <p:cNvPicPr/>
          <p:nvPr/>
        </p:nvPicPr>
        <p:blipFill>
          <a:blip r:embed="rId3" cstate="screen">
            <a:extLst>
              <a:ext uri="{28A0092B-C50C-407E-A947-70E740481C1C}">
                <a14:useLocalDpi xmlns:a14="http://schemas.microsoft.com/office/drawing/2010/main"/>
              </a:ext>
            </a:extLst>
          </a:blip>
          <a:stretch>
            <a:fillRect/>
          </a:stretch>
        </p:blipFill>
        <p:spPr>
          <a:xfrm>
            <a:off x="2717640" y="0"/>
            <a:ext cx="3699720" cy="6857280"/>
          </a:xfrm>
          <a:prstGeom prst="rect">
            <a:avLst/>
          </a:prstGeom>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 name="Picture 1"/>
          <p:cNvPicPr/>
          <p:nvPr/>
        </p:nvPicPr>
        <p:blipFill>
          <a:blip r:embed="rId3"/>
          <a:stretch>
            <a:fillRect/>
          </a:stretch>
        </p:blipFill>
        <p:spPr>
          <a:xfrm>
            <a:off x="0" y="12600"/>
            <a:ext cx="9143280" cy="6828840"/>
          </a:xfrm>
          <a:prstGeom prst="rect">
            <a:avLst/>
          </a:prstGeom>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 name="Picture 1"/>
          <p:cNvPicPr/>
          <p:nvPr/>
        </p:nvPicPr>
        <p:blipFill>
          <a:blip r:embed="rId3" cstate="screen">
            <a:extLst>
              <a:ext uri="{28A0092B-C50C-407E-A947-70E740481C1C}">
                <a14:useLocalDpi xmlns:a14="http://schemas.microsoft.com/office/drawing/2010/main"/>
              </a:ext>
            </a:extLst>
          </a:blip>
          <a:stretch>
            <a:fillRect/>
          </a:stretch>
        </p:blipFill>
        <p:spPr>
          <a:xfrm>
            <a:off x="2044800" y="0"/>
            <a:ext cx="5044680" cy="685728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 name="Picture 1"/>
          <p:cNvPicPr/>
          <p:nvPr/>
        </p:nvPicPr>
        <p:blipFill>
          <a:blip r:embed="rId3" cstate="screen">
            <a:extLst>
              <a:ext uri="{28A0092B-C50C-407E-A947-70E740481C1C}">
                <a14:useLocalDpi xmlns:a14="http://schemas.microsoft.com/office/drawing/2010/main"/>
              </a:ext>
            </a:extLst>
          </a:blip>
          <a:stretch>
            <a:fillRect/>
          </a:stretch>
        </p:blipFill>
        <p:spPr>
          <a:xfrm>
            <a:off x="0" y="304920"/>
            <a:ext cx="9148320" cy="6171480"/>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 name="Picture 1"/>
          <p:cNvPicPr/>
          <p:nvPr/>
        </p:nvPicPr>
        <p:blipFill>
          <a:blip r:embed="rId3" cstate="screen">
            <a:extLst>
              <a:ext uri="{28A0092B-C50C-407E-A947-70E740481C1C}">
                <a14:useLocalDpi xmlns:a14="http://schemas.microsoft.com/office/drawing/2010/main"/>
              </a:ext>
            </a:extLst>
          </a:blip>
          <a:stretch>
            <a:fillRect/>
          </a:stretch>
        </p:blipFill>
        <p:spPr>
          <a:xfrm>
            <a:off x="216000" y="0"/>
            <a:ext cx="8694000" cy="6857280"/>
          </a:xfrm>
          <a:prstGeom prst="rect">
            <a:avLst/>
          </a:prstGeom>
        </p:spPr>
      </p:pic>
      <p:pic>
        <p:nvPicPr>
          <p:cNvPr id="199" name="Picture 2"/>
          <p:cNvPicPr/>
          <p:nvPr/>
        </p:nvPicPr>
        <p:blipFill>
          <a:blip r:embed="rId4"/>
          <a:stretch>
            <a:fillRect/>
          </a:stretch>
        </p:blipFill>
        <p:spPr>
          <a:xfrm>
            <a:off x="0" y="4680"/>
            <a:ext cx="2321640" cy="6857280"/>
          </a:xfrm>
          <a:prstGeom prst="rect">
            <a:avLst/>
          </a:prstGeom>
        </p:spPr>
      </p:pic>
      <p:pic>
        <p:nvPicPr>
          <p:cNvPr id="200" name="Picture 3"/>
          <p:cNvPicPr/>
          <p:nvPr/>
        </p:nvPicPr>
        <p:blipFill>
          <a:blip r:embed="rId5"/>
          <a:stretch>
            <a:fillRect/>
          </a:stretch>
        </p:blipFill>
        <p:spPr>
          <a:xfrm>
            <a:off x="2362320" y="4952880"/>
            <a:ext cx="2620080" cy="1904400"/>
          </a:xfrm>
          <a:prstGeom prst="rect">
            <a:avLst/>
          </a:prstGeom>
        </p:spPr>
      </p:pic>
    </p:spTree>
  </p:cSld>
  <p:clrMapOvr>
    <a:masterClrMapping/>
  </p:clrMapOvr>
  <p:timing>
    <p:tnLst>
      <p:par>
        <p:cTn id="1" dur="indefinite" restart="never" nodeType="tmRoot">
          <p:childTnLst>
            <p:seq>
              <p:cTn id="2" dur="indefinite" nodeType="mainSeq">
                <p:childTnLst>
                  <p:par>
                    <p:cTn id="3" fill="hold" nodeType="clickEffect">
                      <p:stCondLst>
                        <p:cond delay="indefinite"/>
                      </p:stCondLst>
                      <p:childTnLst>
                        <p:par>
                          <p:cTn id="4" fill="hold" nodeType="withEffect">
                            <p:stCondLst>
                              <p:cond delay="0"/>
                            </p:stCondLst>
                            <p:childTnLst>
                              <p:par>
                                <p:cTn id="5" presetID="1" presetClass="entr" fill="hold" nodeType="clickEffect">
                                  <p:stCondLst>
                                    <p:cond delay="0"/>
                                  </p:stCondLst>
                                  <p:childTnLst>
                                    <p:set>
                                      <p:cBhvr>
                                        <p:cTn id="6" dur="1" fill="hold">
                                          <p:stCondLst>
                                            <p:cond delay="0"/>
                                          </p:stCondLst>
                                        </p:cTn>
                                        <p:tgtEl>
                                          <p:spTgt spid="200"/>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1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 name="Picture 1"/>
          <p:cNvPicPr/>
          <p:nvPr/>
        </p:nvPicPr>
        <p:blipFill>
          <a:blip r:embed="rId3"/>
          <a:stretch>
            <a:fillRect/>
          </a:stretch>
        </p:blipFill>
        <p:spPr>
          <a:xfrm>
            <a:off x="0" y="825480"/>
            <a:ext cx="9143280" cy="5191920"/>
          </a:xfrm>
          <a:prstGeom prst="rect">
            <a:avLst/>
          </a:prstGeom>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CustomShape 1"/>
          <p:cNvSpPr/>
          <p:nvPr/>
        </p:nvSpPr>
        <p:spPr>
          <a:xfrm>
            <a:off x="457200" y="270000"/>
            <a:ext cx="8228880" cy="1424880"/>
          </a:xfrm>
          <a:prstGeom prst="rect">
            <a:avLst/>
          </a:prstGeom>
          <a:noFill/>
        </p:spPr>
      </p:sp>
      <p:pic>
        <p:nvPicPr>
          <p:cNvPr id="241" name="Picture 2"/>
          <p:cNvPicPr/>
          <p:nvPr/>
        </p:nvPicPr>
        <p:blipFill>
          <a:blip r:embed="rId3" cstate="screen">
            <a:extLst>
              <a:ext uri="{28A0092B-C50C-407E-A947-70E740481C1C}">
                <a14:useLocalDpi xmlns:a14="http://schemas.microsoft.com/office/drawing/2010/main"/>
              </a:ext>
            </a:extLst>
          </a:blip>
          <a:stretch>
            <a:fillRect/>
          </a:stretch>
        </p:blipFill>
        <p:spPr>
          <a:xfrm>
            <a:off x="0" y="304920"/>
            <a:ext cx="9143280" cy="6342840"/>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2" name="CustomShape 1"/>
          <p:cNvSpPr/>
          <p:nvPr/>
        </p:nvSpPr>
        <p:spPr>
          <a:xfrm>
            <a:off x="457200" y="274680"/>
            <a:ext cx="8224560" cy="1137960"/>
          </a:xfrm>
          <a:prstGeom prst="rect">
            <a:avLst/>
          </a:prstGeom>
          <a:noFill/>
        </p:spPr>
        <p:txBody>
          <a:bodyPr lIns="90000" tIns="46800" rIns="90000" bIns="46800" anchor="ctr"/>
          <a:lstStyle/>
          <a:p>
            <a:pPr algn="ctr">
              <a:lnSpc>
                <a:spcPct val="100000"/>
              </a:lnSpc>
              <a:buFont typeface="Arial"/>
              <a:buChar char="•"/>
            </a:pPr>
            <a:r>
              <a:rPr lang="en-US" sz="3600">
                <a:solidFill>
                  <a:srgbClr val="000000"/>
                </a:solidFill>
              </a:rPr>
              <a:t>The Next Step</a:t>
            </a:r>
            <a:endParaRPr/>
          </a:p>
        </p:txBody>
      </p:sp>
      <p:sp>
        <p:nvSpPr>
          <p:cNvPr id="243" name="CustomShape 2"/>
          <p:cNvSpPr/>
          <p:nvPr/>
        </p:nvSpPr>
        <p:spPr>
          <a:xfrm>
            <a:off x="457200" y="1600200"/>
            <a:ext cx="8224560" cy="4520880"/>
          </a:xfrm>
          <a:prstGeom prst="rect">
            <a:avLst/>
          </a:prstGeom>
          <a:noFill/>
        </p:spPr>
        <p:txBody>
          <a:bodyPr lIns="90000" tIns="46800" rIns="90000" bIns="46800"/>
          <a:lstStyle/>
          <a:p>
            <a:pPr>
              <a:lnSpc>
                <a:spcPct val="100000"/>
              </a:lnSpc>
              <a:buFont typeface="Arial"/>
              <a:buChar char="•"/>
            </a:pPr>
            <a:r>
              <a:rPr lang="en-US" sz="2400" dirty="0">
                <a:solidFill>
                  <a:srgbClr val="000000"/>
                </a:solidFill>
              </a:rPr>
              <a:t>We left the receiver with NRAO and Charlie </a:t>
            </a:r>
            <a:r>
              <a:rPr lang="en-US" sz="2400" dirty="0" err="1">
                <a:solidFill>
                  <a:srgbClr val="000000"/>
                </a:solidFill>
              </a:rPr>
              <a:t>Burrus</a:t>
            </a:r>
            <a:r>
              <a:rPr lang="en-US" sz="2400" dirty="0">
                <a:solidFill>
                  <a:srgbClr val="000000"/>
                </a:solidFill>
              </a:rPr>
              <a:t> supplied NRAO with diodes for several years</a:t>
            </a:r>
            <a:endParaRPr dirty="0"/>
          </a:p>
          <a:p>
            <a:pPr>
              <a:lnSpc>
                <a:spcPct val="100000"/>
              </a:lnSpc>
              <a:buFont typeface="Arial"/>
              <a:buChar char="•"/>
            </a:pPr>
            <a:r>
              <a:rPr lang="en-US" sz="2400" dirty="0">
                <a:solidFill>
                  <a:srgbClr val="000000"/>
                </a:solidFill>
              </a:rPr>
              <a:t>In 1970 the 36’ was ready for real observing</a:t>
            </a:r>
            <a:endParaRPr dirty="0"/>
          </a:p>
          <a:p>
            <a:pPr>
              <a:lnSpc>
                <a:spcPct val="100000"/>
              </a:lnSpc>
              <a:buFont typeface="Arial"/>
              <a:buChar char="•"/>
            </a:pPr>
            <a:r>
              <a:rPr lang="en-US" sz="2400" dirty="0">
                <a:solidFill>
                  <a:srgbClr val="000000"/>
                </a:solidFill>
              </a:rPr>
              <a:t>Arno invited Keith </a:t>
            </a:r>
            <a:r>
              <a:rPr lang="en-US" sz="2400" dirty="0" err="1">
                <a:solidFill>
                  <a:srgbClr val="000000"/>
                </a:solidFill>
              </a:rPr>
              <a:t>Jefferts</a:t>
            </a:r>
            <a:r>
              <a:rPr lang="en-US" sz="2400" dirty="0">
                <a:solidFill>
                  <a:srgbClr val="000000"/>
                </a:solidFill>
              </a:rPr>
              <a:t> (an atomic physicist) to join us to do millimeter wave spectroscopy</a:t>
            </a:r>
            <a:endParaRPr dirty="0"/>
          </a:p>
          <a:p>
            <a:pPr>
              <a:lnSpc>
                <a:spcPct val="100000"/>
              </a:lnSpc>
              <a:buFont typeface="Arial"/>
              <a:buChar char="•"/>
            </a:pPr>
            <a:r>
              <a:rPr lang="en-US" sz="2400" dirty="0">
                <a:solidFill>
                  <a:srgbClr val="000000"/>
                </a:solidFill>
              </a:rPr>
              <a:t>We decided that if we moved to the next smaller waveguide size there were several interesting molecules we could observe</a:t>
            </a:r>
          </a:p>
          <a:p>
            <a:pPr>
              <a:buFont typeface="Arial"/>
              <a:buChar char="•"/>
            </a:pPr>
            <a:r>
              <a:rPr lang="en-US" sz="2400" dirty="0">
                <a:solidFill>
                  <a:srgbClr val="000000"/>
                </a:solidFill>
              </a:rPr>
              <a:t>Arno had been a student of Townes and was aware of his 1955 list of candidate molecules with CO on it.</a:t>
            </a:r>
            <a:endParaRPr lang="en-US" sz="2400" dirty="0"/>
          </a:p>
          <a:p>
            <a:pPr>
              <a:lnSpc>
                <a:spcPct val="100000"/>
              </a:lnSpc>
              <a:buFont typeface="Arial"/>
              <a:buChar char="•"/>
            </a:pPr>
            <a:endParaRPr sz="2400" dirty="0"/>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CustomShape 1"/>
          <p:cNvSpPr/>
          <p:nvPr/>
        </p:nvSpPr>
        <p:spPr>
          <a:xfrm>
            <a:off x="457200" y="190440"/>
            <a:ext cx="8229240" cy="1312560"/>
          </a:xfrm>
          <a:prstGeom prst="rect">
            <a:avLst/>
          </a:prstGeom>
          <a:noFill/>
        </p:spPr>
        <p:txBody>
          <a:bodyPr lIns="90000" tIns="46800" rIns="90000" bIns="46800" anchor="ctr"/>
          <a:lstStyle/>
          <a:p>
            <a:pPr algn="ctr">
              <a:lnSpc>
                <a:spcPct val="100000"/>
              </a:lnSpc>
              <a:buFont typeface="Arial"/>
              <a:buChar char="•"/>
            </a:pPr>
            <a:r>
              <a:rPr lang="en-US" sz="3600">
                <a:solidFill>
                  <a:srgbClr val="000000"/>
                </a:solidFill>
              </a:rPr>
              <a:t>Knowledge of the Interstellar Medium Prior to 1970</a:t>
            </a:r>
            <a:endParaRPr/>
          </a:p>
        </p:txBody>
      </p:sp>
      <p:sp>
        <p:nvSpPr>
          <p:cNvPr id="245" name="CustomShape 2"/>
          <p:cNvSpPr/>
          <p:nvPr/>
        </p:nvSpPr>
        <p:spPr>
          <a:xfrm>
            <a:off x="457200" y="1600200"/>
            <a:ext cx="8229240" cy="4525560"/>
          </a:xfrm>
          <a:prstGeom prst="rect">
            <a:avLst/>
          </a:prstGeom>
          <a:noFill/>
        </p:spPr>
        <p:txBody>
          <a:bodyPr lIns="90000" tIns="46800" rIns="90000" bIns="46800"/>
          <a:lstStyle/>
          <a:p>
            <a:pPr>
              <a:lnSpc>
                <a:spcPct val="90000"/>
              </a:lnSpc>
              <a:buFont typeface="Arial"/>
              <a:buChar char="•"/>
            </a:pPr>
            <a:r>
              <a:rPr lang="en-US" sz="2400">
                <a:solidFill>
                  <a:srgbClr val="000000"/>
                </a:solidFill>
              </a:rPr>
              <a:t>Synchrotron emission from very hot, low density regions (what Jansky found)</a:t>
            </a:r>
            <a:endParaRPr/>
          </a:p>
          <a:p>
            <a:pPr>
              <a:lnSpc>
                <a:spcPct val="90000"/>
              </a:lnSpc>
              <a:buFont typeface="Arial"/>
              <a:buChar char="•"/>
            </a:pPr>
            <a:r>
              <a:rPr lang="en-US" sz="2400">
                <a:solidFill>
                  <a:srgbClr val="000000"/>
                </a:solidFill>
              </a:rPr>
              <a:t>Ionized hydrogen (HII) regions - hot (~10,000K), low density</a:t>
            </a:r>
            <a:endParaRPr/>
          </a:p>
          <a:p>
            <a:pPr>
              <a:lnSpc>
                <a:spcPct val="90000"/>
              </a:lnSpc>
              <a:buFont typeface="Arial"/>
              <a:buChar char="•"/>
            </a:pPr>
            <a:r>
              <a:rPr lang="en-US" sz="2400">
                <a:solidFill>
                  <a:srgbClr val="000000"/>
                </a:solidFill>
              </a:rPr>
              <a:t>Atomic hydrogen – 50 to125K, </a:t>
            </a:r>
            <a:r>
              <a:rPr lang="en-US" sz="2400">
                <a:solidFill>
                  <a:srgbClr val="000000"/>
                </a:solidFill>
                <a:ea typeface="Arial"/>
              </a:rPr>
              <a:t>&lt;~ 100/cm3</a:t>
            </a:r>
            <a:endParaRPr/>
          </a:p>
          <a:p>
            <a:pPr>
              <a:lnSpc>
                <a:spcPct val="90000"/>
              </a:lnSpc>
              <a:buFont typeface="Arial"/>
              <a:buChar char="•"/>
            </a:pPr>
            <a:r>
              <a:rPr lang="en-US" sz="2400">
                <a:solidFill>
                  <a:srgbClr val="000000"/>
                </a:solidFill>
                <a:ea typeface="Arial"/>
              </a:rPr>
              <a:t>Dust (holes in optical light and atomic hydrogen)</a:t>
            </a:r>
            <a:endParaRPr/>
          </a:p>
          <a:p>
            <a:pPr>
              <a:lnSpc>
                <a:spcPct val="90000"/>
              </a:lnSpc>
              <a:buFont typeface="Arial"/>
              <a:buChar char="•"/>
            </a:pPr>
            <a:r>
              <a:rPr lang="en-US" sz="2400">
                <a:solidFill>
                  <a:srgbClr val="000000"/>
                </a:solidFill>
                <a:ea typeface="Arial"/>
              </a:rPr>
              <a:t>Molecular regions were not in the general consciousness (H2 forms on grains, self shielding if n &gt; 100 cm-3, Solomon &amp; Wickramashinge 1969)</a:t>
            </a:r>
            <a:endParaRPr/>
          </a:p>
          <a:p>
            <a:pPr>
              <a:lnSpc>
                <a:spcPct val="90000"/>
              </a:lnSpc>
            </a:pPr>
            <a:endParaRPr/>
          </a:p>
        </p:txBody>
      </p:sp>
    </p:spTree>
    <p:extLst>
      <p:ext uri="{BB962C8B-B14F-4D97-AF65-F5344CB8AC3E}">
        <p14:creationId xmlns:p14="http://schemas.microsoft.com/office/powerpoint/2010/main" val="2954733176"/>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CustomShape 1"/>
          <p:cNvSpPr/>
          <p:nvPr/>
        </p:nvSpPr>
        <p:spPr>
          <a:xfrm>
            <a:off x="457200" y="274680"/>
            <a:ext cx="8229240" cy="1142640"/>
          </a:xfrm>
          <a:prstGeom prst="rect">
            <a:avLst/>
          </a:prstGeom>
          <a:noFill/>
        </p:spPr>
        <p:txBody>
          <a:bodyPr lIns="90000" tIns="46800" rIns="90000" bIns="46800" anchor="ctr"/>
          <a:lstStyle/>
          <a:p>
            <a:pPr algn="ctr">
              <a:lnSpc>
                <a:spcPct val="100000"/>
              </a:lnSpc>
              <a:buFont typeface="Arial"/>
              <a:buChar char="•"/>
            </a:pPr>
            <a:r>
              <a:rPr lang="en-US" sz="4400">
                <a:solidFill>
                  <a:srgbClr val="000000"/>
                </a:solidFill>
              </a:rPr>
              <a:t>Known Molecules</a:t>
            </a:r>
            <a:endParaRPr/>
          </a:p>
        </p:txBody>
      </p:sp>
      <p:sp>
        <p:nvSpPr>
          <p:cNvPr id="247" name="CustomShape 2"/>
          <p:cNvSpPr/>
          <p:nvPr/>
        </p:nvSpPr>
        <p:spPr>
          <a:xfrm>
            <a:off x="457200" y="1407600"/>
            <a:ext cx="8229240" cy="4982760"/>
          </a:xfrm>
          <a:prstGeom prst="rect">
            <a:avLst/>
          </a:prstGeom>
          <a:noFill/>
        </p:spPr>
        <p:txBody>
          <a:bodyPr lIns="90000" tIns="46800" rIns="90000" bIns="46800"/>
          <a:lstStyle/>
          <a:p>
            <a:pPr>
              <a:lnSpc>
                <a:spcPct val="100000"/>
              </a:lnSpc>
              <a:buFont typeface="Arial"/>
              <a:buChar char="•"/>
            </a:pPr>
            <a:r>
              <a:rPr lang="en-US" sz="2400">
                <a:solidFill>
                  <a:srgbClr val="000000"/>
                </a:solidFill>
              </a:rPr>
              <a:t>CH, CN &amp; CH+ 1937-1941 McKellar, Adams, Douglas &amp; Herzberg</a:t>
            </a:r>
            <a:endParaRPr/>
          </a:p>
          <a:p>
            <a:pPr>
              <a:lnSpc>
                <a:spcPct val="100000"/>
              </a:lnSpc>
              <a:buFont typeface="Arial"/>
              <a:buChar char="•"/>
            </a:pPr>
            <a:r>
              <a:rPr lang="en-US" sz="2400">
                <a:solidFill>
                  <a:srgbClr val="000000"/>
                </a:solidFill>
              </a:rPr>
              <a:t>1955 Townes list of candidate molecules OH, NH3, H2O, CO</a:t>
            </a:r>
            <a:endParaRPr/>
          </a:p>
          <a:p>
            <a:pPr>
              <a:lnSpc>
                <a:spcPct val="100000"/>
              </a:lnSpc>
              <a:buFont typeface="Arial"/>
              <a:buChar char="•"/>
            </a:pPr>
            <a:r>
              <a:rPr lang="en-US" sz="2400">
                <a:solidFill>
                  <a:srgbClr val="000000"/>
                </a:solidFill>
              </a:rPr>
              <a:t>1963 OH, Weinreb, Barrett, Meeks &amp; Henry (1968 Heiles in dark clouds)</a:t>
            </a:r>
            <a:endParaRPr/>
          </a:p>
          <a:p>
            <a:pPr>
              <a:lnSpc>
                <a:spcPct val="100000"/>
              </a:lnSpc>
              <a:buFont typeface="Arial"/>
              <a:buChar char="•"/>
            </a:pPr>
            <a:r>
              <a:rPr lang="en-US" sz="2400">
                <a:solidFill>
                  <a:srgbClr val="000000"/>
                </a:solidFill>
              </a:rPr>
              <a:t>1968 &amp; 9 NH3, H2O Cheung, Rank, Townes, Thornton &amp; Welch</a:t>
            </a:r>
            <a:endParaRPr/>
          </a:p>
          <a:p>
            <a:pPr>
              <a:lnSpc>
                <a:spcPct val="100000"/>
              </a:lnSpc>
              <a:buFont typeface="Arial"/>
              <a:buChar char="•"/>
            </a:pPr>
            <a:r>
              <a:rPr lang="en-US" sz="2400">
                <a:solidFill>
                  <a:srgbClr val="000000"/>
                </a:solidFill>
              </a:rPr>
              <a:t>1969 H2CO Snyder, Buhl, Zuckerman &amp; Palmer</a:t>
            </a:r>
            <a:endParaRPr/>
          </a:p>
          <a:p>
            <a:pPr>
              <a:lnSpc>
                <a:spcPct val="100000"/>
              </a:lnSpc>
              <a:buFont typeface="Arial"/>
              <a:buChar char="•"/>
            </a:pPr>
            <a:r>
              <a:rPr lang="en-US" sz="2400">
                <a:solidFill>
                  <a:srgbClr val="000000"/>
                </a:solidFill>
              </a:rPr>
              <a:t>None of these pointed to extensive molecular clouds</a:t>
            </a:r>
            <a:endParaRPr/>
          </a:p>
        </p:txBody>
      </p:sp>
    </p:spTree>
    <p:extLst>
      <p:ext uri="{BB962C8B-B14F-4D97-AF65-F5344CB8AC3E}">
        <p14:creationId xmlns:p14="http://schemas.microsoft.com/office/powerpoint/2010/main" val="3439158448"/>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CustomShape 1"/>
          <p:cNvSpPr/>
          <p:nvPr/>
        </p:nvSpPr>
        <p:spPr>
          <a:xfrm>
            <a:off x="457200" y="274680"/>
            <a:ext cx="8228880" cy="1142280"/>
          </a:xfrm>
          <a:prstGeom prst="rect">
            <a:avLst/>
          </a:prstGeom>
          <a:noFill/>
        </p:spPr>
        <p:txBody>
          <a:bodyPr lIns="90000" tIns="46800" rIns="90000" bIns="46800" anchor="ctr"/>
          <a:lstStyle/>
          <a:p>
            <a:pPr algn="ctr">
              <a:lnSpc>
                <a:spcPct val="100000"/>
              </a:lnSpc>
            </a:pPr>
            <a:r>
              <a:rPr lang="en-US" sz="3600">
                <a:solidFill>
                  <a:srgbClr val="000000"/>
                </a:solidFill>
                <a:latin typeface="Arial"/>
                <a:ea typeface="ＭＳ Ｐゴシック"/>
              </a:rPr>
              <a:t>Astronomical Millimeter-wave Spectroscopy</a:t>
            </a:r>
            <a:endParaRPr/>
          </a:p>
        </p:txBody>
      </p:sp>
      <p:sp>
        <p:nvSpPr>
          <p:cNvPr id="249" name="CustomShape 2"/>
          <p:cNvSpPr/>
          <p:nvPr/>
        </p:nvSpPr>
        <p:spPr>
          <a:xfrm>
            <a:off x="366120" y="1920240"/>
            <a:ext cx="8320320" cy="4480200"/>
          </a:xfrm>
          <a:prstGeom prst="rect">
            <a:avLst/>
          </a:prstGeom>
          <a:noFill/>
        </p:spPr>
        <p:txBody>
          <a:bodyPr lIns="90000" tIns="46800" rIns="90000" bIns="46800"/>
          <a:lstStyle/>
          <a:p>
            <a:pPr>
              <a:lnSpc>
                <a:spcPct val="100000"/>
              </a:lnSpc>
            </a:pPr>
            <a:endParaRPr dirty="0"/>
          </a:p>
          <a:p>
            <a:pPr>
              <a:lnSpc>
                <a:spcPct val="100000"/>
              </a:lnSpc>
              <a:buFont typeface="Arial"/>
              <a:buChar char="•"/>
            </a:pPr>
            <a:r>
              <a:rPr lang="en-US" sz="2000" dirty="0">
                <a:solidFill>
                  <a:srgbClr val="000000"/>
                </a:solidFill>
                <a:latin typeface="Arial"/>
                <a:ea typeface="ＭＳ Ｐゴシック"/>
              </a:rPr>
              <a:t>Charlie </a:t>
            </a:r>
            <a:r>
              <a:rPr lang="en-US" sz="2000" dirty="0" err="1">
                <a:solidFill>
                  <a:srgbClr val="000000"/>
                </a:solidFill>
                <a:latin typeface="Arial"/>
                <a:ea typeface="ＭＳ Ｐゴシック"/>
              </a:rPr>
              <a:t>Burrus</a:t>
            </a:r>
            <a:r>
              <a:rPr lang="en-US" sz="2000" dirty="0">
                <a:solidFill>
                  <a:srgbClr val="000000"/>
                </a:solidFill>
                <a:latin typeface="Arial"/>
                <a:ea typeface="ＭＳ Ｐゴシック"/>
              </a:rPr>
              <a:t> made a new mixer in RG-8 waveguide rated for 90-140 GHz</a:t>
            </a:r>
            <a:endParaRPr dirty="0"/>
          </a:p>
          <a:p>
            <a:pPr>
              <a:lnSpc>
                <a:spcPct val="100000"/>
              </a:lnSpc>
              <a:buFont typeface="Arial"/>
              <a:buChar char="•"/>
            </a:pPr>
            <a:r>
              <a:rPr lang="en-US" sz="2000" dirty="0">
                <a:solidFill>
                  <a:srgbClr val="000000"/>
                </a:solidFill>
                <a:latin typeface="Arial"/>
                <a:ea typeface="ＭＳ Ｐゴシック"/>
              </a:rPr>
              <a:t>Sandy </a:t>
            </a:r>
            <a:r>
              <a:rPr lang="en-US" sz="2000" dirty="0" err="1">
                <a:solidFill>
                  <a:srgbClr val="000000"/>
                </a:solidFill>
                <a:latin typeface="Arial"/>
                <a:ea typeface="ＭＳ Ｐゴシック"/>
              </a:rPr>
              <a:t>Weinreb</a:t>
            </a:r>
            <a:r>
              <a:rPr lang="en-US" sz="2000" dirty="0">
                <a:solidFill>
                  <a:srgbClr val="000000"/>
                </a:solidFill>
                <a:latin typeface="Arial"/>
                <a:ea typeface="ＭＳ Ｐゴシック"/>
              </a:rPr>
              <a:t> at NRAO offered to provide most of the auxiliary equipment we would need</a:t>
            </a:r>
            <a:endParaRPr dirty="0"/>
          </a:p>
          <a:p>
            <a:pPr>
              <a:lnSpc>
                <a:spcPct val="100000"/>
              </a:lnSpc>
              <a:buFont typeface="Arial"/>
              <a:buChar char="•"/>
            </a:pPr>
            <a:r>
              <a:rPr lang="en-US" sz="2000" dirty="0">
                <a:solidFill>
                  <a:srgbClr val="000000"/>
                </a:solidFill>
                <a:latin typeface="Arial"/>
                <a:ea typeface="ＭＳ Ｐゴシック"/>
              </a:rPr>
              <a:t>Arno and I built a receiver around Charlie’s mixer</a:t>
            </a:r>
            <a:endParaRPr dirty="0"/>
          </a:p>
          <a:p>
            <a:pPr>
              <a:lnSpc>
                <a:spcPct val="100000"/>
              </a:lnSpc>
              <a:buFont typeface="Arial"/>
              <a:buChar char="•"/>
            </a:pPr>
            <a:r>
              <a:rPr lang="en-US" sz="2000" dirty="0">
                <a:solidFill>
                  <a:srgbClr val="000000"/>
                </a:solidFill>
                <a:latin typeface="Arial"/>
                <a:ea typeface="ＭＳ Ｐゴシック"/>
              </a:rPr>
              <a:t>Sandy sent a front end box and control rack to Bell Labs</a:t>
            </a:r>
            <a:endParaRPr dirty="0"/>
          </a:p>
          <a:p>
            <a:pPr>
              <a:lnSpc>
                <a:spcPct val="100000"/>
              </a:lnSpc>
              <a:buFont typeface="Arial"/>
              <a:buChar char="•"/>
            </a:pPr>
            <a:r>
              <a:rPr lang="en-US" sz="2000" dirty="0">
                <a:solidFill>
                  <a:srgbClr val="000000"/>
                </a:solidFill>
                <a:latin typeface="Arial"/>
                <a:ea typeface="ＭＳ Ｐゴシック"/>
              </a:rPr>
              <a:t>Keith </a:t>
            </a:r>
            <a:r>
              <a:rPr lang="en-US" sz="2000" dirty="0" err="1">
                <a:solidFill>
                  <a:srgbClr val="000000"/>
                </a:solidFill>
                <a:latin typeface="Arial"/>
                <a:ea typeface="ＭＳ Ｐゴシック"/>
              </a:rPr>
              <a:t>Jefferts</a:t>
            </a:r>
            <a:r>
              <a:rPr lang="en-US" sz="2000" dirty="0">
                <a:solidFill>
                  <a:srgbClr val="000000"/>
                </a:solidFill>
                <a:latin typeface="Arial"/>
                <a:ea typeface="ＭＳ Ｐゴシック"/>
              </a:rPr>
              <a:t> and I spent two busy weeks wiring our receiver to Sandy’s box and rack, but did not quite finish, shipped it</a:t>
            </a:r>
            <a:endParaRPr dirty="0"/>
          </a:p>
          <a:p>
            <a:pPr>
              <a:lnSpc>
                <a:spcPct val="100000"/>
              </a:lnSpc>
              <a:buFont typeface="Arial"/>
              <a:buChar char="•"/>
            </a:pPr>
            <a:r>
              <a:rPr lang="en-US" sz="2000" dirty="0">
                <a:solidFill>
                  <a:srgbClr val="000000"/>
                </a:solidFill>
                <a:latin typeface="Arial"/>
                <a:ea typeface="ＭＳ Ｐゴシック"/>
              </a:rPr>
              <a:t>Keith, Sandy, and I went to the 36’ to get it working</a:t>
            </a:r>
            <a:endParaRPr dirty="0"/>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CustomShape 1"/>
          <p:cNvSpPr/>
          <p:nvPr/>
        </p:nvSpPr>
        <p:spPr>
          <a:xfrm>
            <a:off x="457200" y="128520"/>
            <a:ext cx="8228880" cy="1434240"/>
          </a:xfrm>
          <a:prstGeom prst="rect">
            <a:avLst/>
          </a:prstGeom>
          <a:noFill/>
        </p:spPr>
        <p:txBody>
          <a:bodyPr lIns="90000" tIns="46800" rIns="90000" bIns="46800" anchor="ctr"/>
          <a:lstStyle/>
          <a:p>
            <a:pPr algn="ctr">
              <a:lnSpc>
                <a:spcPct val="100000"/>
              </a:lnSpc>
            </a:pPr>
            <a:r>
              <a:rPr lang="en-US" sz="3600">
                <a:solidFill>
                  <a:srgbClr val="000000"/>
                </a:solidFill>
                <a:latin typeface="Arial"/>
                <a:ea typeface="ＭＳ Ｐゴシック"/>
              </a:rPr>
              <a:t>Each Part of the System Had its Own Way of Failing</a:t>
            </a:r>
            <a:endParaRPr/>
          </a:p>
        </p:txBody>
      </p:sp>
      <p:sp>
        <p:nvSpPr>
          <p:cNvPr id="251" name="CustomShape 2"/>
          <p:cNvSpPr/>
          <p:nvPr/>
        </p:nvSpPr>
        <p:spPr>
          <a:xfrm>
            <a:off x="380880" y="1905120"/>
            <a:ext cx="8305200" cy="4571280"/>
          </a:xfrm>
          <a:prstGeom prst="rect">
            <a:avLst/>
          </a:prstGeom>
          <a:noFill/>
        </p:spPr>
        <p:txBody>
          <a:bodyPr lIns="90000" tIns="46800" rIns="90000" bIns="46800"/>
          <a:lstStyle/>
          <a:p>
            <a:pPr>
              <a:lnSpc>
                <a:spcPct val="100000"/>
              </a:lnSpc>
              <a:buFont typeface="Arial"/>
              <a:buChar char="•"/>
            </a:pPr>
            <a:r>
              <a:rPr lang="en-US" sz="2000">
                <a:solidFill>
                  <a:srgbClr val="000000"/>
                </a:solidFill>
                <a:latin typeface="Arial"/>
                <a:ea typeface="ＭＳ Ｐゴシック"/>
              </a:rPr>
              <a:t>Diodes - Bad contacts, poor performance</a:t>
            </a:r>
            <a:endParaRPr/>
          </a:p>
          <a:p>
            <a:pPr>
              <a:lnSpc>
                <a:spcPct val="100000"/>
              </a:lnSpc>
              <a:buFont typeface="Arial"/>
              <a:buChar char="•"/>
            </a:pPr>
            <a:r>
              <a:rPr lang="en-US" sz="2000">
                <a:solidFill>
                  <a:srgbClr val="000000"/>
                </a:solidFill>
                <a:latin typeface="Arial"/>
                <a:ea typeface="ＭＳ Ｐゴシック"/>
              </a:rPr>
              <a:t>Klystron - Sparks, Jump out of lock, noise, low power, short lifetime ($5,000, 500 hour guarantee)</a:t>
            </a:r>
            <a:endParaRPr/>
          </a:p>
          <a:p>
            <a:pPr>
              <a:lnSpc>
                <a:spcPct val="100000"/>
              </a:lnSpc>
              <a:buFont typeface="Arial"/>
              <a:buChar char="•"/>
            </a:pPr>
            <a:r>
              <a:rPr lang="en-US" sz="2000">
                <a:solidFill>
                  <a:srgbClr val="000000"/>
                </a:solidFill>
                <a:latin typeface="Arial"/>
                <a:ea typeface="ＭＳ Ｐゴシック"/>
              </a:rPr>
              <a:t>PLL - Transistors which drive the repeller fail, spikes from heater supply</a:t>
            </a:r>
            <a:endParaRPr/>
          </a:p>
          <a:p>
            <a:pPr>
              <a:lnSpc>
                <a:spcPct val="100000"/>
              </a:lnSpc>
              <a:buFont typeface="Arial"/>
              <a:buChar char="•"/>
            </a:pPr>
            <a:r>
              <a:rPr lang="en-US" sz="2000">
                <a:solidFill>
                  <a:srgbClr val="000000"/>
                </a:solidFill>
                <a:latin typeface="Arial"/>
                <a:ea typeface="ＭＳ Ｐゴシック"/>
              </a:rPr>
              <a:t>Paramp - Unstable gain, oscillation, radar pickup</a:t>
            </a:r>
            <a:endParaRPr/>
          </a:p>
          <a:p>
            <a:pPr>
              <a:lnSpc>
                <a:spcPct val="100000"/>
              </a:lnSpc>
              <a:buFont typeface="Arial"/>
              <a:buChar char="•"/>
            </a:pPr>
            <a:r>
              <a:rPr lang="en-US" sz="2000">
                <a:solidFill>
                  <a:srgbClr val="000000"/>
                </a:solidFill>
                <a:latin typeface="Arial"/>
                <a:ea typeface="ＭＳ Ｐゴシック"/>
              </a:rPr>
              <a:t>Beam switch - waveguide break</a:t>
            </a:r>
            <a:endParaRPr/>
          </a:p>
          <a:p>
            <a:pPr>
              <a:lnSpc>
                <a:spcPct val="100000"/>
              </a:lnSpc>
              <a:buFont typeface="Arial"/>
              <a:buChar char="•"/>
            </a:pPr>
            <a:r>
              <a:rPr lang="en-US" sz="2000">
                <a:solidFill>
                  <a:srgbClr val="000000"/>
                </a:solidFill>
                <a:latin typeface="Arial"/>
                <a:ea typeface="ＭＳ Ｐゴシック"/>
              </a:rPr>
              <a:t>Antenna - Computer, Brakes, Sun sensitivity</a:t>
            </a:r>
            <a:endParaRPr/>
          </a:p>
          <a:p>
            <a:pPr>
              <a:lnSpc>
                <a:spcPct val="100000"/>
              </a:lnSpc>
              <a:buFont typeface="Arial"/>
              <a:buChar char="•"/>
            </a:pPr>
            <a:r>
              <a:rPr lang="en-US" sz="2000">
                <a:solidFill>
                  <a:srgbClr val="000000"/>
                </a:solidFill>
                <a:latin typeface="Arial"/>
                <a:ea typeface="ＭＳ Ｐゴシック"/>
              </a:rPr>
              <a:t>After 3 unsuccessful days Sandy Weinreb had to leave; he was discouraged</a:t>
            </a:r>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CustomShape 1"/>
          <p:cNvSpPr/>
          <p:nvPr/>
        </p:nvSpPr>
        <p:spPr>
          <a:xfrm>
            <a:off x="457200" y="274680"/>
            <a:ext cx="8224200" cy="715320"/>
          </a:xfrm>
          <a:prstGeom prst="rect">
            <a:avLst/>
          </a:prstGeom>
          <a:noFill/>
        </p:spPr>
        <p:txBody>
          <a:bodyPr lIns="90000" tIns="46800" rIns="90000" bIns="46800" anchor="ctr"/>
          <a:lstStyle/>
          <a:p>
            <a:pPr algn="ctr">
              <a:lnSpc>
                <a:spcPct val="100000"/>
              </a:lnSpc>
            </a:pPr>
            <a:r>
              <a:rPr lang="en-US" sz="3600">
                <a:solidFill>
                  <a:srgbClr val="000000"/>
                </a:solidFill>
                <a:latin typeface="Arial"/>
                <a:ea typeface="ＭＳ Ｐゴシック"/>
              </a:rPr>
              <a:t>Success!</a:t>
            </a:r>
            <a:endParaRPr/>
          </a:p>
        </p:txBody>
      </p:sp>
      <p:sp>
        <p:nvSpPr>
          <p:cNvPr id="253" name="CustomShape 2"/>
          <p:cNvSpPr/>
          <p:nvPr/>
        </p:nvSpPr>
        <p:spPr>
          <a:xfrm>
            <a:off x="365760" y="2392560"/>
            <a:ext cx="8224200" cy="2910600"/>
          </a:xfrm>
          <a:prstGeom prst="rect">
            <a:avLst/>
          </a:prstGeom>
          <a:noFill/>
        </p:spPr>
        <p:txBody>
          <a:bodyPr lIns="90000" tIns="46800" rIns="90000" bIns="46800"/>
          <a:lstStyle/>
          <a:p>
            <a:pPr>
              <a:lnSpc>
                <a:spcPct val="100000"/>
              </a:lnSpc>
              <a:buFont typeface="Arial"/>
              <a:buChar char="•"/>
            </a:pPr>
            <a:r>
              <a:rPr lang="en-US" sz="2000" dirty="0">
                <a:solidFill>
                  <a:srgbClr val="000000"/>
                </a:solidFill>
                <a:latin typeface="Arial"/>
                <a:ea typeface="ＭＳ Ｐゴシック"/>
              </a:rPr>
              <a:t>Keith and I got all of the parts working simultaneously in the lab later that day</a:t>
            </a:r>
            <a:endParaRPr dirty="0"/>
          </a:p>
          <a:p>
            <a:pPr>
              <a:lnSpc>
                <a:spcPct val="100000"/>
              </a:lnSpc>
              <a:buFont typeface="Arial"/>
              <a:buChar char="•"/>
            </a:pPr>
            <a:r>
              <a:rPr lang="en-US" sz="2000" dirty="0">
                <a:solidFill>
                  <a:srgbClr val="000000"/>
                </a:solidFill>
                <a:latin typeface="Arial"/>
                <a:ea typeface="ＭＳ Ｐゴシック"/>
              </a:rPr>
              <a:t>Remarkably, they continued to work when we installed the receiver box at the focus of the 36’ antenna with much longer cables</a:t>
            </a:r>
            <a:endParaRPr dirty="0"/>
          </a:p>
          <a:p>
            <a:pPr>
              <a:lnSpc>
                <a:spcPct val="100000"/>
              </a:lnSpc>
              <a:buFont typeface="Arial"/>
              <a:buChar char="•"/>
            </a:pPr>
            <a:r>
              <a:rPr lang="en-US" sz="2000" dirty="0">
                <a:solidFill>
                  <a:srgbClr val="000000"/>
                </a:solidFill>
                <a:latin typeface="Arial"/>
                <a:ea typeface="ＭＳ Ｐゴシック"/>
              </a:rPr>
              <a:t>I asked the operator to point to the Orion BN-KL region which was the most likely source on our list of candidate sources which was up at that time</a:t>
            </a:r>
            <a:endParaRPr dirty="0"/>
          </a:p>
          <a:p>
            <a:pPr>
              <a:lnSpc>
                <a:spcPct val="100000"/>
              </a:lnSpc>
            </a:pPr>
            <a:endParaRPr dirty="0"/>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CustomShape 1"/>
          <p:cNvSpPr/>
          <p:nvPr/>
        </p:nvSpPr>
        <p:spPr>
          <a:xfrm>
            <a:off x="457200" y="270000"/>
            <a:ext cx="8228880" cy="1424880"/>
          </a:xfrm>
          <a:prstGeom prst="rect">
            <a:avLst/>
          </a:prstGeom>
          <a:noFill/>
        </p:spPr>
      </p:sp>
      <p:pic>
        <p:nvPicPr>
          <p:cNvPr id="255" name="Picture 2"/>
          <p:cNvPicPr/>
          <p:nvPr/>
        </p:nvPicPr>
        <p:blipFill>
          <a:blip r:embed="rId3" cstate="screen">
            <a:extLst>
              <a:ext uri="{28A0092B-C50C-407E-A947-70E740481C1C}">
                <a14:useLocalDpi xmlns:a14="http://schemas.microsoft.com/office/drawing/2010/main"/>
              </a:ext>
            </a:extLst>
          </a:blip>
          <a:stretch>
            <a:fillRect/>
          </a:stretch>
        </p:blipFill>
        <p:spPr>
          <a:xfrm>
            <a:off x="0" y="304920"/>
            <a:ext cx="9143280" cy="6222240"/>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 name="Picture 255"/>
          <p:cNvPicPr/>
          <p:nvPr/>
        </p:nvPicPr>
        <p:blipFill>
          <a:blip r:embed="rId3" cstate="screen">
            <a:extLst>
              <a:ext uri="{28A0092B-C50C-407E-A947-70E740481C1C}">
                <a14:useLocalDpi xmlns:a14="http://schemas.microsoft.com/office/drawing/2010/main"/>
              </a:ext>
            </a:extLst>
          </a:blip>
          <a:stretch>
            <a:fillRect/>
          </a:stretch>
        </p:blipFill>
        <p:spPr>
          <a:xfrm>
            <a:off x="1980360" y="213480"/>
            <a:ext cx="5239080" cy="6478200"/>
          </a:xfrm>
          <a:prstGeom prst="rect">
            <a:avLst/>
          </a:prstGeom>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 name="Picture 1"/>
          <p:cNvPicPr/>
          <p:nvPr/>
        </p:nvPicPr>
        <p:blipFill>
          <a:blip r:embed="rId3"/>
          <a:stretch>
            <a:fillRect/>
          </a:stretch>
        </p:blipFill>
        <p:spPr>
          <a:xfrm>
            <a:off x="4952880" y="304920"/>
            <a:ext cx="3276000" cy="3625920"/>
          </a:xfrm>
          <a:prstGeom prst="rect">
            <a:avLst/>
          </a:prstGeom>
        </p:spPr>
      </p:pic>
      <p:pic>
        <p:nvPicPr>
          <p:cNvPr id="202" name="Picture 2"/>
          <p:cNvPicPr/>
          <p:nvPr/>
        </p:nvPicPr>
        <p:blipFill>
          <a:blip r:embed="rId4"/>
          <a:stretch>
            <a:fillRect/>
          </a:stretch>
        </p:blipFill>
        <p:spPr>
          <a:xfrm>
            <a:off x="914400" y="152280"/>
            <a:ext cx="2901240" cy="3401280"/>
          </a:xfrm>
          <a:prstGeom prst="rect">
            <a:avLst/>
          </a:prstGeom>
        </p:spPr>
      </p:pic>
      <p:pic>
        <p:nvPicPr>
          <p:cNvPr id="203" name="Picture 1"/>
          <p:cNvPicPr/>
          <p:nvPr/>
        </p:nvPicPr>
        <p:blipFill>
          <a:blip r:embed="rId5" cstate="screen">
            <a:extLst>
              <a:ext uri="{28A0092B-C50C-407E-A947-70E740481C1C}">
                <a14:useLocalDpi xmlns:a14="http://schemas.microsoft.com/office/drawing/2010/main"/>
              </a:ext>
            </a:extLst>
          </a:blip>
          <a:stretch>
            <a:fillRect/>
          </a:stretch>
        </p:blipFill>
        <p:spPr>
          <a:xfrm>
            <a:off x="4876920" y="4038480"/>
            <a:ext cx="3590280" cy="2818800"/>
          </a:xfrm>
          <a:prstGeom prst="rect">
            <a:avLst/>
          </a:prstGeom>
        </p:spPr>
      </p:pic>
      <p:pic>
        <p:nvPicPr>
          <p:cNvPr id="204" name="Picture 2"/>
          <p:cNvPicPr/>
          <p:nvPr/>
        </p:nvPicPr>
        <p:blipFill>
          <a:blip r:embed="rId6" cstate="screen">
            <a:extLst>
              <a:ext uri="{28A0092B-C50C-407E-A947-70E740481C1C}">
                <a14:useLocalDpi xmlns:a14="http://schemas.microsoft.com/office/drawing/2010/main"/>
              </a:ext>
            </a:extLst>
          </a:blip>
          <a:stretch>
            <a:fillRect/>
          </a:stretch>
        </p:blipFill>
        <p:spPr>
          <a:xfrm>
            <a:off x="304920" y="3505320"/>
            <a:ext cx="4114080" cy="3259080"/>
          </a:xfrm>
          <a:prstGeom prst="rect">
            <a:avLst/>
          </a:prstGeom>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 name="Picture 1"/>
          <p:cNvPicPr/>
          <p:nvPr/>
        </p:nvPicPr>
        <p:blipFill>
          <a:blip r:embed="rId3" cstate="screen">
            <a:extLst>
              <a:ext uri="{28A0092B-C50C-407E-A947-70E740481C1C}">
                <a14:useLocalDpi xmlns:a14="http://schemas.microsoft.com/office/drawing/2010/main"/>
              </a:ext>
            </a:extLst>
          </a:blip>
          <a:stretch>
            <a:fillRect/>
          </a:stretch>
        </p:blipFill>
        <p:spPr>
          <a:xfrm rot="5400000">
            <a:off x="1177560" y="-836280"/>
            <a:ext cx="6789240" cy="8533800"/>
          </a:xfrm>
          <a:prstGeom prst="rect">
            <a:avLst/>
          </a:prstGeom>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 name="Picture 257"/>
          <p:cNvPicPr/>
          <p:nvPr/>
        </p:nvPicPr>
        <p:blipFill>
          <a:blip r:embed="rId3" cstate="screen">
            <a:extLst>
              <a:ext uri="{28A0092B-C50C-407E-A947-70E740481C1C}">
                <a14:useLocalDpi xmlns:a14="http://schemas.microsoft.com/office/drawing/2010/main"/>
              </a:ext>
            </a:extLst>
          </a:blip>
          <a:stretch>
            <a:fillRect/>
          </a:stretch>
        </p:blipFill>
        <p:spPr>
          <a:xfrm>
            <a:off x="1920240" y="360"/>
            <a:ext cx="5507280" cy="6857280"/>
          </a:xfrm>
          <a:prstGeom prst="rect">
            <a:avLst/>
          </a:prstGeom>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 name="Picture 1"/>
          <p:cNvPicPr/>
          <p:nvPr/>
        </p:nvPicPr>
        <p:blipFill>
          <a:blip r:embed="rId3"/>
          <a:stretch>
            <a:fillRect/>
          </a:stretch>
        </p:blipFill>
        <p:spPr>
          <a:xfrm>
            <a:off x="0" y="0"/>
            <a:ext cx="9143280" cy="6857280"/>
          </a:xfrm>
          <a:prstGeom prst="rect">
            <a:avLst/>
          </a:prstGeom>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CustomShape 1"/>
          <p:cNvSpPr/>
          <p:nvPr/>
        </p:nvSpPr>
        <p:spPr>
          <a:xfrm>
            <a:off x="457200" y="274680"/>
            <a:ext cx="8228880" cy="1143720"/>
          </a:xfrm>
          <a:prstGeom prst="rect">
            <a:avLst/>
          </a:prstGeom>
          <a:noFill/>
        </p:spPr>
        <p:txBody>
          <a:bodyPr lIns="0" tIns="0" rIns="0" bIns="0" anchor="ctr"/>
          <a:lstStyle/>
          <a:p>
            <a:pPr algn="ctr">
              <a:lnSpc>
                <a:spcPct val="100000"/>
              </a:lnSpc>
            </a:pPr>
            <a:r>
              <a:rPr lang="en-US" sz="4400">
                <a:solidFill>
                  <a:srgbClr val="000000"/>
                </a:solidFill>
                <a:latin typeface="Arial"/>
                <a:ea typeface="ＭＳ Ｐゴシック"/>
              </a:rPr>
              <a:t>The SMA on Mauna Kea</a:t>
            </a:r>
            <a:endParaRPr/>
          </a:p>
        </p:txBody>
      </p:sp>
      <p:pic>
        <p:nvPicPr>
          <p:cNvPr id="262" name="Picture 2"/>
          <p:cNvPicPr/>
          <p:nvPr/>
        </p:nvPicPr>
        <p:blipFill>
          <a:blip r:embed="rId3"/>
          <a:stretch>
            <a:fillRect/>
          </a:stretch>
        </p:blipFill>
        <p:spPr>
          <a:xfrm>
            <a:off x="1090440" y="1600200"/>
            <a:ext cx="7138440" cy="5098320"/>
          </a:xfrm>
          <a:prstGeom prst="rect">
            <a:avLst/>
          </a:prstGeom>
        </p:spPr>
      </p:pic>
    </p:spTree>
    <p:extLst>
      <p:ext uri="{BB962C8B-B14F-4D97-AF65-F5344CB8AC3E}">
        <p14:creationId xmlns:p14="http://schemas.microsoft.com/office/powerpoint/2010/main" val="2913152688"/>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10-15 at 11.27.01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5800" y="0"/>
            <a:ext cx="7756708" cy="6858000"/>
          </a:xfrm>
          <a:prstGeom prst="rect">
            <a:avLst/>
          </a:prstGeom>
        </p:spPr>
      </p:pic>
    </p:spTree>
    <p:extLst>
      <p:ext uri="{BB962C8B-B14F-4D97-AF65-F5344CB8AC3E}">
        <p14:creationId xmlns:p14="http://schemas.microsoft.com/office/powerpoint/2010/main" val="30733066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 name="Picture 1"/>
          <p:cNvPicPr/>
          <p:nvPr/>
        </p:nvPicPr>
        <p:blipFill>
          <a:blip r:embed="rId3"/>
          <a:stretch>
            <a:fillRect/>
          </a:stretch>
        </p:blipFill>
        <p:spPr>
          <a:xfrm>
            <a:off x="2057400" y="0"/>
            <a:ext cx="4874400" cy="6857280"/>
          </a:xfrm>
          <a:prstGeom prst="rect">
            <a:avLst/>
          </a:prstGeom>
        </p:spPr>
      </p:pic>
    </p:spTree>
    <p:extLst>
      <p:ext uri="{BB962C8B-B14F-4D97-AF65-F5344CB8AC3E}">
        <p14:creationId xmlns:p14="http://schemas.microsoft.com/office/powerpoint/2010/main" val="1092265400"/>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10-15 at 11.49.3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73100"/>
            <a:ext cx="9144000" cy="5500530"/>
          </a:xfrm>
          <a:prstGeom prst="rect">
            <a:avLst/>
          </a:prstGeom>
        </p:spPr>
      </p:pic>
    </p:spTree>
    <p:extLst>
      <p:ext uri="{BB962C8B-B14F-4D97-AF65-F5344CB8AC3E}">
        <p14:creationId xmlns:p14="http://schemas.microsoft.com/office/powerpoint/2010/main" val="7591459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 name="Picture 204"/>
          <p:cNvPicPr/>
          <p:nvPr/>
        </p:nvPicPr>
        <p:blipFill>
          <a:blip r:embed="rId3" cstate="screen">
            <a:extLst>
              <a:ext uri="{28A0092B-C50C-407E-A947-70E740481C1C}">
                <a14:useLocalDpi xmlns:a14="http://schemas.microsoft.com/office/drawing/2010/main"/>
              </a:ext>
            </a:extLst>
          </a:blip>
          <a:stretch>
            <a:fillRect/>
          </a:stretch>
        </p:blipFill>
        <p:spPr>
          <a:xfrm>
            <a:off x="615600" y="1146600"/>
            <a:ext cx="7968600" cy="5175000"/>
          </a:xfrm>
          <a:prstGeom prst="rect">
            <a:avLst/>
          </a:prstGeom>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Picture 3"/>
          <p:cNvPicPr/>
          <p:nvPr/>
        </p:nvPicPr>
        <p:blipFill>
          <a:blip r:embed="rId3" cstate="screen">
            <a:extLst>
              <a:ext uri="{28A0092B-C50C-407E-A947-70E740481C1C}">
                <a14:useLocalDpi xmlns:a14="http://schemas.microsoft.com/office/drawing/2010/main"/>
              </a:ext>
            </a:extLst>
          </a:blip>
          <a:stretch>
            <a:fillRect/>
          </a:stretch>
        </p:blipFill>
        <p:spPr>
          <a:xfrm>
            <a:off x="1828800" y="304920"/>
            <a:ext cx="5164920" cy="6211080"/>
          </a:xfrm>
          <a:prstGeom prst="rect">
            <a:avLst/>
          </a:prstGeom>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 name="Picture 2"/>
          <p:cNvPicPr/>
          <p:nvPr/>
        </p:nvPicPr>
        <p:blipFill>
          <a:blip r:embed="rId3" cstate="screen">
            <a:extLst>
              <a:ext uri="{28A0092B-C50C-407E-A947-70E740481C1C}">
                <a14:useLocalDpi xmlns:a14="http://schemas.microsoft.com/office/drawing/2010/main"/>
              </a:ext>
            </a:extLst>
          </a:blip>
          <a:stretch>
            <a:fillRect/>
          </a:stretch>
        </p:blipFill>
        <p:spPr>
          <a:xfrm>
            <a:off x="1995480" y="3581280"/>
            <a:ext cx="4587480" cy="3156840"/>
          </a:xfrm>
          <a:prstGeom prst="rect">
            <a:avLst/>
          </a:prstGeom>
        </p:spPr>
      </p:pic>
      <p:pic>
        <p:nvPicPr>
          <p:cNvPr id="212" name="Picture 3"/>
          <p:cNvPicPr/>
          <p:nvPr/>
        </p:nvPicPr>
        <p:blipFill>
          <a:blip r:embed="rId4" cstate="screen">
            <a:extLst>
              <a:ext uri="{28A0092B-C50C-407E-A947-70E740481C1C}">
                <a14:useLocalDpi xmlns:a14="http://schemas.microsoft.com/office/drawing/2010/main"/>
              </a:ext>
            </a:extLst>
          </a:blip>
          <a:stretch>
            <a:fillRect/>
          </a:stretch>
        </p:blipFill>
        <p:spPr>
          <a:xfrm>
            <a:off x="22320" y="37440"/>
            <a:ext cx="4548960" cy="3515400"/>
          </a:xfrm>
          <a:prstGeom prst="rect">
            <a:avLst/>
          </a:prstGeom>
        </p:spPr>
      </p:pic>
      <p:pic>
        <p:nvPicPr>
          <p:cNvPr id="213" name="Picture 4"/>
          <p:cNvPicPr/>
          <p:nvPr/>
        </p:nvPicPr>
        <p:blipFill>
          <a:blip r:embed="rId5" cstate="screen">
            <a:extLst>
              <a:ext uri="{28A0092B-C50C-407E-A947-70E740481C1C}">
                <a14:useLocalDpi xmlns:a14="http://schemas.microsoft.com/office/drawing/2010/main"/>
              </a:ext>
            </a:extLst>
          </a:blip>
          <a:stretch>
            <a:fillRect/>
          </a:stretch>
        </p:blipFill>
        <p:spPr>
          <a:xfrm>
            <a:off x="4610880" y="25560"/>
            <a:ext cx="4532400" cy="3498480"/>
          </a:xfrm>
          <a:prstGeom prst="rect">
            <a:avLst/>
          </a:prstGeom>
        </p:spPr>
      </p:pic>
    </p:spTree>
    <p:extLst>
      <p:ext uri="{BB962C8B-B14F-4D97-AF65-F5344CB8AC3E}">
        <p14:creationId xmlns:p14="http://schemas.microsoft.com/office/powerpoint/2010/main" val="288648173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 name="Picture 1"/>
          <p:cNvPicPr/>
          <p:nvPr/>
        </p:nvPicPr>
        <p:blipFill>
          <a:blip r:embed="rId3"/>
          <a:stretch>
            <a:fillRect/>
          </a:stretch>
        </p:blipFill>
        <p:spPr>
          <a:xfrm>
            <a:off x="546120" y="0"/>
            <a:ext cx="8038440" cy="6857280"/>
          </a:xfrm>
          <a:prstGeom prst="rect">
            <a:avLst/>
          </a:prstGeom>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CustomShape 1"/>
          <p:cNvSpPr/>
          <p:nvPr/>
        </p:nvSpPr>
        <p:spPr>
          <a:xfrm>
            <a:off x="457200" y="41400"/>
            <a:ext cx="8228880" cy="831240"/>
          </a:xfrm>
          <a:prstGeom prst="rect">
            <a:avLst/>
          </a:prstGeom>
          <a:noFill/>
        </p:spPr>
        <p:txBody>
          <a:bodyPr lIns="0" tIns="0" rIns="0" bIns="0" anchor="ctr"/>
          <a:lstStyle/>
          <a:p>
            <a:pPr algn="ctr">
              <a:lnSpc>
                <a:spcPct val="100000"/>
              </a:lnSpc>
            </a:pPr>
            <a:r>
              <a:rPr lang="en-US" sz="4400">
                <a:solidFill>
                  <a:srgbClr val="000000"/>
                </a:solidFill>
                <a:latin typeface="Arial"/>
                <a:ea typeface="ＭＳ Ｐゴシック"/>
              </a:rPr>
              <a:t>The 20 foot Horn-Reflector</a:t>
            </a:r>
            <a:endParaRPr/>
          </a:p>
        </p:txBody>
      </p:sp>
      <p:pic>
        <p:nvPicPr>
          <p:cNvPr id="209" name="Picture 2"/>
          <p:cNvPicPr/>
          <p:nvPr/>
        </p:nvPicPr>
        <p:blipFill>
          <a:blip r:embed="rId3" cstate="screen">
            <a:extLst>
              <a:ext uri="{28A0092B-C50C-407E-A947-70E740481C1C}">
                <a14:useLocalDpi xmlns:a14="http://schemas.microsoft.com/office/drawing/2010/main"/>
              </a:ext>
            </a:extLst>
          </a:blip>
          <a:stretch>
            <a:fillRect/>
          </a:stretch>
        </p:blipFill>
        <p:spPr>
          <a:xfrm>
            <a:off x="533520" y="861840"/>
            <a:ext cx="8152560" cy="5995440"/>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10197</TotalTime>
  <Words>3048</Words>
  <Application>Microsoft Macintosh PowerPoint</Application>
  <PresentationFormat>On-screen Show (4:3)</PresentationFormat>
  <Paragraphs>260</Paragraphs>
  <Slides>46</Slides>
  <Notes>43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46</vt:i4>
      </vt:variant>
    </vt:vector>
  </HeadingPairs>
  <TitlesOfParts>
    <vt:vector size="54" baseType="lpstr">
      <vt:lpstr>ＭＳ Ｐゴシック</vt:lpstr>
      <vt:lpstr>ヒラギノ角ゴ Pro W3</vt:lpstr>
      <vt:lpstr>Arial</vt:lpstr>
      <vt:lpstr>DejaVu Sans</vt:lpstr>
      <vt:lpstr>StarSymbol</vt:lpstr>
      <vt:lpstr>Times New Roman</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Baby Picture of the Universe at 379,000 Years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62</cp:revision>
  <dcterms:modified xsi:type="dcterms:W3CDTF">2019-08-14T21:30:21Z</dcterms:modified>
</cp:coreProperties>
</file>